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4"/>
    <p:restoredTop sz="94648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f892997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f892997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892997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892997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f892997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f892997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892997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892997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f892997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f892997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IVR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- Robot Vision - Joint State Estimation</a:t>
            </a:r>
            <a:endParaRPr dirty="0"/>
          </a:p>
        </p:txBody>
      </p:sp>
      <p:sp>
        <p:nvSpPr>
          <p:cNvPr id="60" name="Google Shape;60;p14"/>
          <p:cNvSpPr txBox="1"/>
          <p:nvPr/>
        </p:nvSpPr>
        <p:spPr>
          <a:xfrm>
            <a:off x="293725" y="1154375"/>
            <a:ext cx="4057500" cy="375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Method:</a:t>
            </a:r>
          </a:p>
          <a:p>
            <a:pPr lvl="0"/>
            <a:r>
              <a:rPr lang="en-US" altLang="zh-CN" dirty="0"/>
              <a:t>1.</a:t>
            </a:r>
            <a:r>
              <a:rPr lang="en-GB" altLang="zh-CN" dirty="0"/>
              <a:t> To find </a:t>
            </a:r>
            <a:r>
              <a:rPr lang="en-US" altLang="zh-CN" dirty="0"/>
              <a:t>Joint angles</a:t>
            </a:r>
            <a:r>
              <a:rPr lang="en-GB" altLang="zh-CN" dirty="0"/>
              <a:t>, we used method:</a:t>
            </a:r>
          </a:p>
          <a:p>
            <a:pPr lvl="3"/>
            <a:r>
              <a:rPr lang="en-US" altLang="zh-CN" dirty="0"/>
              <a:t>               a. Use formula to find the angle 	between two vector: </a:t>
            </a:r>
            <a:r>
              <a:rPr lang="en-US" altLang="zh-CN" dirty="0" err="1"/>
              <a:t>arccos</a:t>
            </a:r>
            <a:r>
              <a:rPr lang="en-US" altLang="zh-CN" dirty="0"/>
              <a:t>( (v1.v2) / 	|v1| x |v2| )</a:t>
            </a:r>
          </a:p>
          <a:p>
            <a:pPr lvl="3"/>
            <a:r>
              <a:rPr lang="en-US" altLang="zh-CN" dirty="0"/>
              <a:t>               b. Find the sign(+/-) with rotation vector 	and vectors of two links of the joints 	sign = </a:t>
            </a:r>
            <a:r>
              <a:rPr lang="en-US" altLang="zh-CN" dirty="0" err="1"/>
              <a:t>signOf</a:t>
            </a:r>
            <a:r>
              <a:rPr lang="en-US" altLang="zh-CN" dirty="0"/>
              <a:t> ( (v1 x v2).	</a:t>
            </a:r>
            <a:r>
              <a:rPr lang="en-US" altLang="zh-CN" dirty="0" err="1"/>
              <a:t>vector_rotation</a:t>
            </a:r>
            <a:r>
              <a:rPr lang="en-US" altLang="zh-CN" dirty="0"/>
              <a:t> )</a:t>
            </a:r>
          </a:p>
          <a:p>
            <a:pPr lvl="3"/>
            <a:endParaRPr lang="en-US" altLang="zh-CN" dirty="0"/>
          </a:p>
          <a:p>
            <a:pPr lvl="3"/>
            <a:r>
              <a:rPr lang="en-US" altLang="zh-CN" dirty="0"/>
              <a:t>3. To find Joint velocity, we used method:</a:t>
            </a:r>
          </a:p>
          <a:p>
            <a:pPr lvl="3"/>
            <a:r>
              <a:rPr lang="en-US" altLang="zh-CN" dirty="0"/>
              <a:t>               a. Joint velocity = current joint angle – </a:t>
            </a:r>
          </a:p>
          <a:p>
            <a:pPr lvl="3"/>
            <a:r>
              <a:rPr lang="en-US" altLang="zh-CN" dirty="0"/>
              <a:t>                   previous joint angle</a:t>
            </a:r>
            <a:r>
              <a:rPr lang="zh-CN" altLang="zh-CN" dirty="0"/>
              <a:t> 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4626500" y="1154375"/>
            <a:ext cx="4057500" cy="375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Results:</a:t>
            </a:r>
          </a:p>
          <a:p>
            <a:pPr lvl="0"/>
            <a:r>
              <a:rPr lang="en-GB" dirty="0"/>
              <a:t>1. </a:t>
            </a:r>
            <a:r>
              <a:rPr lang="en-GB" altLang="zh-CN" dirty="0"/>
              <a:t>position of joints result:</a:t>
            </a:r>
          </a:p>
          <a:p>
            <a:pPr lvl="0"/>
            <a:r>
              <a:rPr lang="en-GB" dirty="0"/>
              <a:t>	 Work well in dark environment</a:t>
            </a:r>
          </a:p>
          <a:p>
            <a:pPr lvl="0"/>
            <a:r>
              <a:rPr lang="en-GB" altLang="zh-CN" dirty="0"/>
              <a:t>2. Joint angles result: (average error)</a:t>
            </a:r>
          </a:p>
          <a:p>
            <a:pPr lvl="2"/>
            <a:r>
              <a:rPr lang="en-GB" altLang="zh-CN" dirty="0"/>
              <a:t>	[0.023,0.027,0.026,0.014] </a:t>
            </a:r>
          </a:p>
          <a:p>
            <a:pPr lvl="2"/>
            <a:r>
              <a:rPr lang="en-GB" altLang="zh-CN" dirty="0"/>
              <a:t>3. Joint velocity result: (average error):</a:t>
            </a:r>
          </a:p>
          <a:p>
            <a:pPr lvl="2"/>
            <a:r>
              <a:rPr lang="en-GB" altLang="zh-CN" dirty="0"/>
              <a:t>	[0.727, 0.902, 1.24]</a:t>
            </a:r>
          </a:p>
          <a:p>
            <a:pPr lvl="2"/>
            <a:endParaRPr lang="en-GB" altLang="zh-CN" dirty="0"/>
          </a:p>
          <a:p>
            <a:pPr lvl="2"/>
            <a:endParaRPr lang="en-GB" altLang="zh-CN" dirty="0"/>
          </a:p>
          <a:p>
            <a:pPr lvl="0"/>
            <a:r>
              <a:rPr lang="en-GB" altLang="zh-CN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9A972A0-AF38-3C42-9E8A-5BCA8D764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25" y="4171676"/>
            <a:ext cx="767736" cy="7395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D212E1-A19E-4B4E-B935-DE91CC9FD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52" y="4171676"/>
            <a:ext cx="729941" cy="677385"/>
          </a:xfrm>
          <a:prstGeom prst="rect">
            <a:avLst/>
          </a:prstGeom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93725" y="1533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- Robot Vision - Target Identification/Detection</a:t>
            </a:r>
            <a:endParaRPr dirty="0"/>
          </a:p>
        </p:txBody>
      </p:sp>
      <p:sp>
        <p:nvSpPr>
          <p:cNvPr id="67" name="Google Shape;67;p15"/>
          <p:cNvSpPr txBox="1"/>
          <p:nvPr/>
        </p:nvSpPr>
        <p:spPr>
          <a:xfrm>
            <a:off x="293725" y="796159"/>
            <a:ext cx="4057500" cy="411511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Method:</a:t>
            </a:r>
          </a:p>
          <a:p>
            <a:pPr marL="342900" lvl="0" indent="-342900">
              <a:buAutoNum type="arabicPeriod"/>
            </a:pPr>
            <a:r>
              <a:rPr lang="en-GB" altLang="zh-CN" dirty="0"/>
              <a:t>To find position of joints, we used method:</a:t>
            </a:r>
          </a:p>
          <a:p>
            <a:pPr lvl="3"/>
            <a:r>
              <a:rPr lang="en-US" altLang="zh-CN" dirty="0"/>
              <a:t>               a. Convert RGB graph to HSV</a:t>
            </a:r>
          </a:p>
          <a:p>
            <a:pPr lvl="3"/>
            <a:r>
              <a:rPr lang="en-US" altLang="zh-CN" dirty="0"/>
              <a:t>               b. Detect joint with range of h and s and           </a:t>
            </a:r>
          </a:p>
          <a:p>
            <a:pPr lvl="3"/>
            <a:r>
              <a:rPr lang="en-US" altLang="zh-CN" dirty="0"/>
              <a:t>                    peak value of v</a:t>
            </a:r>
            <a:r>
              <a:rPr lang="zh-CN" altLang="zh-CN" dirty="0"/>
              <a:t> </a:t>
            </a:r>
            <a:endParaRPr lang="en-US" altLang="zh-C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GB" dirty="0"/>
              <a:t>To Detect target we used two methods: </a:t>
            </a:r>
          </a:p>
          <a:p>
            <a:r>
              <a:rPr lang="en-GB" sz="1000" dirty="0"/>
              <a:t>           </a:t>
            </a:r>
            <a:r>
              <a:rPr lang="en-GB" sz="1200" dirty="0"/>
              <a:t>a. extract targets from </a:t>
            </a:r>
            <a:r>
              <a:rPr lang="en-GB" sz="1200" dirty="0" err="1"/>
              <a:t>xy</a:t>
            </a:r>
            <a:r>
              <a:rPr lang="en-GB" sz="1200" dirty="0"/>
              <a:t>-image and </a:t>
            </a:r>
            <a:r>
              <a:rPr lang="en-GB" sz="1200" dirty="0" err="1"/>
              <a:t>xz</a:t>
            </a:r>
            <a:r>
              <a:rPr lang="en-GB" sz="1200" dirty="0"/>
              <a:t>-image</a:t>
            </a:r>
          </a:p>
          <a:p>
            <a:r>
              <a:rPr lang="en-GB" sz="1200" dirty="0"/>
              <a:t>         b. use cv2.findContours in </a:t>
            </a:r>
            <a:r>
              <a:rPr lang="en-GB" sz="1200" dirty="0" err="1"/>
              <a:t>OpenCV</a:t>
            </a:r>
            <a:r>
              <a:rPr lang="en-GB" sz="1200" dirty="0"/>
              <a:t> to find the edge           	of the target</a:t>
            </a:r>
          </a:p>
          <a:p>
            <a:r>
              <a:rPr lang="en-GB" sz="1200" dirty="0"/>
              <a:t>         c. we used two method to </a:t>
            </a:r>
            <a:r>
              <a:rPr lang="en-US" altLang="zh-Hans" sz="1200" dirty="0"/>
              <a:t>distinguish between valid 	and invalid target:</a:t>
            </a: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	</a:t>
            </a:r>
            <a:r>
              <a:rPr lang="en-GB" sz="1200" i="1" dirty="0"/>
              <a:t>      A. SVM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1.We constructed a SVM classifier and train 	it by adding train pictures.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2. Classify the extracted target by the 	trained SVM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</a:t>
            </a:r>
            <a:r>
              <a:rPr lang="en-GB" sz="1200" i="1" dirty="0"/>
              <a:t>      B. by pixel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1. By extract the features of target (here we 	extract difference between white and black)</a:t>
            </a:r>
          </a:p>
        </p:txBody>
      </p:sp>
      <p:sp>
        <p:nvSpPr>
          <p:cNvPr id="68" name="Google Shape;68;p15"/>
          <p:cNvSpPr txBox="1"/>
          <p:nvPr/>
        </p:nvSpPr>
        <p:spPr>
          <a:xfrm>
            <a:off x="4554025" y="788277"/>
            <a:ext cx="4057500" cy="411511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altLang="zh-CN" dirty="0"/>
              <a:t>1. Accuracy of position of joints: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altLang="zh-C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altLang="zh-C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altLang="zh-C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altLang="zh-C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altLang="zh-C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altLang="zh-CN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altLang="zh-CN" dirty="0"/>
          </a:p>
          <a:p>
            <a:pPr marL="342900" lvl="2" indent="-342900">
              <a:buAutoNum type="arabicPeriod" startAt="2"/>
            </a:pPr>
            <a:r>
              <a:rPr lang="en-GB" sz="1200" dirty="0"/>
              <a:t>a. Accuracy of SVM classifier:</a:t>
            </a:r>
          </a:p>
          <a:p>
            <a:pPr lvl="2"/>
            <a:r>
              <a:rPr lang="en-GB" sz="1050" dirty="0"/>
              <a:t>	1. The accuracy of SVM classifier is very low 	(56.4%) compare the other method, and to train 	the data, the whole process is very slow at same 	time. </a:t>
            </a:r>
          </a:p>
          <a:p>
            <a:pPr lvl="2"/>
            <a:r>
              <a:rPr lang="en-GB" sz="1050" dirty="0"/>
              <a:t>	2. The</a:t>
            </a:r>
          </a:p>
          <a:p>
            <a:pPr lvl="2"/>
            <a:r>
              <a:rPr lang="en-GB" sz="1200" dirty="0"/>
              <a:t>          b. Accuracy of  detect by pixels</a:t>
            </a:r>
          </a:p>
          <a:p>
            <a:pPr lvl="6"/>
            <a:r>
              <a:rPr lang="en-US" altLang="zh-CN" dirty="0"/>
              <a:t>	</a:t>
            </a:r>
            <a:r>
              <a:rPr lang="en-US" altLang="zh-CN" sz="1050" dirty="0"/>
              <a:t>The accuracy of this method is way more higher 	             (about 100%) at this task, however if 			the target  change, it will be very</a:t>
            </a:r>
          </a:p>
          <a:p>
            <a:pPr lvl="6"/>
            <a:r>
              <a:rPr lang="en-US" altLang="zh-CN" sz="1050" dirty="0"/>
              <a:t>		hard to detect.</a:t>
            </a:r>
            <a:endParaRPr sz="105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739F77-7AA7-2440-9AB6-801F86927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331" y="1359488"/>
            <a:ext cx="1271316" cy="12713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B291C2-31E1-BD41-A3FB-D6C149D37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978" y="1359488"/>
            <a:ext cx="1271316" cy="1271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227250" y="445025"/>
            <a:ext cx="66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 - Robot Control - Inverse Kinematics Velocity Control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23500" y="1339702"/>
            <a:ext cx="8260500" cy="3571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Experiments/results:</a:t>
            </a:r>
          </a:p>
          <a:p>
            <a:r>
              <a:rPr lang="en-US" altLang="zh-CN" b="1" dirty="0"/>
              <a:t>Velocity control:</a:t>
            </a:r>
          </a:p>
          <a:p>
            <a:r>
              <a:rPr lang="en-US" altLang="zh-CN" dirty="0"/>
              <a:t>      a. Jacobian:</a:t>
            </a:r>
          </a:p>
          <a:p>
            <a:r>
              <a:rPr lang="en-US" altLang="zh-CN" dirty="0"/>
              <a:t>	Since the axis of rotation in each joint change in 3D dimension, to calculate the Jacobian in 	geometrically, we should calculate the rotation axis for each joint by doing: </a:t>
            </a:r>
          </a:p>
          <a:p>
            <a:r>
              <a:rPr lang="en-US" altLang="zh-CN" dirty="0"/>
              <a:t>		We begin with the joint close to the base and apply rotation matrix about 		current joint to the rest of rotation axis. </a:t>
            </a:r>
          </a:p>
          <a:p>
            <a:r>
              <a:rPr lang="en-US" altLang="zh-CN" dirty="0"/>
              <a:t>		Since the rotation axis could be neither x, y or z, we should apply Rodrigues’ 		rotation formula		</a:t>
            </a:r>
          </a:p>
          <a:p>
            <a:r>
              <a:rPr lang="en-US" altLang="zh-CN" dirty="0"/>
              <a:t>      b. Inverse kinematics:</a:t>
            </a:r>
          </a:p>
          <a:p>
            <a:r>
              <a:rPr lang="en-US" altLang="zh-CN" dirty="0"/>
              <a:t>	1. Calculate current position and error in position in task space</a:t>
            </a:r>
          </a:p>
          <a:p>
            <a:r>
              <a:rPr lang="en-US" altLang="zh-CN" dirty="0"/>
              <a:t>	2. Calculate Jacobian:</a:t>
            </a:r>
          </a:p>
          <a:p>
            <a:r>
              <a:rPr lang="en-US" altLang="zh-CN" dirty="0"/>
              <a:t>		a. If the Jacobian is low rank then use the transpose</a:t>
            </a:r>
          </a:p>
          <a:p>
            <a:r>
              <a:rPr lang="en-US" altLang="zh-CN" dirty="0"/>
              <a:t>		b. Otherwise use pseudo-inverse</a:t>
            </a:r>
          </a:p>
          <a:p>
            <a:r>
              <a:rPr lang="en-US" altLang="zh-CN" dirty="0"/>
              <a:t>	3. Apply inverted Jacobian on the position error in task space to get </a:t>
            </a:r>
            <a:r>
              <a:rPr lang="en-US" altLang="zh-CN" dirty="0" err="1"/>
              <a:t>qdot</a:t>
            </a:r>
            <a:endParaRPr lang="zh-CN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129686" y="66653"/>
            <a:ext cx="680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 - Robot Control - Gravity Compensated Torque Control</a:t>
            </a:r>
            <a:endParaRPr dirty="0"/>
          </a:p>
        </p:txBody>
      </p:sp>
      <p:sp>
        <p:nvSpPr>
          <p:cNvPr id="80" name="Google Shape;80;p17"/>
          <p:cNvSpPr txBox="1"/>
          <p:nvPr/>
        </p:nvSpPr>
        <p:spPr>
          <a:xfrm>
            <a:off x="425668" y="1016875"/>
            <a:ext cx="3854669" cy="406750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dirty="0"/>
              <a:t>To calculate the torque for gravity, we use the 		method: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dirty="0"/>
              <a:t>	1. </a:t>
            </a:r>
            <a:r>
              <a:rPr lang="en-US" altLang="zh-Hans"/>
              <a:t>Calculate </a:t>
            </a:r>
            <a:endParaRPr lang="en-US" altLang="zh-Han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dirty="0"/>
              <a:t>	 </a:t>
            </a:r>
            <a:endParaRPr dirty="0"/>
          </a:p>
        </p:txBody>
      </p:sp>
      <p:sp>
        <p:nvSpPr>
          <p:cNvPr id="4" name="Google Shape;80;p17">
            <a:extLst>
              <a:ext uri="{FF2B5EF4-FFF2-40B4-BE49-F238E27FC236}">
                <a16:creationId xmlns:a16="http://schemas.microsoft.com/office/drawing/2014/main" id="{A423D237-1D3A-9646-AF4F-B2250A50DF1A}"/>
              </a:ext>
            </a:extLst>
          </p:cNvPr>
          <p:cNvSpPr txBox="1"/>
          <p:nvPr/>
        </p:nvSpPr>
        <p:spPr>
          <a:xfrm>
            <a:off x="4406462" y="1016875"/>
            <a:ext cx="3857297" cy="406750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" dirty="0"/>
              <a:t>To calculate the torque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169100" y="445025"/>
            <a:ext cx="680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- Open Challenge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484975" y="1010950"/>
            <a:ext cx="8271900" cy="3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Challenge Details/Explanation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189</Words>
  <Application>Microsoft Macintosh PowerPoint</Application>
  <PresentationFormat>全屏显示(16:9)</PresentationFormat>
  <Paragraphs>72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IVR Assignment</vt:lpstr>
      <vt:lpstr>A - Robot Vision - Joint State Estimation</vt:lpstr>
      <vt:lpstr>A - Robot Vision - Target Identification/Detection</vt:lpstr>
      <vt:lpstr>B - Robot Control - Inverse Kinematics Velocity Control</vt:lpstr>
      <vt:lpstr>B - Robot Control - Gravity Compensated Torque Control</vt:lpstr>
      <vt:lpstr>C - Open Challenge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IVR Assignment</dc:title>
  <cp:lastModifiedBy>HUANG Kexin</cp:lastModifiedBy>
  <cp:revision>12</cp:revision>
  <dcterms:modified xsi:type="dcterms:W3CDTF">2018-11-22T14:42:04Z</dcterms:modified>
</cp:coreProperties>
</file>