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3" r:id="rId6"/>
    <p:sldId id="260"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22"/>
  </p:normalViewPr>
  <p:slideViewPr>
    <p:cSldViewPr snapToGrid="0" snapToObjects="1">
      <p:cViewPr varScale="1">
        <p:scale>
          <a:sx n="120" d="100"/>
          <a:sy n="120" d="100"/>
        </p:scale>
        <p:origin x="200"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af8929976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af892997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f892997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f892997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f892997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f892997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f892997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f892997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980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f8929976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f8929976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f8929976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f8929976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4.jpg"/><Relationship Id="rId5" Type="http://schemas.openxmlformats.org/officeDocument/2006/relationships/image" Target="../media/image3.jpe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IVR Assignment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A - Robot Vision - Joint State Estimation</a:t>
            </a:r>
            <a:endParaRPr dirty="0"/>
          </a:p>
        </p:txBody>
      </p:sp>
      <p:sp>
        <p:nvSpPr>
          <p:cNvPr id="60" name="Google Shape;60;p14"/>
          <p:cNvSpPr txBox="1"/>
          <p:nvPr/>
        </p:nvSpPr>
        <p:spPr>
          <a:xfrm>
            <a:off x="293725" y="1154375"/>
            <a:ext cx="4057500" cy="37569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Method:</a:t>
            </a:r>
          </a:p>
          <a:p>
            <a:pPr lvl="0"/>
            <a:r>
              <a:rPr lang="en-US" altLang="zh-CN" dirty="0"/>
              <a:t>1.</a:t>
            </a:r>
            <a:r>
              <a:rPr lang="en-GB" altLang="zh-CN" dirty="0"/>
              <a:t> To find </a:t>
            </a:r>
            <a:r>
              <a:rPr lang="en-US" altLang="zh-CN" dirty="0"/>
              <a:t>Joint angles</a:t>
            </a:r>
            <a:r>
              <a:rPr lang="en-GB" altLang="zh-CN" dirty="0"/>
              <a:t>:</a:t>
            </a:r>
          </a:p>
          <a:p>
            <a:pPr lvl="3"/>
            <a:r>
              <a:rPr lang="en-US" altLang="zh-CN" dirty="0"/>
              <a:t>               a. Use formula to find the angle 	between two vector: </a:t>
            </a:r>
            <a:r>
              <a:rPr lang="en-US" altLang="zh-CN" dirty="0" err="1"/>
              <a:t>arccos</a:t>
            </a:r>
            <a:r>
              <a:rPr lang="en-US" altLang="zh-CN" dirty="0"/>
              <a:t>( (v1.v2) / 	|v1| x |v2| )</a:t>
            </a:r>
          </a:p>
          <a:p>
            <a:pPr lvl="3"/>
            <a:r>
              <a:rPr lang="en-US" altLang="zh-CN" dirty="0"/>
              <a:t>               b. Find the sign(+/-) with rotation vector 	and vectors of two links of the joints 	sign = </a:t>
            </a:r>
            <a:r>
              <a:rPr lang="en-US" altLang="zh-CN" dirty="0" err="1"/>
              <a:t>signOf</a:t>
            </a:r>
            <a:r>
              <a:rPr lang="en-US" altLang="zh-CN" dirty="0"/>
              <a:t> ( (v1 x v2).	</a:t>
            </a:r>
            <a:r>
              <a:rPr lang="en-US" altLang="zh-CN" dirty="0" err="1"/>
              <a:t>vector_rotation</a:t>
            </a:r>
            <a:r>
              <a:rPr lang="en-US" altLang="zh-CN" dirty="0"/>
              <a:t> )</a:t>
            </a:r>
          </a:p>
          <a:p>
            <a:pPr lvl="3"/>
            <a:endParaRPr lang="en-US" altLang="zh-CN" dirty="0"/>
          </a:p>
          <a:p>
            <a:pPr lvl="3"/>
            <a:r>
              <a:rPr lang="en-US" altLang="zh-CN" dirty="0"/>
              <a:t>3. To find Joint velocity:</a:t>
            </a:r>
          </a:p>
          <a:p>
            <a:pPr lvl="3"/>
            <a:r>
              <a:rPr lang="en-US" altLang="zh-CN" dirty="0"/>
              <a:t>               a. Joint velocity = current joint angle – </a:t>
            </a:r>
          </a:p>
          <a:p>
            <a:pPr lvl="3"/>
            <a:r>
              <a:rPr lang="en-US" altLang="zh-CN" dirty="0"/>
              <a:t>                   previous joint angle</a:t>
            </a:r>
            <a:r>
              <a:rPr lang="zh-CN" altLang="zh-CN" dirty="0"/>
              <a:t> </a:t>
            </a:r>
            <a:endParaRPr lang="en-US" altLang="zh-CN" dirty="0"/>
          </a:p>
          <a:p>
            <a:pPr lvl="3"/>
            <a:endParaRPr lang="en-US" altLang="zh-CN" dirty="0"/>
          </a:p>
          <a:p>
            <a:pPr lvl="3"/>
            <a:endParaRPr dirty="0"/>
          </a:p>
        </p:txBody>
      </p:sp>
      <p:sp>
        <p:nvSpPr>
          <p:cNvPr id="61" name="Google Shape;61;p14"/>
          <p:cNvSpPr txBox="1"/>
          <p:nvPr/>
        </p:nvSpPr>
        <p:spPr>
          <a:xfrm>
            <a:off x="4626500" y="1154375"/>
            <a:ext cx="4057500" cy="37569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Results:</a:t>
            </a:r>
          </a:p>
          <a:p>
            <a:pPr lvl="0"/>
            <a:r>
              <a:rPr lang="en-GB" dirty="0"/>
              <a:t>1. </a:t>
            </a:r>
            <a:r>
              <a:rPr lang="en-GB" altLang="zh-CN" dirty="0"/>
              <a:t>position of joints result:</a:t>
            </a:r>
          </a:p>
          <a:p>
            <a:pPr lvl="0"/>
            <a:r>
              <a:rPr lang="en-GB" dirty="0"/>
              <a:t>	 Work well in dark environment</a:t>
            </a:r>
          </a:p>
          <a:p>
            <a:pPr lvl="0"/>
            <a:r>
              <a:rPr lang="en-GB" altLang="zh-CN" dirty="0"/>
              <a:t>2. Joint angles result: (average error)</a:t>
            </a:r>
          </a:p>
          <a:p>
            <a:pPr lvl="2"/>
            <a:r>
              <a:rPr lang="en-GB" altLang="zh-CN" dirty="0"/>
              <a:t>	[0.023,0.027,0.026,0.014] </a:t>
            </a:r>
          </a:p>
          <a:p>
            <a:pPr lvl="2"/>
            <a:r>
              <a:rPr lang="en-GB" altLang="zh-CN" dirty="0"/>
              <a:t>3. Joint velocity result: (average error):</a:t>
            </a:r>
          </a:p>
          <a:p>
            <a:pPr lvl="2"/>
            <a:r>
              <a:rPr lang="en-GB" altLang="zh-CN" dirty="0"/>
              <a:t>	[0.727, 0.902, 1.24]</a:t>
            </a:r>
          </a:p>
          <a:p>
            <a:pPr lvl="2"/>
            <a:endParaRPr lang="en-GB" altLang="zh-CN" dirty="0"/>
          </a:p>
          <a:p>
            <a:pPr lvl="2"/>
            <a:endParaRPr lang="en-GB" altLang="zh-CN" dirty="0"/>
          </a:p>
          <a:p>
            <a:pPr lvl="0"/>
            <a:r>
              <a:rPr lang="en-GB" altLang="zh-CN" dirty="0"/>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9" name="图片 8">
            <a:extLst>
              <a:ext uri="{FF2B5EF4-FFF2-40B4-BE49-F238E27FC236}">
                <a16:creationId xmlns:a16="http://schemas.microsoft.com/office/drawing/2014/main" id="{69A972A0-AF38-3C42-9E8A-5BCA8D764F0D}"/>
              </a:ext>
            </a:extLst>
          </p:cNvPr>
          <p:cNvPicPr>
            <a:picLocks noChangeAspect="1"/>
          </p:cNvPicPr>
          <p:nvPr/>
        </p:nvPicPr>
        <p:blipFill>
          <a:blip r:embed="rId3"/>
          <a:stretch>
            <a:fillRect/>
          </a:stretch>
        </p:blipFill>
        <p:spPr>
          <a:xfrm>
            <a:off x="4554025" y="4171676"/>
            <a:ext cx="767736" cy="739599"/>
          </a:xfrm>
          <a:prstGeom prst="rect">
            <a:avLst/>
          </a:prstGeom>
        </p:spPr>
      </p:pic>
      <p:pic>
        <p:nvPicPr>
          <p:cNvPr id="11" name="图片 10">
            <a:extLst>
              <a:ext uri="{FF2B5EF4-FFF2-40B4-BE49-F238E27FC236}">
                <a16:creationId xmlns:a16="http://schemas.microsoft.com/office/drawing/2014/main" id="{33D212E1-A19E-4B4E-B935-DE91CC9FDBCA}"/>
              </a:ext>
            </a:extLst>
          </p:cNvPr>
          <p:cNvPicPr>
            <a:picLocks noChangeAspect="1"/>
          </p:cNvPicPr>
          <p:nvPr/>
        </p:nvPicPr>
        <p:blipFill>
          <a:blip r:embed="rId4"/>
          <a:stretch>
            <a:fillRect/>
          </a:stretch>
        </p:blipFill>
        <p:spPr>
          <a:xfrm>
            <a:off x="5292052" y="4171676"/>
            <a:ext cx="729941" cy="677385"/>
          </a:xfrm>
          <a:prstGeom prst="rect">
            <a:avLst/>
          </a:prstGeom>
        </p:spPr>
      </p:pic>
      <p:sp>
        <p:nvSpPr>
          <p:cNvPr id="66" name="Google Shape;66;p15"/>
          <p:cNvSpPr txBox="1">
            <a:spLocks noGrp="1"/>
          </p:cNvSpPr>
          <p:nvPr>
            <p:ph type="title"/>
          </p:nvPr>
        </p:nvSpPr>
        <p:spPr>
          <a:xfrm>
            <a:off x="293725" y="153363"/>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A - Robot Vision - Target Identification/Detection</a:t>
            </a:r>
            <a:endParaRPr dirty="0"/>
          </a:p>
        </p:txBody>
      </p:sp>
      <p:sp>
        <p:nvSpPr>
          <p:cNvPr id="67" name="Google Shape;67;p15"/>
          <p:cNvSpPr txBox="1"/>
          <p:nvPr/>
        </p:nvSpPr>
        <p:spPr>
          <a:xfrm>
            <a:off x="293725" y="796159"/>
            <a:ext cx="4057500" cy="4115116"/>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Method:</a:t>
            </a:r>
          </a:p>
          <a:p>
            <a:pPr marL="342900" lvl="0" indent="-342900">
              <a:buAutoNum type="arabicPeriod"/>
            </a:pPr>
            <a:r>
              <a:rPr lang="en-GB" altLang="zh-CN" dirty="0"/>
              <a:t>To find position of joints:</a:t>
            </a:r>
          </a:p>
          <a:p>
            <a:pPr lvl="3"/>
            <a:r>
              <a:rPr lang="en-US" altLang="zh-CN" dirty="0"/>
              <a:t>               a. Convert RGB graph to HSV</a:t>
            </a:r>
          </a:p>
          <a:p>
            <a:pPr lvl="3"/>
            <a:r>
              <a:rPr lang="en-US" altLang="zh-CN" dirty="0"/>
              <a:t>               b. Detect joint with range of h and s and           </a:t>
            </a:r>
          </a:p>
          <a:p>
            <a:pPr lvl="3"/>
            <a:r>
              <a:rPr lang="en-US" altLang="zh-CN" dirty="0"/>
              <a:t>                    peak value of v</a:t>
            </a:r>
            <a:r>
              <a:rPr lang="zh-CN" altLang="zh-CN" dirty="0"/>
              <a:t> </a:t>
            </a:r>
            <a:endParaRPr lang="en-US" altLang="zh-CN" dirty="0"/>
          </a:p>
          <a:p>
            <a:pPr marL="342900" lvl="0" indent="-342900" algn="l" rtl="0">
              <a:spcBef>
                <a:spcPts val="0"/>
              </a:spcBef>
              <a:spcAft>
                <a:spcPts val="0"/>
              </a:spcAft>
              <a:buAutoNum type="arabicPeriod" startAt="2"/>
            </a:pPr>
            <a:r>
              <a:rPr lang="en-GB" dirty="0"/>
              <a:t>To Detect target we used two methods: </a:t>
            </a:r>
          </a:p>
          <a:p>
            <a:r>
              <a:rPr lang="en-GB" sz="1000" dirty="0"/>
              <a:t>           </a:t>
            </a:r>
            <a:r>
              <a:rPr lang="en-GB" sz="1200" dirty="0"/>
              <a:t>a. extract targets from </a:t>
            </a:r>
            <a:r>
              <a:rPr lang="en-GB" sz="1200" dirty="0" err="1"/>
              <a:t>xy</a:t>
            </a:r>
            <a:r>
              <a:rPr lang="en-GB" sz="1200" dirty="0"/>
              <a:t>-image and </a:t>
            </a:r>
            <a:r>
              <a:rPr lang="en-GB" sz="1200" dirty="0" err="1"/>
              <a:t>xz</a:t>
            </a:r>
            <a:r>
              <a:rPr lang="en-GB" sz="1200" dirty="0"/>
              <a:t>-image</a:t>
            </a:r>
          </a:p>
          <a:p>
            <a:r>
              <a:rPr lang="en-GB" sz="1200" dirty="0"/>
              <a:t>         b. use cv2.findContours in </a:t>
            </a:r>
            <a:r>
              <a:rPr lang="en-GB" sz="1200" dirty="0" err="1"/>
              <a:t>OpenCV</a:t>
            </a:r>
            <a:r>
              <a:rPr lang="en-GB" sz="1200" dirty="0"/>
              <a:t> to find the edge           	of the target</a:t>
            </a:r>
          </a:p>
          <a:p>
            <a:r>
              <a:rPr lang="en-GB" sz="1200" dirty="0"/>
              <a:t>         c. we used two method to </a:t>
            </a:r>
            <a:r>
              <a:rPr lang="en-US" altLang="zh-Hans" sz="1200" dirty="0"/>
              <a:t>distinguish between valid 	and invalid target:</a:t>
            </a:r>
            <a:endParaRPr lang="en-GB" sz="1200" dirty="0"/>
          </a:p>
          <a:p>
            <a:pPr marL="0" lvl="0" indent="0" algn="l" rtl="0">
              <a:spcBef>
                <a:spcPts val="0"/>
              </a:spcBef>
              <a:spcAft>
                <a:spcPts val="0"/>
              </a:spcAft>
              <a:buNone/>
            </a:pPr>
            <a:r>
              <a:rPr lang="en-GB" sz="1200" dirty="0"/>
              <a:t>              	</a:t>
            </a:r>
            <a:r>
              <a:rPr lang="en-GB" sz="1200" i="1" dirty="0"/>
              <a:t>      A. SVM classifier</a:t>
            </a:r>
          </a:p>
          <a:p>
            <a:pPr marL="0" lvl="0" indent="0" algn="l" rtl="0">
              <a:spcBef>
                <a:spcPts val="0"/>
              </a:spcBef>
              <a:spcAft>
                <a:spcPts val="0"/>
              </a:spcAft>
              <a:buNone/>
            </a:pPr>
            <a:r>
              <a:rPr lang="en-GB" sz="1200" dirty="0"/>
              <a:t>	1.We constructed a SVM classifier and train 	it by adding train pictures.</a:t>
            </a:r>
          </a:p>
          <a:p>
            <a:pPr marL="0" lvl="0" indent="0" algn="l" rtl="0">
              <a:spcBef>
                <a:spcPts val="0"/>
              </a:spcBef>
              <a:spcAft>
                <a:spcPts val="0"/>
              </a:spcAft>
              <a:buNone/>
            </a:pPr>
            <a:r>
              <a:rPr lang="en-GB" sz="1200" dirty="0"/>
              <a:t>	2. Classify the extracted target by the 	trained SVM classifier</a:t>
            </a:r>
          </a:p>
          <a:p>
            <a:pPr marL="0" lvl="0" indent="0" algn="l" rtl="0">
              <a:spcBef>
                <a:spcPts val="0"/>
              </a:spcBef>
              <a:spcAft>
                <a:spcPts val="0"/>
              </a:spcAft>
              <a:buNone/>
            </a:pPr>
            <a:r>
              <a:rPr lang="en-GB" sz="1200" dirty="0"/>
              <a:t>	</a:t>
            </a:r>
            <a:r>
              <a:rPr lang="en-GB" sz="1200" i="1" dirty="0"/>
              <a:t>      B. by pixel</a:t>
            </a:r>
          </a:p>
          <a:p>
            <a:pPr marL="0" lvl="0" indent="0" algn="l" rtl="0">
              <a:spcBef>
                <a:spcPts val="0"/>
              </a:spcBef>
              <a:spcAft>
                <a:spcPts val="0"/>
              </a:spcAft>
              <a:buNone/>
            </a:pPr>
            <a:r>
              <a:rPr lang="en-GB" sz="1200" dirty="0"/>
              <a:t>	1. By extract the features of target (here we 	extract difference between white and black)</a:t>
            </a:r>
          </a:p>
        </p:txBody>
      </p:sp>
      <p:sp>
        <p:nvSpPr>
          <p:cNvPr id="68" name="Google Shape;68;p15"/>
          <p:cNvSpPr txBox="1"/>
          <p:nvPr/>
        </p:nvSpPr>
        <p:spPr>
          <a:xfrm>
            <a:off x="4554025" y="788277"/>
            <a:ext cx="4057500" cy="4115116"/>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Results:</a:t>
            </a:r>
          </a:p>
          <a:p>
            <a:pPr lvl="0" algn="l" rtl="0">
              <a:spcBef>
                <a:spcPts val="0"/>
              </a:spcBef>
              <a:spcAft>
                <a:spcPts val="0"/>
              </a:spcAft>
            </a:pPr>
            <a:r>
              <a:rPr lang="en-GB" altLang="zh-CN" dirty="0"/>
              <a:t>1. Accuracy of position of joints:</a:t>
            </a:r>
          </a:p>
          <a:p>
            <a:pPr marL="342900" lvl="0" indent="-342900" algn="l" rtl="0">
              <a:spcBef>
                <a:spcPts val="0"/>
              </a:spcBef>
              <a:spcAft>
                <a:spcPts val="0"/>
              </a:spcAft>
              <a:buAutoNum type="arabicPeriod"/>
            </a:pPr>
            <a:endParaRPr lang="en-GB" altLang="zh-CN" dirty="0"/>
          </a:p>
          <a:p>
            <a:pPr marL="342900" lvl="0" indent="-342900" algn="l" rtl="0">
              <a:spcBef>
                <a:spcPts val="0"/>
              </a:spcBef>
              <a:spcAft>
                <a:spcPts val="0"/>
              </a:spcAft>
              <a:buAutoNum type="arabicPeriod"/>
            </a:pPr>
            <a:endParaRPr lang="en-GB" altLang="zh-CN" dirty="0"/>
          </a:p>
          <a:p>
            <a:pPr marL="342900" lvl="0" indent="-342900" algn="l" rtl="0">
              <a:spcBef>
                <a:spcPts val="0"/>
              </a:spcBef>
              <a:spcAft>
                <a:spcPts val="0"/>
              </a:spcAft>
              <a:buAutoNum type="arabicPeriod"/>
            </a:pPr>
            <a:endParaRPr lang="en-GB" altLang="zh-CN" dirty="0"/>
          </a:p>
          <a:p>
            <a:pPr marL="342900" lvl="0" indent="-342900" algn="l" rtl="0">
              <a:spcBef>
                <a:spcPts val="0"/>
              </a:spcBef>
              <a:spcAft>
                <a:spcPts val="0"/>
              </a:spcAft>
              <a:buAutoNum type="arabicPeriod"/>
            </a:pPr>
            <a:endParaRPr lang="en-GB" altLang="zh-CN" dirty="0"/>
          </a:p>
          <a:p>
            <a:pPr marL="342900" lvl="0" indent="-342900" algn="l" rtl="0">
              <a:spcBef>
                <a:spcPts val="0"/>
              </a:spcBef>
              <a:spcAft>
                <a:spcPts val="0"/>
              </a:spcAft>
              <a:buAutoNum type="arabicPeriod"/>
            </a:pPr>
            <a:endParaRPr lang="en-GB" altLang="zh-CN" dirty="0"/>
          </a:p>
          <a:p>
            <a:pPr marL="342900" lvl="0" indent="-342900" algn="l" rtl="0">
              <a:spcBef>
                <a:spcPts val="0"/>
              </a:spcBef>
              <a:spcAft>
                <a:spcPts val="0"/>
              </a:spcAft>
              <a:buAutoNum type="arabicPeriod"/>
            </a:pPr>
            <a:endParaRPr lang="en-GB" altLang="zh-CN" dirty="0"/>
          </a:p>
          <a:p>
            <a:pPr lvl="0" algn="l" rtl="0">
              <a:spcBef>
                <a:spcPts val="0"/>
              </a:spcBef>
              <a:spcAft>
                <a:spcPts val="0"/>
              </a:spcAft>
            </a:pPr>
            <a:endParaRPr lang="en-GB" altLang="zh-CN" dirty="0"/>
          </a:p>
          <a:p>
            <a:pPr marL="342900" lvl="2" indent="-342900">
              <a:buAutoNum type="arabicPeriod" startAt="2"/>
            </a:pPr>
            <a:r>
              <a:rPr lang="en-GB" sz="1200" dirty="0"/>
              <a:t>a. Accuracy of SVM classifier:</a:t>
            </a:r>
          </a:p>
          <a:p>
            <a:pPr lvl="2"/>
            <a:r>
              <a:rPr lang="en-GB" sz="1050" dirty="0"/>
              <a:t>	1. The accuracy of SVM classifier is very low 	(56.4%) compare the other method, and to train 	the data, the whole process is very slow at same 	time. </a:t>
            </a:r>
          </a:p>
          <a:p>
            <a:pPr lvl="2"/>
            <a:r>
              <a:rPr lang="en-GB" sz="1050" dirty="0"/>
              <a:t>	2. The</a:t>
            </a:r>
          </a:p>
          <a:p>
            <a:pPr lvl="2"/>
            <a:r>
              <a:rPr lang="en-GB" sz="1200" dirty="0"/>
              <a:t>          b. Accuracy of  detect by pixels</a:t>
            </a:r>
          </a:p>
          <a:p>
            <a:pPr lvl="6"/>
            <a:r>
              <a:rPr lang="en-US" altLang="zh-CN" dirty="0"/>
              <a:t>	</a:t>
            </a:r>
            <a:r>
              <a:rPr lang="en-US" altLang="zh-CN" sz="1050" dirty="0"/>
              <a:t>The accuracy of this method is way more higher 	             (about 100%) at this task, however if 			the target  change, it will be very</a:t>
            </a:r>
          </a:p>
          <a:p>
            <a:pPr lvl="6"/>
            <a:r>
              <a:rPr lang="en-US" altLang="zh-CN" sz="1050" dirty="0"/>
              <a:t>		hard to detect.</a:t>
            </a:r>
            <a:endParaRPr sz="1050" dirty="0"/>
          </a:p>
        </p:txBody>
      </p:sp>
      <p:pic>
        <p:nvPicPr>
          <p:cNvPr id="5" name="图片 4">
            <a:extLst>
              <a:ext uri="{FF2B5EF4-FFF2-40B4-BE49-F238E27FC236}">
                <a16:creationId xmlns:a16="http://schemas.microsoft.com/office/drawing/2014/main" id="{3B739F77-7AA7-2440-9AB6-801F86927BDD}"/>
              </a:ext>
            </a:extLst>
          </p:cNvPr>
          <p:cNvPicPr>
            <a:picLocks noChangeAspect="1"/>
          </p:cNvPicPr>
          <p:nvPr/>
        </p:nvPicPr>
        <p:blipFill>
          <a:blip r:embed="rId5"/>
          <a:stretch>
            <a:fillRect/>
          </a:stretch>
        </p:blipFill>
        <p:spPr>
          <a:xfrm>
            <a:off x="6061331" y="1359488"/>
            <a:ext cx="1271316" cy="1271316"/>
          </a:xfrm>
          <a:prstGeom prst="rect">
            <a:avLst/>
          </a:prstGeom>
        </p:spPr>
      </p:pic>
      <p:pic>
        <p:nvPicPr>
          <p:cNvPr id="7" name="图片 6">
            <a:extLst>
              <a:ext uri="{FF2B5EF4-FFF2-40B4-BE49-F238E27FC236}">
                <a16:creationId xmlns:a16="http://schemas.microsoft.com/office/drawing/2014/main" id="{B2B291C2-31E1-BD41-A3FB-D6C149D37FDB}"/>
              </a:ext>
            </a:extLst>
          </p:cNvPr>
          <p:cNvPicPr>
            <a:picLocks noChangeAspect="1"/>
          </p:cNvPicPr>
          <p:nvPr/>
        </p:nvPicPr>
        <p:blipFill>
          <a:blip r:embed="rId6"/>
          <a:stretch>
            <a:fillRect/>
          </a:stretch>
        </p:blipFill>
        <p:spPr>
          <a:xfrm>
            <a:off x="4709978" y="1359488"/>
            <a:ext cx="1271316" cy="12713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1227250" y="445025"/>
            <a:ext cx="668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B - Robot Control - Inverse Kinematics Velocity Control</a:t>
            </a:r>
            <a:endParaRPr dirty="0"/>
          </a:p>
        </p:txBody>
      </p:sp>
      <p:sp>
        <p:nvSpPr>
          <p:cNvPr id="74" name="Google Shape;74;p16"/>
          <p:cNvSpPr txBox="1"/>
          <p:nvPr/>
        </p:nvSpPr>
        <p:spPr>
          <a:xfrm>
            <a:off x="423500" y="1339702"/>
            <a:ext cx="8260500" cy="3571698"/>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t>Experiments:</a:t>
            </a:r>
          </a:p>
          <a:p>
            <a:r>
              <a:rPr lang="en-US" altLang="zh-CN" b="1" dirty="0"/>
              <a:t>Velocity control:</a:t>
            </a:r>
          </a:p>
          <a:p>
            <a:r>
              <a:rPr lang="en-US" altLang="zh-CN" dirty="0"/>
              <a:t>      a. Jacobian:</a:t>
            </a:r>
          </a:p>
          <a:p>
            <a:r>
              <a:rPr lang="en-US" altLang="zh-CN" dirty="0"/>
              <a:t>	Since the axis of rotation in each joint change in 3D dimension, to calculate the Jacobian in 	geometrically, we should calculate the rotation axis for each joint by doing: </a:t>
            </a:r>
          </a:p>
          <a:p>
            <a:r>
              <a:rPr lang="en-US" altLang="zh-CN" dirty="0"/>
              <a:t>		We begin with the joint close to the base and apply rotation matrix about 		current joint to the rest of rotation axis. </a:t>
            </a:r>
          </a:p>
          <a:p>
            <a:r>
              <a:rPr lang="en-US" altLang="zh-CN" dirty="0"/>
              <a:t>		Since the rotation axis could be neither x, y or z, we should apply Rodrigues’ 		rotation formula		</a:t>
            </a:r>
          </a:p>
          <a:p>
            <a:r>
              <a:rPr lang="en-US" altLang="zh-CN" dirty="0"/>
              <a:t>      b. Inverse kinematics:</a:t>
            </a:r>
          </a:p>
          <a:p>
            <a:r>
              <a:rPr lang="en-US" altLang="zh-CN" dirty="0"/>
              <a:t>	1. Calculate current position and error in position in task space</a:t>
            </a:r>
          </a:p>
          <a:p>
            <a:r>
              <a:rPr lang="en-US" altLang="zh-CN" dirty="0"/>
              <a:t>	2. Calculate Jacobian:</a:t>
            </a:r>
          </a:p>
          <a:p>
            <a:r>
              <a:rPr lang="en-US" altLang="zh-CN" dirty="0"/>
              <a:t>		a. If the Jacobian is low rank then use the transpose</a:t>
            </a:r>
          </a:p>
          <a:p>
            <a:r>
              <a:rPr lang="en-US" altLang="zh-CN" dirty="0"/>
              <a:t>		b. Otherwise use pseudo-inverse</a:t>
            </a:r>
          </a:p>
          <a:p>
            <a:r>
              <a:rPr lang="en-US" altLang="zh-CN" dirty="0"/>
              <a:t>	3. Apply inverted Jacobian on the position error in task space to get </a:t>
            </a:r>
            <a:r>
              <a:rPr lang="en-US" altLang="zh-CN" dirty="0" err="1"/>
              <a:t>qdot</a:t>
            </a:r>
            <a:endParaRPr lang="zh-CN" altLang="zh-CN" dirty="0"/>
          </a:p>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1227250" y="445025"/>
            <a:ext cx="668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B - Robot Control - Inverse Kinematics Velocity Control</a:t>
            </a:r>
            <a:endParaRPr dirty="0"/>
          </a:p>
        </p:txBody>
      </p:sp>
      <p:sp>
        <p:nvSpPr>
          <p:cNvPr id="74" name="Google Shape;74;p16"/>
          <p:cNvSpPr txBox="1"/>
          <p:nvPr/>
        </p:nvSpPr>
        <p:spPr>
          <a:xfrm>
            <a:off x="423500" y="1339702"/>
            <a:ext cx="8260500" cy="3571698"/>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a:t>
            </a:r>
          </a:p>
          <a:p>
            <a:pPr marL="0" lvl="0" indent="0" algn="l" rtl="0">
              <a:spcBef>
                <a:spcPts val="0"/>
              </a:spcBef>
              <a:spcAft>
                <a:spcPts val="0"/>
              </a:spcAft>
              <a:buNone/>
            </a:pPr>
            <a:r>
              <a:rPr lang="en-US" dirty="0"/>
              <a:t>	a. This is the density plot for the result of velocity control mode, according to the graph</a:t>
            </a:r>
          </a:p>
          <a:p>
            <a:pPr marL="0" lvl="0" indent="0" algn="l" rtl="0">
              <a:spcBef>
                <a:spcPts val="0"/>
              </a:spcBef>
              <a:spcAft>
                <a:spcPts val="0"/>
              </a:spcAft>
              <a:buNone/>
            </a:pPr>
            <a:r>
              <a:rPr lang="en-US" dirty="0"/>
              <a:t>	we can observe that the robotic arm can detect the target around 200ms</a:t>
            </a:r>
          </a:p>
          <a:p>
            <a:pPr marL="0" lvl="0" indent="0" algn="l" rtl="0">
              <a:spcBef>
                <a:spcPts val="0"/>
              </a:spcBef>
              <a:spcAft>
                <a:spcPts val="0"/>
              </a:spcAft>
              <a:buNone/>
            </a:pPr>
            <a:r>
              <a:rPr lang="en-US" dirty="0"/>
              <a:t>	b. the graph shows the robot </a:t>
            </a:r>
            <a:r>
              <a:rPr lang="en-US"/>
              <a:t>is stuck.</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t>
            </a:r>
          </a:p>
          <a:p>
            <a:pPr marL="0" lvl="0" indent="0" algn="l" rtl="0">
              <a:spcBef>
                <a:spcPts val="0"/>
              </a:spcBef>
              <a:spcAft>
                <a:spcPts val="0"/>
              </a:spcAft>
              <a:buNone/>
            </a:pPr>
            <a:endParaRPr dirty="0"/>
          </a:p>
        </p:txBody>
      </p:sp>
      <p:pic>
        <p:nvPicPr>
          <p:cNvPr id="7" name="图片 6">
            <a:extLst>
              <a:ext uri="{FF2B5EF4-FFF2-40B4-BE49-F238E27FC236}">
                <a16:creationId xmlns:a16="http://schemas.microsoft.com/office/drawing/2014/main" id="{BAF2E5AD-309E-4C4C-A853-D4E31F09C3CA}"/>
              </a:ext>
            </a:extLst>
          </p:cNvPr>
          <p:cNvPicPr>
            <a:picLocks noChangeAspect="1"/>
          </p:cNvPicPr>
          <p:nvPr/>
        </p:nvPicPr>
        <p:blipFill>
          <a:blip r:embed="rId3"/>
          <a:stretch>
            <a:fillRect/>
          </a:stretch>
        </p:blipFill>
        <p:spPr>
          <a:xfrm>
            <a:off x="4334748" y="2795520"/>
            <a:ext cx="5178591" cy="2115880"/>
          </a:xfrm>
          <a:prstGeom prst="rect">
            <a:avLst/>
          </a:prstGeom>
        </p:spPr>
      </p:pic>
      <p:pic>
        <p:nvPicPr>
          <p:cNvPr id="9" name="图片 8">
            <a:extLst>
              <a:ext uri="{FF2B5EF4-FFF2-40B4-BE49-F238E27FC236}">
                <a16:creationId xmlns:a16="http://schemas.microsoft.com/office/drawing/2014/main" id="{B4CD6C11-598A-0143-8562-68B82B7511BF}"/>
              </a:ext>
            </a:extLst>
          </p:cNvPr>
          <p:cNvPicPr>
            <a:picLocks noChangeAspect="1"/>
          </p:cNvPicPr>
          <p:nvPr/>
        </p:nvPicPr>
        <p:blipFill>
          <a:blip r:embed="rId4"/>
          <a:stretch>
            <a:fillRect/>
          </a:stretch>
        </p:blipFill>
        <p:spPr>
          <a:xfrm>
            <a:off x="457200" y="2658140"/>
            <a:ext cx="3976576" cy="2485360"/>
          </a:xfrm>
          <a:prstGeom prst="rect">
            <a:avLst/>
          </a:prstGeom>
        </p:spPr>
      </p:pic>
    </p:spTree>
    <p:extLst>
      <p:ext uri="{BB962C8B-B14F-4D97-AF65-F5344CB8AC3E}">
        <p14:creationId xmlns:p14="http://schemas.microsoft.com/office/powerpoint/2010/main" val="1690492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129686" y="66653"/>
            <a:ext cx="680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B - Robot Control - Gravity Compensated Torque Control</a:t>
            </a:r>
            <a:endParaRPr dirty="0"/>
          </a:p>
        </p:txBody>
      </p:sp>
      <p:sp>
        <p:nvSpPr>
          <p:cNvPr id="80" name="Google Shape;80;p17"/>
          <p:cNvSpPr txBox="1"/>
          <p:nvPr/>
        </p:nvSpPr>
        <p:spPr>
          <a:xfrm>
            <a:off x="425668" y="1016875"/>
            <a:ext cx="3854669" cy="4067503"/>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Experiments</a:t>
            </a:r>
          </a:p>
          <a:p>
            <a:pPr marL="0" lvl="0" indent="0" algn="l" rtl="0">
              <a:spcBef>
                <a:spcPts val="0"/>
              </a:spcBef>
              <a:spcAft>
                <a:spcPts val="0"/>
              </a:spcAft>
              <a:buNone/>
            </a:pPr>
            <a:r>
              <a:rPr lang="en-US" altLang="zh-Hans" dirty="0"/>
              <a:t>To calculate the torque against gravity, we use 	the method:</a:t>
            </a:r>
          </a:p>
          <a:p>
            <a:pPr marL="0" lvl="0" indent="0" algn="l" rtl="0">
              <a:spcBef>
                <a:spcPts val="0"/>
              </a:spcBef>
              <a:spcAft>
                <a:spcPts val="0"/>
              </a:spcAft>
              <a:buNone/>
            </a:pPr>
            <a:r>
              <a:rPr lang="en-US" altLang="zh-Hans" dirty="0"/>
              <a:t>	1. Calculate each joint’s Jacobian 	transform</a:t>
            </a:r>
          </a:p>
          <a:p>
            <a:pPr marL="0" lvl="0" indent="0" algn="l" rtl="0">
              <a:spcBef>
                <a:spcPts val="0"/>
              </a:spcBef>
              <a:spcAft>
                <a:spcPts val="0"/>
              </a:spcAft>
              <a:buNone/>
            </a:pPr>
            <a:r>
              <a:rPr lang="en-US" altLang="zh-Hans" dirty="0"/>
              <a:t>	2. Obtain each joint’s Cartesian 	location</a:t>
            </a:r>
          </a:p>
          <a:p>
            <a:pPr marL="0" lvl="0" indent="0" algn="l" rtl="0">
              <a:spcBef>
                <a:spcPts val="0"/>
              </a:spcBef>
              <a:spcAft>
                <a:spcPts val="0"/>
              </a:spcAft>
              <a:buNone/>
            </a:pPr>
            <a:r>
              <a:rPr lang="en-US" altLang="zh-Hans" dirty="0"/>
              <a:t>	3. Calculate each joint’s torque by 	doing matrix rotation in y-axis, z-	axis</a:t>
            </a:r>
            <a:r>
              <a:rPr lang="zh-Hans" altLang="en-US" dirty="0"/>
              <a:t> </a:t>
            </a:r>
            <a:r>
              <a:rPr lang="en-US" altLang="zh-Hans" dirty="0"/>
              <a:t>then z-axis. </a:t>
            </a:r>
          </a:p>
          <a:p>
            <a:pPr marL="0" lvl="0" indent="0" algn="l" rtl="0">
              <a:spcBef>
                <a:spcPts val="0"/>
              </a:spcBef>
              <a:spcAft>
                <a:spcPts val="0"/>
              </a:spcAft>
              <a:buNone/>
            </a:pPr>
            <a:r>
              <a:rPr lang="en-US" altLang="zh-Hans" dirty="0"/>
              <a:t>	4. Return each joint’s torque.</a:t>
            </a:r>
          </a:p>
          <a:p>
            <a:pPr marL="0" lvl="0" indent="0" algn="l" rtl="0">
              <a:spcBef>
                <a:spcPts val="0"/>
              </a:spcBef>
              <a:spcAft>
                <a:spcPts val="0"/>
              </a:spcAft>
              <a:buNone/>
            </a:pPr>
            <a:endParaRPr lang="en-US" altLang="zh-Hans" dirty="0"/>
          </a:p>
          <a:p>
            <a:pPr marL="0" lvl="0" indent="0" algn="l" rtl="0">
              <a:spcBef>
                <a:spcPts val="0"/>
              </a:spcBef>
              <a:spcAft>
                <a:spcPts val="0"/>
              </a:spcAft>
              <a:buNone/>
            </a:pPr>
            <a:r>
              <a:rPr lang="en-US" altLang="zh-Hans" dirty="0"/>
              <a:t>	 </a:t>
            </a:r>
            <a:endParaRPr dirty="0"/>
          </a:p>
        </p:txBody>
      </p:sp>
      <p:sp>
        <p:nvSpPr>
          <p:cNvPr id="4" name="Google Shape;80;p17">
            <a:extLst>
              <a:ext uri="{FF2B5EF4-FFF2-40B4-BE49-F238E27FC236}">
                <a16:creationId xmlns:a16="http://schemas.microsoft.com/office/drawing/2014/main" id="{A423D237-1D3A-9646-AF4F-B2250A50DF1A}"/>
              </a:ext>
            </a:extLst>
          </p:cNvPr>
          <p:cNvSpPr txBox="1"/>
          <p:nvPr/>
        </p:nvSpPr>
        <p:spPr>
          <a:xfrm>
            <a:off x="4406462" y="1016875"/>
            <a:ext cx="3857297" cy="4067503"/>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dirty="0"/>
              <a:t>Results:</a:t>
            </a:r>
          </a:p>
          <a:p>
            <a:pPr marL="0" lvl="0" indent="0" algn="l" rtl="0">
              <a:spcBef>
                <a:spcPts val="0"/>
              </a:spcBef>
              <a:spcAft>
                <a:spcPts val="0"/>
              </a:spcAft>
              <a:buNone/>
            </a:pPr>
            <a:r>
              <a:rPr lang="en-GB" dirty="0"/>
              <a:t>	1. According to the motion in </a:t>
            </a:r>
            <a:r>
              <a:rPr lang="en-GB" dirty="0" err="1"/>
              <a:t>xy</a:t>
            </a:r>
            <a:r>
              <a:rPr lang="en-GB" dirty="0"/>
              <a:t>-	axis, the robotic arm stable</a:t>
            </a:r>
          </a:p>
          <a:p>
            <a:pPr lvl="0"/>
            <a:r>
              <a:rPr lang="en-GB" dirty="0"/>
              <a:t>	2. We observed a 	phenomenon that when we only 	use gravity against torque, the 	whole system, especially in the x-y 	plane still doing motions against 	time. However we did not find how 	to solve this.</a:t>
            </a:r>
          </a:p>
        </p:txBody>
      </p:sp>
      <p:pic>
        <p:nvPicPr>
          <p:cNvPr id="5" name="图片 4">
            <a:extLst>
              <a:ext uri="{FF2B5EF4-FFF2-40B4-BE49-F238E27FC236}">
                <a16:creationId xmlns:a16="http://schemas.microsoft.com/office/drawing/2014/main" id="{20F2E42A-E668-E546-87C1-3120965E705A}"/>
              </a:ext>
            </a:extLst>
          </p:cNvPr>
          <p:cNvPicPr>
            <a:picLocks noChangeAspect="1"/>
          </p:cNvPicPr>
          <p:nvPr/>
        </p:nvPicPr>
        <p:blipFill>
          <a:blip r:embed="rId3"/>
          <a:stretch>
            <a:fillRect/>
          </a:stretch>
        </p:blipFill>
        <p:spPr>
          <a:xfrm>
            <a:off x="5493114" y="3318762"/>
            <a:ext cx="2442372" cy="1532266"/>
          </a:xfrm>
          <a:prstGeom prst="rect">
            <a:avLst/>
          </a:prstGeom>
        </p:spPr>
      </p:pic>
      <p:pic>
        <p:nvPicPr>
          <p:cNvPr id="3" name="图片 2">
            <a:extLst>
              <a:ext uri="{FF2B5EF4-FFF2-40B4-BE49-F238E27FC236}">
                <a16:creationId xmlns:a16="http://schemas.microsoft.com/office/drawing/2014/main" id="{D25D3548-6BAB-B64B-AB0A-BA3BEDCC4C53}"/>
              </a:ext>
            </a:extLst>
          </p:cNvPr>
          <p:cNvPicPr>
            <a:picLocks noChangeAspect="1"/>
          </p:cNvPicPr>
          <p:nvPr/>
        </p:nvPicPr>
        <p:blipFill>
          <a:blip r:embed="rId4"/>
          <a:stretch>
            <a:fillRect/>
          </a:stretch>
        </p:blipFill>
        <p:spPr>
          <a:xfrm>
            <a:off x="808440" y="3603899"/>
            <a:ext cx="2668406" cy="12471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169100" y="445025"/>
            <a:ext cx="6805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C - Open Challenge</a:t>
            </a:r>
            <a:endParaRPr/>
          </a:p>
        </p:txBody>
      </p:sp>
      <p:sp>
        <p:nvSpPr>
          <p:cNvPr id="86" name="Google Shape;86;p18"/>
          <p:cNvSpPr txBox="1"/>
          <p:nvPr/>
        </p:nvSpPr>
        <p:spPr>
          <a:xfrm>
            <a:off x="484975" y="1010950"/>
            <a:ext cx="8271900" cy="388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Open Challenge Details: implementing the Newton-Euler algorithm for inverse dynamics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1, compute joint angles acceleration(</a:t>
            </a:r>
            <a:r>
              <a:rPr lang="en-GB" dirty="0" err="1"/>
              <a:t>ddq</a:t>
            </a:r>
            <a:r>
              <a:rPr lang="en-GB" dirty="0"/>
              <a:t>) with joint angles velocity(</a:t>
            </a:r>
            <a:r>
              <a:rPr lang="en-GB" dirty="0" err="1"/>
              <a:t>dq</a:t>
            </a:r>
            <a:r>
              <a:rPr lang="en-GB" dirty="0"/>
              <a:t>) and </a:t>
            </a:r>
            <a:r>
              <a:rPr lang="en-GB" dirty="0" err="1"/>
              <a:t>dt</a:t>
            </a:r>
            <a:endParaRPr lang="en-GB" dirty="0"/>
          </a:p>
          <a:p>
            <a:pPr marL="0" lvl="0" indent="0" algn="l" rtl="0">
              <a:spcBef>
                <a:spcPts val="0"/>
              </a:spcBef>
              <a:spcAft>
                <a:spcPts val="0"/>
              </a:spcAft>
              <a:buNone/>
            </a:pPr>
            <a:r>
              <a:rPr lang="en-GB" dirty="0"/>
              <a:t>2, compute the Newton-Euler algorithm with three input (</a:t>
            </a:r>
            <a:r>
              <a:rPr lang="en-GB" dirty="0" err="1"/>
              <a:t>q,dq,ddq</a:t>
            </a:r>
            <a:r>
              <a:rPr lang="en-GB" dirty="0"/>
              <a:t>)</a:t>
            </a:r>
          </a:p>
          <a:p>
            <a:pPr marL="0" lvl="0" indent="0" algn="l" rtl="0">
              <a:spcBef>
                <a:spcPts val="0"/>
              </a:spcBef>
              <a:spcAft>
                <a:spcPts val="0"/>
              </a:spcAft>
              <a:buNone/>
            </a:pPr>
            <a:r>
              <a:rPr lang="en-GB" dirty="0"/>
              <a:t>3, add it to the torques to reduce the affection between the movement of each joints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Problem:</a:t>
            </a:r>
          </a:p>
          <a:p>
            <a:pPr marL="0" lvl="0" indent="0" algn="l" rtl="0">
              <a:spcBef>
                <a:spcPts val="0"/>
              </a:spcBef>
              <a:spcAft>
                <a:spcPts val="0"/>
              </a:spcAft>
              <a:buNone/>
            </a:pPr>
            <a:r>
              <a:rPr lang="en-GB" dirty="0"/>
              <a:t>Since there are errors when detecting the joints angles(q) and the </a:t>
            </a:r>
            <a:r>
              <a:rPr lang="en-GB" dirty="0" err="1"/>
              <a:t>dt</a:t>
            </a:r>
            <a:r>
              <a:rPr lang="en-GB" dirty="0"/>
              <a:t> are quite small, the errors have been amplified in angles velocity. When we calculate the acceleration in such way again, the error are getting much bigger and the direction of it keeps switching. Therefore, what we get from the NE algorithm are values with large errors, which, brings much more negative effect than positive effect.</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1342</TotalTime>
  <Words>323</Words>
  <Application>Microsoft Macintosh PowerPoint</Application>
  <PresentationFormat>全屏显示(16:9)</PresentationFormat>
  <Paragraphs>91</Paragraphs>
  <Slides>7</Slides>
  <Notes>7</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7</vt:i4>
      </vt:variant>
    </vt:vector>
  </HeadingPairs>
  <TitlesOfParts>
    <vt:vector size="9" baseType="lpstr">
      <vt:lpstr>Arial</vt:lpstr>
      <vt:lpstr>Simple Light</vt:lpstr>
      <vt:lpstr>IVR Assignment</vt:lpstr>
      <vt:lpstr>A - Robot Vision - Joint State Estimation</vt:lpstr>
      <vt:lpstr>A - Robot Vision - Target Identification/Detection</vt:lpstr>
      <vt:lpstr>B - Robot Control - Inverse Kinematics Velocity Control</vt:lpstr>
      <vt:lpstr>B - Robot Control - Inverse Kinematics Velocity Control</vt:lpstr>
      <vt:lpstr>B - Robot Control - Gravity Compensated Torque Control</vt:lpstr>
      <vt:lpstr>C - Open Challenge</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IVR Assignment</dc:title>
  <cp:lastModifiedBy>HUANG Kexin</cp:lastModifiedBy>
  <cp:revision>18</cp:revision>
  <dcterms:modified xsi:type="dcterms:W3CDTF">2018-11-22T15:51:53Z</dcterms:modified>
</cp:coreProperties>
</file>