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62" r:id="rId4"/>
    <p:sldId id="263" r:id="rId5"/>
    <p:sldId id="264" r:id="rId6"/>
    <p:sldId id="267"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762"/>
  </p:normalViewPr>
  <p:slideViewPr>
    <p:cSldViewPr snapToGrid="0" snapToObjects="1">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DB5730-7527-0A48-9748-C7D1BE180A82}"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4C3A8-87A0-DD4A-9875-967021B7EA2B}" type="slidenum">
              <a:rPr lang="en-US" smtClean="0"/>
              <a:t>‹#›</a:t>
            </a:fld>
            <a:endParaRPr lang="en-US"/>
          </a:p>
        </p:txBody>
      </p:sp>
    </p:spTree>
    <p:extLst>
      <p:ext uri="{BB962C8B-B14F-4D97-AF65-F5344CB8AC3E}">
        <p14:creationId xmlns:p14="http://schemas.microsoft.com/office/powerpoint/2010/main" val="104434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DB5730-7527-0A48-9748-C7D1BE180A82}"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4C3A8-87A0-DD4A-9875-967021B7EA2B}" type="slidenum">
              <a:rPr lang="en-US" smtClean="0"/>
              <a:t>‹#›</a:t>
            </a:fld>
            <a:endParaRPr lang="en-US"/>
          </a:p>
        </p:txBody>
      </p:sp>
    </p:spTree>
    <p:extLst>
      <p:ext uri="{BB962C8B-B14F-4D97-AF65-F5344CB8AC3E}">
        <p14:creationId xmlns:p14="http://schemas.microsoft.com/office/powerpoint/2010/main" val="394483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DB5730-7527-0A48-9748-C7D1BE180A82}"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4C3A8-87A0-DD4A-9875-967021B7EA2B}" type="slidenum">
              <a:rPr lang="en-US" smtClean="0"/>
              <a:t>‹#›</a:t>
            </a:fld>
            <a:endParaRPr lang="en-US"/>
          </a:p>
        </p:txBody>
      </p:sp>
    </p:spTree>
    <p:extLst>
      <p:ext uri="{BB962C8B-B14F-4D97-AF65-F5344CB8AC3E}">
        <p14:creationId xmlns:p14="http://schemas.microsoft.com/office/powerpoint/2010/main" val="1386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DB5730-7527-0A48-9748-C7D1BE180A82}"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4C3A8-87A0-DD4A-9875-967021B7EA2B}" type="slidenum">
              <a:rPr lang="en-US" smtClean="0"/>
              <a:t>‹#›</a:t>
            </a:fld>
            <a:endParaRPr lang="en-US"/>
          </a:p>
        </p:txBody>
      </p:sp>
    </p:spTree>
    <p:extLst>
      <p:ext uri="{BB962C8B-B14F-4D97-AF65-F5344CB8AC3E}">
        <p14:creationId xmlns:p14="http://schemas.microsoft.com/office/powerpoint/2010/main" val="312594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DB5730-7527-0A48-9748-C7D1BE180A82}"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4C3A8-87A0-DD4A-9875-967021B7EA2B}" type="slidenum">
              <a:rPr lang="en-US" smtClean="0"/>
              <a:t>‹#›</a:t>
            </a:fld>
            <a:endParaRPr lang="en-US"/>
          </a:p>
        </p:txBody>
      </p:sp>
    </p:spTree>
    <p:extLst>
      <p:ext uri="{BB962C8B-B14F-4D97-AF65-F5344CB8AC3E}">
        <p14:creationId xmlns:p14="http://schemas.microsoft.com/office/powerpoint/2010/main" val="336311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DB5730-7527-0A48-9748-C7D1BE180A82}" type="datetimeFigureOut">
              <a:rPr lang="en-US" smtClean="0"/>
              <a:t>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4C3A8-87A0-DD4A-9875-967021B7EA2B}" type="slidenum">
              <a:rPr lang="en-US" smtClean="0"/>
              <a:t>‹#›</a:t>
            </a:fld>
            <a:endParaRPr lang="en-US"/>
          </a:p>
        </p:txBody>
      </p:sp>
    </p:spTree>
    <p:extLst>
      <p:ext uri="{BB962C8B-B14F-4D97-AF65-F5344CB8AC3E}">
        <p14:creationId xmlns:p14="http://schemas.microsoft.com/office/powerpoint/2010/main" val="166820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DB5730-7527-0A48-9748-C7D1BE180A82}" type="datetimeFigureOut">
              <a:rPr lang="en-US" smtClean="0"/>
              <a:t>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4C3A8-87A0-DD4A-9875-967021B7EA2B}" type="slidenum">
              <a:rPr lang="en-US" smtClean="0"/>
              <a:t>‹#›</a:t>
            </a:fld>
            <a:endParaRPr lang="en-US"/>
          </a:p>
        </p:txBody>
      </p:sp>
    </p:spTree>
    <p:extLst>
      <p:ext uri="{BB962C8B-B14F-4D97-AF65-F5344CB8AC3E}">
        <p14:creationId xmlns:p14="http://schemas.microsoft.com/office/powerpoint/2010/main" val="281210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DB5730-7527-0A48-9748-C7D1BE180A82}" type="datetimeFigureOut">
              <a:rPr lang="en-US" smtClean="0"/>
              <a:t>2/10/22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4C3A8-87A0-DD4A-9875-967021B7EA2B}" type="slidenum">
              <a:rPr lang="en-US" smtClean="0"/>
              <a:t>‹#›</a:t>
            </a:fld>
            <a:endParaRPr lang="en-US"/>
          </a:p>
        </p:txBody>
      </p:sp>
    </p:spTree>
    <p:extLst>
      <p:ext uri="{BB962C8B-B14F-4D97-AF65-F5344CB8AC3E}">
        <p14:creationId xmlns:p14="http://schemas.microsoft.com/office/powerpoint/2010/main" val="57402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B5730-7527-0A48-9748-C7D1BE180A82}" type="datetimeFigureOut">
              <a:rPr lang="en-US" smtClean="0"/>
              <a:t>2/10/22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4C3A8-87A0-DD4A-9875-967021B7EA2B}" type="slidenum">
              <a:rPr lang="en-US" smtClean="0"/>
              <a:t>‹#›</a:t>
            </a:fld>
            <a:endParaRPr lang="en-US"/>
          </a:p>
        </p:txBody>
      </p:sp>
    </p:spTree>
    <p:extLst>
      <p:ext uri="{BB962C8B-B14F-4D97-AF65-F5344CB8AC3E}">
        <p14:creationId xmlns:p14="http://schemas.microsoft.com/office/powerpoint/2010/main" val="2229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DB5730-7527-0A48-9748-C7D1BE180A82}" type="datetimeFigureOut">
              <a:rPr lang="en-US" smtClean="0"/>
              <a:t>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4C3A8-87A0-DD4A-9875-967021B7EA2B}" type="slidenum">
              <a:rPr lang="en-US" smtClean="0"/>
              <a:t>‹#›</a:t>
            </a:fld>
            <a:endParaRPr lang="en-US"/>
          </a:p>
        </p:txBody>
      </p:sp>
    </p:spTree>
    <p:extLst>
      <p:ext uri="{BB962C8B-B14F-4D97-AF65-F5344CB8AC3E}">
        <p14:creationId xmlns:p14="http://schemas.microsoft.com/office/powerpoint/2010/main" val="429453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DB5730-7527-0A48-9748-C7D1BE180A82}" type="datetimeFigureOut">
              <a:rPr lang="en-US" smtClean="0"/>
              <a:t>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4C3A8-87A0-DD4A-9875-967021B7EA2B}" type="slidenum">
              <a:rPr lang="en-US" smtClean="0"/>
              <a:t>‹#›</a:t>
            </a:fld>
            <a:endParaRPr lang="en-US"/>
          </a:p>
        </p:txBody>
      </p:sp>
    </p:spTree>
    <p:extLst>
      <p:ext uri="{BB962C8B-B14F-4D97-AF65-F5344CB8AC3E}">
        <p14:creationId xmlns:p14="http://schemas.microsoft.com/office/powerpoint/2010/main" val="325899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B5730-7527-0A48-9748-C7D1BE180A82}" type="datetimeFigureOut">
              <a:rPr lang="en-US" smtClean="0"/>
              <a:t>2/10/22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4C3A8-87A0-DD4A-9875-967021B7EA2B}" type="slidenum">
              <a:rPr lang="en-US" smtClean="0"/>
              <a:t>‹#›</a:t>
            </a:fld>
            <a:endParaRPr lang="en-US"/>
          </a:p>
        </p:txBody>
      </p:sp>
    </p:spTree>
    <p:extLst>
      <p:ext uri="{BB962C8B-B14F-4D97-AF65-F5344CB8AC3E}">
        <p14:creationId xmlns:p14="http://schemas.microsoft.com/office/powerpoint/2010/main" val="4218765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B6CA-3E55-B445-B3EA-3F84B2DE5CDC}"/>
              </a:ext>
            </a:extLst>
          </p:cNvPr>
          <p:cNvSpPr>
            <a:spLocks noGrp="1"/>
          </p:cNvSpPr>
          <p:nvPr>
            <p:ph type="ctrTitle"/>
          </p:nvPr>
        </p:nvSpPr>
        <p:spPr>
          <a:xfrm>
            <a:off x="1524000" y="2235200"/>
            <a:ext cx="9144000" cy="2387600"/>
          </a:xfrm>
        </p:spPr>
        <p:txBody>
          <a:bodyPr>
            <a:normAutofit/>
          </a:bodyPr>
          <a:lstStyle/>
          <a:p>
            <a:r>
              <a:rPr lang="en-US" dirty="0"/>
              <a:t>Week 6: </a:t>
            </a:r>
            <a:br>
              <a:rPr lang="en-US" dirty="0"/>
            </a:br>
            <a:r>
              <a:rPr lang="en-US" dirty="0"/>
              <a:t>Final Project Details</a:t>
            </a:r>
          </a:p>
        </p:txBody>
      </p:sp>
      <p:sp>
        <p:nvSpPr>
          <p:cNvPr id="3" name="TextBox 2">
            <a:extLst>
              <a:ext uri="{FF2B5EF4-FFF2-40B4-BE49-F238E27FC236}">
                <a16:creationId xmlns:a16="http://schemas.microsoft.com/office/drawing/2014/main" id="{6926F076-74E0-2548-9735-A36482D04DF8}"/>
              </a:ext>
            </a:extLst>
          </p:cNvPr>
          <p:cNvSpPr txBox="1"/>
          <p:nvPr/>
        </p:nvSpPr>
        <p:spPr>
          <a:xfrm>
            <a:off x="4030717" y="5087007"/>
            <a:ext cx="4130566" cy="646331"/>
          </a:xfrm>
          <a:prstGeom prst="rect">
            <a:avLst/>
          </a:prstGeom>
          <a:noFill/>
        </p:spPr>
        <p:txBody>
          <a:bodyPr wrap="square" rtlCol="0">
            <a:spAutoFit/>
          </a:bodyPr>
          <a:lstStyle/>
          <a:p>
            <a:pPr algn="ctr"/>
            <a:r>
              <a:rPr lang="en-US" dirty="0"/>
              <a:t>Thursday, February 10, 2022</a:t>
            </a:r>
          </a:p>
          <a:p>
            <a:pPr algn="ctr"/>
            <a:r>
              <a:rPr lang="en-US" dirty="0"/>
              <a:t>TA: Graham </a:t>
            </a:r>
          </a:p>
        </p:txBody>
      </p:sp>
    </p:spTree>
    <p:extLst>
      <p:ext uri="{BB962C8B-B14F-4D97-AF65-F5344CB8AC3E}">
        <p14:creationId xmlns:p14="http://schemas.microsoft.com/office/powerpoint/2010/main" val="266128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3B63-2609-164D-B485-97B887FA4619}"/>
              </a:ext>
            </a:extLst>
          </p:cNvPr>
          <p:cNvSpPr>
            <a:spLocks noGrp="1"/>
          </p:cNvSpPr>
          <p:nvPr>
            <p:ph type="title"/>
          </p:nvPr>
        </p:nvSpPr>
        <p:spPr/>
        <p:txBody>
          <a:bodyPr/>
          <a:lstStyle/>
          <a:p>
            <a:pPr algn="ctr"/>
            <a:r>
              <a:rPr lang="en-US" dirty="0"/>
              <a:t>Final Project</a:t>
            </a:r>
          </a:p>
        </p:txBody>
      </p:sp>
      <p:sp>
        <p:nvSpPr>
          <p:cNvPr id="3" name="Content Placeholder 2">
            <a:extLst>
              <a:ext uri="{FF2B5EF4-FFF2-40B4-BE49-F238E27FC236}">
                <a16:creationId xmlns:a16="http://schemas.microsoft.com/office/drawing/2014/main" id="{C527DA1A-07F9-9D4F-BE11-7D33D8C70761}"/>
              </a:ext>
            </a:extLst>
          </p:cNvPr>
          <p:cNvSpPr>
            <a:spLocks noGrp="1"/>
          </p:cNvSpPr>
          <p:nvPr>
            <p:ph idx="1"/>
          </p:nvPr>
        </p:nvSpPr>
        <p:spPr>
          <a:xfrm>
            <a:off x="838200" y="1481959"/>
            <a:ext cx="10515600" cy="4695004"/>
          </a:xfrm>
        </p:spPr>
        <p:txBody>
          <a:bodyPr>
            <a:normAutofit/>
          </a:bodyPr>
          <a:lstStyle/>
          <a:p>
            <a:r>
              <a:rPr lang="en-US" dirty="0"/>
              <a:t>A visual project where you will be curating a photography exhibition on a subject/theme of your own choosing.</a:t>
            </a:r>
          </a:p>
          <a:p>
            <a:r>
              <a:rPr lang="en-US" dirty="0"/>
              <a:t>This will consist of:</a:t>
            </a:r>
          </a:p>
          <a:p>
            <a:pPr lvl="1"/>
            <a:r>
              <a:rPr lang="en-US" dirty="0"/>
              <a:t>A curatorial statement that is 250 words </a:t>
            </a:r>
          </a:p>
          <a:p>
            <a:pPr lvl="1"/>
            <a:r>
              <a:rPr lang="en-US" dirty="0"/>
              <a:t>10 photographs with a 2-3 sentence caption. These images must be placed within a historic, thematic and/or theoretical framework. </a:t>
            </a:r>
          </a:p>
          <a:p>
            <a:r>
              <a:rPr lang="en-US" dirty="0"/>
              <a:t>The project is due Week 9 (March 7-11) where you will be handing in a hard copy to me during </a:t>
            </a:r>
            <a:r>
              <a:rPr lang="en-US" b="1" dirty="0"/>
              <a:t>this </a:t>
            </a:r>
            <a:r>
              <a:rPr lang="en-US" dirty="0"/>
              <a:t>section. Late projects and rewrites will only be accepted by prior arrangement.</a:t>
            </a:r>
            <a:br>
              <a:rPr lang="en-US" dirty="0"/>
            </a:br>
            <a:endParaRPr lang="en-US" dirty="0"/>
          </a:p>
        </p:txBody>
      </p:sp>
    </p:spTree>
    <p:extLst>
      <p:ext uri="{BB962C8B-B14F-4D97-AF65-F5344CB8AC3E}">
        <p14:creationId xmlns:p14="http://schemas.microsoft.com/office/powerpoint/2010/main" val="176859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205F-1DFF-CF45-843B-EC333F668536}"/>
              </a:ext>
            </a:extLst>
          </p:cNvPr>
          <p:cNvSpPr>
            <a:spLocks noGrp="1"/>
          </p:cNvSpPr>
          <p:nvPr>
            <p:ph type="title"/>
          </p:nvPr>
        </p:nvSpPr>
        <p:spPr/>
        <p:txBody>
          <a:bodyPr/>
          <a:lstStyle/>
          <a:p>
            <a:pPr algn="ctr"/>
            <a:r>
              <a:rPr lang="en-US" dirty="0"/>
              <a:t>Curatorial Statement</a:t>
            </a:r>
          </a:p>
        </p:txBody>
      </p:sp>
      <p:sp>
        <p:nvSpPr>
          <p:cNvPr id="3" name="Content Placeholder 2">
            <a:extLst>
              <a:ext uri="{FF2B5EF4-FFF2-40B4-BE49-F238E27FC236}">
                <a16:creationId xmlns:a16="http://schemas.microsoft.com/office/drawing/2014/main" id="{A77092BF-754F-E34F-9127-FDF7AD139945}"/>
              </a:ext>
            </a:extLst>
          </p:cNvPr>
          <p:cNvSpPr>
            <a:spLocks noGrp="1"/>
          </p:cNvSpPr>
          <p:nvPr>
            <p:ph idx="1"/>
          </p:nvPr>
        </p:nvSpPr>
        <p:spPr/>
        <p:txBody>
          <a:bodyPr>
            <a:normAutofit fontScale="85000" lnSpcReduction="20000"/>
          </a:bodyPr>
          <a:lstStyle/>
          <a:p>
            <a:r>
              <a:rPr lang="en-US" dirty="0"/>
              <a:t>Needs to be double spaced, Times New Roman and 12-point font.</a:t>
            </a:r>
          </a:p>
          <a:p>
            <a:r>
              <a:rPr lang="en-US" dirty="0"/>
              <a:t>What is a curatorial statement?</a:t>
            </a:r>
          </a:p>
          <a:p>
            <a:pPr lvl="1"/>
            <a:r>
              <a:rPr lang="en-US" dirty="0"/>
              <a:t>A “guide” to an exhibition. It allows for viewers to see where you are coming from, give them a framework of what to be thinking about, and to consider certain ideas/questions as they move through it. </a:t>
            </a:r>
          </a:p>
          <a:p>
            <a:r>
              <a:rPr lang="en-US" dirty="0"/>
              <a:t>“You must use the course material and </a:t>
            </a:r>
            <a:r>
              <a:rPr lang="en-US" b="1" dirty="0"/>
              <a:t>two additional sources </a:t>
            </a:r>
            <a:r>
              <a:rPr lang="en-US" dirty="0"/>
              <a:t>to contextualize your subject in your curatorial statement. Sources published online must be peer reviewed and published in an academic journal (see resources folder for more information). No sources with unknown authors will be accepted.” (from Syllabus) Make sure to cite!</a:t>
            </a:r>
          </a:p>
          <a:p>
            <a:r>
              <a:rPr lang="en-US" dirty="0"/>
              <a:t>There is no one way to write one, but an example maybe: “using the first paragraph to establish the overall premise of the exhibit, the second to illustrate the range of artists’ approaches with examples, and the third to suggest the wider significance of your theme.” (RISD Writing Center, “Curatorial Statement Guidelines)</a:t>
            </a:r>
          </a:p>
        </p:txBody>
      </p:sp>
    </p:spTree>
    <p:extLst>
      <p:ext uri="{BB962C8B-B14F-4D97-AF65-F5344CB8AC3E}">
        <p14:creationId xmlns:p14="http://schemas.microsoft.com/office/powerpoint/2010/main" val="348542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303608-7E8F-A14B-B12F-549BF16294D9}"/>
              </a:ext>
            </a:extLst>
          </p:cNvPr>
          <p:cNvPicPr>
            <a:picLocks noChangeAspect="1"/>
          </p:cNvPicPr>
          <p:nvPr/>
        </p:nvPicPr>
        <p:blipFill>
          <a:blip r:embed="rId2"/>
          <a:stretch>
            <a:fillRect/>
          </a:stretch>
        </p:blipFill>
        <p:spPr>
          <a:xfrm>
            <a:off x="800100" y="514350"/>
            <a:ext cx="10591800" cy="5829300"/>
          </a:xfrm>
          <a:prstGeom prst="rect">
            <a:avLst/>
          </a:prstGeom>
        </p:spPr>
      </p:pic>
    </p:spTree>
    <p:extLst>
      <p:ext uri="{BB962C8B-B14F-4D97-AF65-F5344CB8AC3E}">
        <p14:creationId xmlns:p14="http://schemas.microsoft.com/office/powerpoint/2010/main" val="359055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8990F0-4068-7A45-82ED-8784008E78DA}"/>
              </a:ext>
            </a:extLst>
          </p:cNvPr>
          <p:cNvSpPr txBox="1"/>
          <p:nvPr/>
        </p:nvSpPr>
        <p:spPr>
          <a:xfrm>
            <a:off x="1795955" y="1166842"/>
            <a:ext cx="8600089" cy="4524315"/>
          </a:xfrm>
          <a:prstGeom prst="rect">
            <a:avLst/>
          </a:prstGeom>
          <a:noFill/>
        </p:spPr>
        <p:txBody>
          <a:bodyPr wrap="square">
            <a:spAutoFit/>
          </a:bodyPr>
          <a:lstStyle/>
          <a:p>
            <a:r>
              <a:rPr lang="en-US" dirty="0"/>
              <a:t>ICONS OF STYLE: A CENTURY OF FASHION PHOTOGRAPHY, 1911-2011</a:t>
            </a:r>
          </a:p>
          <a:p>
            <a:endParaRPr lang="en-US" dirty="0"/>
          </a:p>
          <a:p>
            <a:r>
              <a:rPr lang="en-US" dirty="0"/>
              <a:t>Getty Museum (https://</a:t>
            </a:r>
            <a:r>
              <a:rPr lang="en-US" dirty="0" err="1"/>
              <a:t>www.getty.edu</a:t>
            </a:r>
            <a:r>
              <a:rPr lang="en-US" dirty="0"/>
              <a:t>/art/exhibitions/</a:t>
            </a:r>
            <a:r>
              <a:rPr lang="en-US" dirty="0" err="1"/>
              <a:t>fashion_photography</a:t>
            </a:r>
            <a:r>
              <a:rPr lang="en-US" dirty="0"/>
              <a:t>/)</a:t>
            </a:r>
          </a:p>
          <a:p>
            <a:endParaRPr lang="en-US" dirty="0"/>
          </a:p>
          <a:p>
            <a:r>
              <a:rPr lang="en-US" dirty="0"/>
              <a:t>Why do some fashion photographs transcend their commercial character to function as</a:t>
            </a:r>
          </a:p>
          <a:p>
            <a:r>
              <a:rPr lang="en-US" dirty="0"/>
              <a:t>works of art, while others do not? In part, the answer lies in the ability of a fashion</a:t>
            </a:r>
          </a:p>
          <a:p>
            <a:r>
              <a:rPr lang="en-US" dirty="0"/>
              <a:t>photograph to reflect two or more worlds: the perfect world inside the frame—where</a:t>
            </a:r>
          </a:p>
          <a:p>
            <a:r>
              <a:rPr lang="en-US" dirty="0"/>
              <a:t>youth, beauty, and luxury reign supreme—and the harsh realities of the world outside</a:t>
            </a:r>
          </a:p>
          <a:p>
            <a:r>
              <a:rPr lang="en-US" dirty="0"/>
              <a:t>it. The best fashion photographs remind us of other works of art or expand the</a:t>
            </a:r>
          </a:p>
          <a:p>
            <a:r>
              <a:rPr lang="en-US" dirty="0"/>
              <a:t>boundaries of the genre, redefining what a fashion photograph is supposed to do, or be.</a:t>
            </a:r>
          </a:p>
          <a:p>
            <a:endParaRPr lang="en-US" dirty="0"/>
          </a:p>
          <a:p>
            <a:r>
              <a:rPr lang="en-US" dirty="0"/>
              <a:t>Beginning with 1911—the year Edward Steichen created the first “artistic” fashion</a:t>
            </a:r>
          </a:p>
          <a:p>
            <a:r>
              <a:rPr lang="en-US" dirty="0"/>
              <a:t>photographs—and ending with 2011 with digital technology as a dominant paradigm,</a:t>
            </a:r>
          </a:p>
          <a:p>
            <a:r>
              <a:rPr lang="en-US" dirty="0"/>
              <a:t>this exhibition surveys the rich and varied history of modern fashion photography. The</a:t>
            </a:r>
          </a:p>
          <a:p>
            <a:r>
              <a:rPr lang="en-US" dirty="0"/>
              <a:t>show traces its trajectory from niche industry to powerful cultural force, and its gradual</a:t>
            </a:r>
          </a:p>
          <a:p>
            <a:r>
              <a:rPr lang="en-US" dirty="0"/>
              <a:t>embrace as an art form.</a:t>
            </a:r>
          </a:p>
        </p:txBody>
      </p:sp>
    </p:spTree>
    <p:extLst>
      <p:ext uri="{BB962C8B-B14F-4D97-AF65-F5344CB8AC3E}">
        <p14:creationId xmlns:p14="http://schemas.microsoft.com/office/powerpoint/2010/main" val="121019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C2C8E206-7A6B-B940-8418-5129B8954CB6}"/>
              </a:ext>
            </a:extLst>
          </p:cNvPr>
          <p:cNvPicPr>
            <a:picLocks noGrp="1" noChangeAspect="1"/>
          </p:cNvPicPr>
          <p:nvPr>
            <p:ph idx="1"/>
          </p:nvPr>
        </p:nvPicPr>
        <p:blipFill>
          <a:blip r:embed="rId2"/>
          <a:stretch>
            <a:fillRect/>
          </a:stretch>
        </p:blipFill>
        <p:spPr>
          <a:xfrm>
            <a:off x="1528353" y="945931"/>
            <a:ext cx="8882743" cy="5231032"/>
          </a:xfrm>
        </p:spPr>
      </p:pic>
    </p:spTree>
    <p:extLst>
      <p:ext uri="{BB962C8B-B14F-4D97-AF65-F5344CB8AC3E}">
        <p14:creationId xmlns:p14="http://schemas.microsoft.com/office/powerpoint/2010/main" val="830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C959-BFDE-3143-A479-A9BB7F3FC6C9}"/>
              </a:ext>
            </a:extLst>
          </p:cNvPr>
          <p:cNvSpPr>
            <a:spLocks noGrp="1"/>
          </p:cNvSpPr>
          <p:nvPr>
            <p:ph type="title"/>
          </p:nvPr>
        </p:nvSpPr>
        <p:spPr/>
        <p:txBody>
          <a:bodyPr/>
          <a:lstStyle/>
          <a:p>
            <a:pPr algn="ctr"/>
            <a:r>
              <a:rPr lang="en-US" dirty="0"/>
              <a:t>Captions</a:t>
            </a:r>
          </a:p>
        </p:txBody>
      </p:sp>
      <p:sp>
        <p:nvSpPr>
          <p:cNvPr id="3" name="Content Placeholder 2">
            <a:extLst>
              <a:ext uri="{FF2B5EF4-FFF2-40B4-BE49-F238E27FC236}">
                <a16:creationId xmlns:a16="http://schemas.microsoft.com/office/drawing/2014/main" id="{EB6D17EC-B618-9D45-B886-47288E13F265}"/>
              </a:ext>
            </a:extLst>
          </p:cNvPr>
          <p:cNvSpPr>
            <a:spLocks noGrp="1"/>
          </p:cNvSpPr>
          <p:nvPr>
            <p:ph idx="1"/>
          </p:nvPr>
        </p:nvSpPr>
        <p:spPr>
          <a:xfrm>
            <a:off x="838200" y="1544271"/>
            <a:ext cx="10515600" cy="4351338"/>
          </a:xfrm>
        </p:spPr>
        <p:txBody>
          <a:bodyPr>
            <a:normAutofit/>
          </a:bodyPr>
          <a:lstStyle/>
          <a:p>
            <a:pPr marL="0" indent="0" fontAlgn="base">
              <a:buNone/>
            </a:pPr>
            <a:br>
              <a:rPr lang="en-US" dirty="0"/>
            </a:br>
            <a:r>
              <a:rPr lang="en-US" dirty="0"/>
              <a:t>You will caption and contextualize the selected images (2 to 3 sentences per image). </a:t>
            </a:r>
          </a:p>
          <a:p>
            <a:pPr fontAlgn="base"/>
            <a:r>
              <a:rPr lang="en-US" dirty="0"/>
              <a:t>Images must be placed within a historic, thematic, and/or theoretical framework (similar to the Image ID section in exams). </a:t>
            </a:r>
          </a:p>
          <a:p>
            <a:pPr fontAlgn="base"/>
            <a:r>
              <a:rPr lang="en-US" dirty="0"/>
              <a:t>For more information on writing label see the Museum of Modern Art PowerPoint presentation “Writing Effective Art Labels: A Nuts and Bolts Primer.” </a:t>
            </a:r>
          </a:p>
          <a:p>
            <a:pPr lvl="1" fontAlgn="base"/>
            <a:r>
              <a:rPr lang="en-US" dirty="0"/>
              <a:t>(link here https://</a:t>
            </a:r>
            <a:r>
              <a:rPr lang="en-US" dirty="0" err="1"/>
              <a:t>www.slideshare.net</a:t>
            </a:r>
            <a:r>
              <a:rPr lang="en-US" dirty="0"/>
              <a:t>/</a:t>
            </a:r>
            <a:r>
              <a:rPr lang="en-US" dirty="0" err="1"/>
              <a:t>stephaniepau</a:t>
            </a:r>
            <a:r>
              <a:rPr lang="en-US" dirty="0"/>
              <a:t>/writing-effective-interpretive-labels-for-art-exhibitions-a-nuts-and-bolts-primer)</a:t>
            </a:r>
          </a:p>
          <a:p>
            <a:endParaRPr lang="en-US" dirty="0"/>
          </a:p>
        </p:txBody>
      </p:sp>
    </p:spTree>
    <p:extLst>
      <p:ext uri="{BB962C8B-B14F-4D97-AF65-F5344CB8AC3E}">
        <p14:creationId xmlns:p14="http://schemas.microsoft.com/office/powerpoint/2010/main" val="60998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91AC7D-3D43-D041-B908-C4BEC0C4C7A3}"/>
              </a:ext>
            </a:extLst>
          </p:cNvPr>
          <p:cNvSpPr txBox="1"/>
          <p:nvPr/>
        </p:nvSpPr>
        <p:spPr>
          <a:xfrm>
            <a:off x="449317" y="220717"/>
            <a:ext cx="4374931" cy="7109639"/>
          </a:xfrm>
          <a:prstGeom prst="rect">
            <a:avLst/>
          </a:prstGeom>
          <a:noFill/>
        </p:spPr>
        <p:txBody>
          <a:bodyPr wrap="square">
            <a:spAutoFit/>
          </a:bodyPr>
          <a:lstStyle/>
          <a:p>
            <a:pPr rtl="0">
              <a:spcBef>
                <a:spcPts val="280"/>
              </a:spcBef>
              <a:spcAft>
                <a:spcPts val="0"/>
              </a:spcAft>
            </a:pPr>
            <a:r>
              <a:rPr lang="en-US" sz="1400" b="1" i="0" u="none" strike="noStrike" dirty="0">
                <a:solidFill>
                  <a:srgbClr val="FFFFFF"/>
                </a:solidFill>
                <a:effectLst/>
              </a:rPr>
              <a:t>Similar to Image ID section of the exams</a:t>
            </a:r>
            <a:endParaRPr lang="en-US" sz="1400" b="0" dirty="0">
              <a:effectLst/>
            </a:endParaRPr>
          </a:p>
          <a:p>
            <a:pPr rtl="0" fontAlgn="base">
              <a:spcBef>
                <a:spcPts val="280"/>
              </a:spcBef>
              <a:spcAft>
                <a:spcPts val="0"/>
              </a:spcAft>
              <a:buFont typeface="Arial" panose="020B0604020202020204" pitchFamily="34" charset="0"/>
              <a:buChar char="•"/>
            </a:pPr>
            <a:r>
              <a:rPr lang="en-US" sz="1400" b="0" i="0" u="none" strike="noStrike" dirty="0">
                <a:solidFill>
                  <a:srgbClr val="FFFFFF"/>
                </a:solidFill>
                <a:effectLst/>
              </a:rPr>
              <a:t>Visual details of the image. What do you see in the slide? Pay particular attention to the visual space and layout.</a:t>
            </a:r>
          </a:p>
          <a:p>
            <a:pPr rtl="0" fontAlgn="base">
              <a:spcBef>
                <a:spcPts val="280"/>
              </a:spcBef>
              <a:spcAft>
                <a:spcPts val="0"/>
              </a:spcAft>
              <a:buFont typeface="Arial" panose="020B0604020202020204" pitchFamily="34" charset="0"/>
              <a:buChar char="•"/>
            </a:pPr>
            <a:r>
              <a:rPr lang="en-US" sz="1400" b="0" i="0" u="none" strike="noStrike" dirty="0">
                <a:solidFill>
                  <a:srgbClr val="FFFFFF"/>
                </a:solidFill>
                <a:effectLst/>
              </a:rPr>
              <a:t>Location </a:t>
            </a:r>
          </a:p>
          <a:p>
            <a:pPr rtl="0" fontAlgn="base">
              <a:spcBef>
                <a:spcPts val="280"/>
              </a:spcBef>
              <a:spcAft>
                <a:spcPts val="0"/>
              </a:spcAft>
              <a:buFont typeface="Arial" panose="020B0604020202020204" pitchFamily="34" charset="0"/>
              <a:buChar char="•"/>
            </a:pPr>
            <a:r>
              <a:rPr lang="en-US" sz="1400" b="0" i="0" u="none" strike="noStrike" dirty="0">
                <a:solidFill>
                  <a:srgbClr val="FFFFFF"/>
                </a:solidFill>
                <a:effectLst/>
              </a:rPr>
              <a:t>Contextualize the image</a:t>
            </a:r>
          </a:p>
          <a:p>
            <a:pPr rtl="0">
              <a:spcBef>
                <a:spcPts val="280"/>
              </a:spcBef>
              <a:spcAft>
                <a:spcPts val="0"/>
              </a:spcAft>
            </a:pPr>
            <a:br>
              <a:rPr lang="en-US" sz="1400" b="0" dirty="0">
                <a:effectLst/>
              </a:rPr>
            </a:br>
            <a:r>
              <a:rPr lang="en-US" sz="1400" b="1" i="0" u="none" strike="noStrike" dirty="0">
                <a:solidFill>
                  <a:srgbClr val="FFFFFF"/>
                </a:solidFill>
                <a:effectLst/>
              </a:rPr>
              <a:t>Sally Mann: A Thousand Crossings</a:t>
            </a:r>
            <a:endParaRPr lang="en-US" sz="1400" b="0" dirty="0">
              <a:effectLst/>
            </a:endParaRPr>
          </a:p>
          <a:p>
            <a:pPr rtl="0">
              <a:spcBef>
                <a:spcPts val="280"/>
              </a:spcBef>
              <a:spcAft>
                <a:spcPts val="0"/>
              </a:spcAft>
            </a:pPr>
            <a:r>
              <a:rPr lang="en-US" sz="1400" b="1" i="0" u="none" strike="noStrike" dirty="0">
                <a:solidFill>
                  <a:srgbClr val="FFFFFF"/>
                </a:solidFill>
                <a:effectLst/>
              </a:rPr>
              <a:t>GETTY CENTER</a:t>
            </a:r>
            <a:endParaRPr lang="en-US" sz="1400" b="0" dirty="0">
              <a:effectLst/>
            </a:endParaRPr>
          </a:p>
          <a:p>
            <a:pPr rtl="0">
              <a:spcBef>
                <a:spcPts val="280"/>
              </a:spcBef>
              <a:spcAft>
                <a:spcPts val="0"/>
              </a:spcAft>
            </a:pPr>
            <a:r>
              <a:rPr lang="en-US" sz="1400" b="0" i="0" u="none" strike="noStrike" dirty="0">
                <a:solidFill>
                  <a:srgbClr val="FFFFFF"/>
                </a:solidFill>
                <a:effectLst/>
              </a:rPr>
              <a:t>Daily, through February 10, 2019</a:t>
            </a:r>
            <a:endParaRPr lang="en-US" sz="1400" b="0" dirty="0">
              <a:effectLst/>
            </a:endParaRPr>
          </a:p>
          <a:p>
            <a:pPr rtl="0">
              <a:spcBef>
                <a:spcPts val="280"/>
              </a:spcBef>
              <a:spcAft>
                <a:spcPts val="0"/>
              </a:spcAft>
            </a:pPr>
            <a:endParaRPr lang="en-US" sz="1400" b="0" dirty="0">
              <a:effectLst/>
            </a:endParaRPr>
          </a:p>
          <a:p>
            <a:pPr>
              <a:spcBef>
                <a:spcPts val="280"/>
              </a:spcBef>
            </a:pPr>
            <a:r>
              <a:rPr lang="en-US" sz="1400" dirty="0">
                <a:solidFill>
                  <a:srgbClr val="FFFFFF"/>
                </a:solidFill>
              </a:rPr>
              <a:t>Sally Mann, </a:t>
            </a:r>
            <a:r>
              <a:rPr lang="en-US" sz="1400" i="1" dirty="0">
                <a:solidFill>
                  <a:srgbClr val="FFFFFF"/>
                </a:solidFill>
              </a:rPr>
              <a:t>Battlefields, Antietam (Trenches), </a:t>
            </a:r>
            <a:r>
              <a:rPr lang="en-US" sz="1400" dirty="0">
                <a:solidFill>
                  <a:srgbClr val="FFFFFF"/>
                </a:solidFill>
              </a:rPr>
              <a:t>gelatin silver print</a:t>
            </a:r>
            <a:r>
              <a:rPr lang="en-US" sz="1400" i="1" dirty="0">
                <a:solidFill>
                  <a:srgbClr val="FFFFFF"/>
                </a:solidFill>
              </a:rPr>
              <a:t> </a:t>
            </a:r>
            <a:r>
              <a:rPr lang="en-US" sz="1400" dirty="0">
                <a:solidFill>
                  <a:srgbClr val="FFFFFF"/>
                </a:solidFill>
              </a:rPr>
              <a:t>2001.</a:t>
            </a:r>
            <a:br>
              <a:rPr lang="en-US" sz="1400" b="0" dirty="0">
                <a:effectLst/>
              </a:rPr>
            </a:br>
            <a:endParaRPr lang="en-US" sz="1400" b="0" dirty="0">
              <a:effectLst/>
            </a:endParaRPr>
          </a:p>
          <a:p>
            <a:pPr>
              <a:spcBef>
                <a:spcPts val="280"/>
              </a:spcBef>
            </a:pPr>
            <a:r>
              <a:rPr lang="en-US" sz="1400" b="0" i="0" u="none" strike="noStrike" dirty="0">
                <a:solidFill>
                  <a:srgbClr val="FFFFFF"/>
                </a:solidFill>
                <a:effectLst/>
              </a:rPr>
              <a:t>Wall Label (caption example) </a:t>
            </a:r>
            <a:endParaRPr lang="en-US" sz="1400" b="0" dirty="0">
              <a:effectLst/>
            </a:endParaRPr>
          </a:p>
          <a:p>
            <a:pPr rtl="0">
              <a:spcBef>
                <a:spcPts val="280"/>
              </a:spcBef>
              <a:spcAft>
                <a:spcPts val="0"/>
              </a:spcAft>
            </a:pPr>
            <a:r>
              <a:rPr lang="en-US" sz="1400" b="0" i="0" u="none" strike="noStrike" dirty="0">
                <a:solidFill>
                  <a:srgbClr val="FFFFFF"/>
                </a:solidFill>
                <a:effectLst/>
              </a:rPr>
              <a:t>The Battle of Antietam, fought near Sharpsburg, </a:t>
            </a:r>
            <a:endParaRPr lang="en-US" sz="1400" b="0" dirty="0">
              <a:effectLst/>
            </a:endParaRPr>
          </a:p>
          <a:p>
            <a:pPr rtl="0">
              <a:spcBef>
                <a:spcPts val="280"/>
              </a:spcBef>
              <a:spcAft>
                <a:spcPts val="0"/>
              </a:spcAft>
            </a:pPr>
            <a:r>
              <a:rPr lang="en-US" sz="1400" b="0" i="0" u="none" strike="noStrike" dirty="0">
                <a:solidFill>
                  <a:srgbClr val="FFFFFF"/>
                </a:solidFill>
                <a:effectLst/>
              </a:rPr>
              <a:t>Maryland, on September 17, 1862, was the bloodiest </a:t>
            </a:r>
            <a:endParaRPr lang="en-US" sz="1400" b="0" dirty="0">
              <a:effectLst/>
            </a:endParaRPr>
          </a:p>
          <a:p>
            <a:pPr rtl="0">
              <a:spcBef>
                <a:spcPts val="280"/>
              </a:spcBef>
              <a:spcAft>
                <a:spcPts val="0"/>
              </a:spcAft>
            </a:pPr>
            <a:r>
              <a:rPr lang="en-US" sz="1400" b="0" i="0" u="none" strike="noStrike" dirty="0">
                <a:solidFill>
                  <a:srgbClr val="FFFFFF"/>
                </a:solidFill>
                <a:effectLst/>
              </a:rPr>
              <a:t>single day of the American Civil War, with more than </a:t>
            </a:r>
            <a:endParaRPr lang="en-US" sz="1400" b="0" dirty="0">
              <a:effectLst/>
            </a:endParaRPr>
          </a:p>
          <a:p>
            <a:pPr rtl="0">
              <a:spcBef>
                <a:spcPts val="280"/>
              </a:spcBef>
              <a:spcAft>
                <a:spcPts val="0"/>
              </a:spcAft>
            </a:pPr>
            <a:r>
              <a:rPr lang="en-US" sz="1400" b="0" i="0" u="none" strike="noStrike" dirty="0">
                <a:solidFill>
                  <a:srgbClr val="FFFFFF"/>
                </a:solidFill>
                <a:effectLst/>
              </a:rPr>
              <a:t>twenty-three thousand Confederate and Union casualties.</a:t>
            </a:r>
            <a:endParaRPr lang="en-US" sz="1400" b="0" dirty="0">
              <a:effectLst/>
            </a:endParaRPr>
          </a:p>
          <a:p>
            <a:pPr rtl="0">
              <a:spcBef>
                <a:spcPts val="280"/>
              </a:spcBef>
              <a:spcAft>
                <a:spcPts val="0"/>
              </a:spcAft>
            </a:pPr>
            <a:r>
              <a:rPr lang="en-US" sz="1400" b="0" i="0" u="none" strike="noStrike" dirty="0">
                <a:solidFill>
                  <a:srgbClr val="FFFFFF"/>
                </a:solidFill>
                <a:effectLst/>
              </a:rPr>
              <a:t> One Union surgeon reported that most of the dead </a:t>
            </a:r>
            <a:endParaRPr lang="en-US" sz="1400" b="0" dirty="0">
              <a:effectLst/>
            </a:endParaRPr>
          </a:p>
          <a:p>
            <a:pPr rtl="0">
              <a:spcBef>
                <a:spcPts val="280"/>
              </a:spcBef>
              <a:spcAft>
                <a:spcPts val="0"/>
              </a:spcAft>
            </a:pPr>
            <a:r>
              <a:rPr lang="en-US" sz="1400" b="0" i="0" u="none" strike="noStrike" dirty="0">
                <a:solidFill>
                  <a:srgbClr val="FFFFFF"/>
                </a:solidFill>
                <a:effectLst/>
              </a:rPr>
              <a:t>remained unburied more than a week later. </a:t>
            </a:r>
            <a:endParaRPr lang="en-US" sz="1400" b="0" dirty="0">
              <a:effectLst/>
            </a:endParaRPr>
          </a:p>
          <a:p>
            <a:pPr rtl="0">
              <a:spcBef>
                <a:spcPts val="280"/>
              </a:spcBef>
              <a:spcAft>
                <a:spcPts val="0"/>
              </a:spcAft>
            </a:pPr>
            <a:r>
              <a:rPr lang="en-US" sz="1400" b="0" i="0" u="none" strike="noStrike" dirty="0">
                <a:solidFill>
                  <a:srgbClr val="FFFFFF"/>
                </a:solidFill>
                <a:effectLst/>
              </a:rPr>
              <a:t>By positioning her camera close to the ground for a </a:t>
            </a:r>
            <a:endParaRPr lang="en-US" sz="1400" b="0" dirty="0">
              <a:effectLst/>
            </a:endParaRPr>
          </a:p>
          <a:p>
            <a:pPr rtl="0">
              <a:spcBef>
                <a:spcPts val="280"/>
              </a:spcBef>
              <a:spcAft>
                <a:spcPts val="0"/>
              </a:spcAft>
            </a:pPr>
            <a:r>
              <a:rPr lang="en-US" sz="1400" b="0" i="0" u="none" strike="noStrike" dirty="0">
                <a:solidFill>
                  <a:srgbClr val="FFFFFF"/>
                </a:solidFill>
                <a:effectLst/>
              </a:rPr>
              <a:t>number of these photographs, Mann assumed the </a:t>
            </a:r>
            <a:endParaRPr lang="en-US" sz="1400" b="0" dirty="0">
              <a:effectLst/>
            </a:endParaRPr>
          </a:p>
          <a:p>
            <a:pPr rtl="0">
              <a:spcBef>
                <a:spcPts val="280"/>
              </a:spcBef>
              <a:spcAft>
                <a:spcPts val="0"/>
              </a:spcAft>
            </a:pPr>
            <a:r>
              <a:rPr lang="en-US" sz="1400" b="0" i="0" u="none" strike="noStrike" dirty="0">
                <a:solidFill>
                  <a:srgbClr val="FFFFFF"/>
                </a:solidFill>
                <a:effectLst/>
              </a:rPr>
              <a:t>viewpoint of a dying soldier. She used antique lenses, </a:t>
            </a:r>
            <a:endParaRPr lang="en-US" sz="1400" b="0" dirty="0">
              <a:effectLst/>
            </a:endParaRPr>
          </a:p>
          <a:p>
            <a:pPr rtl="0">
              <a:spcBef>
                <a:spcPts val="280"/>
              </a:spcBef>
              <a:spcAft>
                <a:spcPts val="0"/>
              </a:spcAft>
            </a:pPr>
            <a:r>
              <a:rPr lang="en-US" sz="1400" b="0" i="0" u="none" strike="noStrike" dirty="0">
                <a:solidFill>
                  <a:srgbClr val="FFFFFF"/>
                </a:solidFill>
                <a:effectLst/>
              </a:rPr>
              <a:t>welcoming the light leaks, fogging, and flares they  produced to convey the unsettling history of the landscapes.</a:t>
            </a:r>
          </a:p>
          <a:p>
            <a:pPr rtl="0">
              <a:spcBef>
                <a:spcPts val="280"/>
              </a:spcBef>
              <a:spcAft>
                <a:spcPts val="0"/>
              </a:spcAft>
            </a:pPr>
            <a:endParaRPr lang="en-US" sz="1400" b="0" dirty="0">
              <a:effectLst/>
            </a:endParaRPr>
          </a:p>
          <a:p>
            <a:br>
              <a:rPr lang="en-US" sz="1400" dirty="0"/>
            </a:br>
            <a:endParaRPr lang="en-US" sz="1400" dirty="0"/>
          </a:p>
        </p:txBody>
      </p:sp>
      <p:pic>
        <p:nvPicPr>
          <p:cNvPr id="1028" name="Picture 4" descr="Sally Mann: A Thousand Crossings | Gagosian Quarterly">
            <a:extLst>
              <a:ext uri="{FF2B5EF4-FFF2-40B4-BE49-F238E27FC236}">
                <a16:creationId xmlns:a16="http://schemas.microsoft.com/office/drawing/2014/main" id="{0FF4DBE8-CF58-4E40-A088-16821BD06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807" y="1155481"/>
            <a:ext cx="5755744" cy="4547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0740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337</TotalTime>
  <Words>757</Words>
  <Application>Microsoft Macintosh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Week 6:  Final Project Details</vt:lpstr>
      <vt:lpstr>Final Project</vt:lpstr>
      <vt:lpstr>Curatorial Statement</vt:lpstr>
      <vt:lpstr>PowerPoint Presentation</vt:lpstr>
      <vt:lpstr>PowerPoint Presentation</vt:lpstr>
      <vt:lpstr>PowerPoint Presentation</vt:lpstr>
      <vt:lpstr>Captions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Midterm Review</dc:title>
  <dc:creator>Graham Feyl</dc:creator>
  <cp:lastModifiedBy>Graham Feyl</cp:lastModifiedBy>
  <cp:revision>9</cp:revision>
  <dcterms:created xsi:type="dcterms:W3CDTF">2022-02-02T00:30:40Z</dcterms:created>
  <dcterms:modified xsi:type="dcterms:W3CDTF">2022-02-11T05:30:59Z</dcterms:modified>
</cp:coreProperties>
</file>