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22" r:id="rId5"/>
    <p:sldId id="321" r:id="rId6"/>
    <p:sldId id="318" r:id="rId7"/>
    <p:sldId id="320" r:id="rId8"/>
    <p:sldId id="323" r:id="rId9"/>
    <p:sldId id="333" r:id="rId10"/>
    <p:sldId id="334" r:id="rId11"/>
    <p:sldId id="326" r:id="rId12"/>
    <p:sldId id="327" r:id="rId13"/>
    <p:sldId id="325" r:id="rId14"/>
    <p:sldId id="324" r:id="rId15"/>
    <p:sldId id="330" r:id="rId16"/>
    <p:sldId id="331" r:id="rId17"/>
    <p:sldId id="335" r:id="rId18"/>
    <p:sldId id="328" r:id="rId19"/>
    <p:sldId id="329" r:id="rId20"/>
    <p:sldId id="310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5388" autoAdjust="0"/>
  </p:normalViewPr>
  <p:slideViewPr>
    <p:cSldViewPr snapToGrid="0">
      <p:cViewPr varScale="1">
        <p:scale>
          <a:sx n="59" d="100"/>
          <a:sy n="59" d="100"/>
        </p:scale>
        <p:origin x="1996" y="6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1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B045831F-6AD1-4DED-BF09-35BFE3A3C66F}" type="datetime1">
              <a:rPr lang="de-DE" smtClean="0"/>
              <a:t>07.06.2024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00AC623C-86E0-4A85-83FB-F4A716956FD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4EAF0040-DFA1-4580-86F0-5CFB9E4596B0}" type="datetime1">
              <a:rPr lang="de-DE" smtClean="0"/>
              <a:pPr/>
              <a:t>07.06.2024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37D7554-D10C-4E29-B8E6-BB7111FA614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84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50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93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1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Tabellenplatzhalt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de-DE" sz="2000"/>
            </a:lvl1pPr>
          </a:lstStyle>
          <a:p>
            <a:pPr rtl="0"/>
            <a:r>
              <a:rPr lang="de-DE" dirty="0"/>
              <a:t>Tabelle durch Klicken auf Symbol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de-DE" sz="2000"/>
            </a:lvl1pPr>
            <a:lvl2pPr>
              <a:lnSpc>
                <a:spcPct val="100000"/>
              </a:lnSpc>
              <a:spcAft>
                <a:spcPts val="600"/>
              </a:spcAft>
              <a:defRPr lang="de-DE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de-DE" sz="2000"/>
            </a:lvl3pPr>
            <a:lvl4pPr>
              <a:lnSpc>
                <a:spcPct val="100000"/>
              </a:lnSpc>
              <a:spcAft>
                <a:spcPts val="1200"/>
              </a:spcAft>
              <a:defRPr lang="de-DE" sz="2000"/>
            </a:lvl4pPr>
            <a:lvl5pPr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Tabellenplatzhalter 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de-DE" sz="2400"/>
            </a:lvl1pPr>
          </a:lstStyle>
          <a:p>
            <a:pPr rtl="0"/>
            <a:r>
              <a:rPr lang="de-DE" dirty="0"/>
              <a:t>Tabelle durch Klicken auf Symbol hinzufügen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de-DE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de-DE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de-DE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de-DE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ild und Inhal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97" y="1354150"/>
            <a:ext cx="5107405" cy="4449847"/>
          </a:xfrm>
        </p:spPr>
        <p:txBody>
          <a:bodyPr rtlCol="0" anchor="t">
            <a:normAutofit fontScale="90000"/>
          </a:bodyPr>
          <a:lstStyle>
            <a:defPPr>
              <a:defRPr lang="de-DE"/>
            </a:defPPr>
          </a:lstStyle>
          <a:p>
            <a:pPr rtl="0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3200" dirty="0"/>
              <a:t>Projektarbeit von </a:t>
            </a:r>
            <a:br>
              <a:rPr lang="de-DE" sz="3200" dirty="0"/>
            </a:br>
            <a:r>
              <a:rPr lang="de-DE" sz="3200" dirty="0"/>
              <a:t>Hans, Anton und Karin</a:t>
            </a:r>
            <a:br>
              <a:rPr lang="de-DE" sz="3200" dirty="0"/>
            </a:br>
            <a:br>
              <a:rPr lang="de-DE" sz="3200" dirty="0"/>
            </a:br>
            <a:r>
              <a:rPr lang="de-DE" sz="2200" dirty="0"/>
              <a:t>07.06.2024</a:t>
            </a:r>
            <a:endParaRPr lang="de-DE" dirty="0"/>
          </a:p>
        </p:txBody>
      </p:sp>
      <p:pic>
        <p:nvPicPr>
          <p:cNvPr id="4" name="Grafik 3" descr="Ein Bild, das Schrift, Text, Logo, Grafiken enthält.&#10;&#10;Automatisch generierte Beschreibung">
            <a:extLst>
              <a:ext uri="{FF2B5EF4-FFF2-40B4-BE49-F238E27FC236}">
                <a16:creationId xmlns:a16="http://schemas.microsoft.com/office/drawing/2014/main" id="{17AC642B-BA0C-95B7-54A7-41CCAA2D1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97" y="1089469"/>
            <a:ext cx="6993164" cy="23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9C987-A11D-4C7E-1336-22F308EF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82" y="544526"/>
            <a:ext cx="5000318" cy="4604345"/>
          </a:xfrm>
        </p:spPr>
        <p:txBody>
          <a:bodyPr>
            <a:normAutofit fontScale="90000"/>
          </a:bodyPr>
          <a:lstStyle/>
          <a:p>
            <a:r>
              <a:rPr lang="de-DE" u="sng" dirty="0"/>
              <a:t>Datensatz Autoscout24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3100" u="sng" dirty="0"/>
              <a:t>vor</a:t>
            </a:r>
            <a:r>
              <a:rPr lang="de-DE" sz="3100" dirty="0"/>
              <a:t> Bearbeitung:</a:t>
            </a:r>
            <a:br>
              <a:rPr lang="de-DE" sz="3100" dirty="0"/>
            </a:br>
            <a:br>
              <a:rPr lang="de-DE" sz="3100" dirty="0"/>
            </a:br>
            <a:br>
              <a:rPr lang="de-DE" sz="3100" dirty="0"/>
            </a:br>
            <a:r>
              <a:rPr lang="de-DE" sz="3100" u="sng" dirty="0"/>
              <a:t>nach</a:t>
            </a:r>
            <a:r>
              <a:rPr lang="de-DE" sz="3100" dirty="0"/>
              <a:t> Bearbeitung: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BA6337-6A81-9C87-EB95-01AA7A06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655" y="1998491"/>
            <a:ext cx="5317808" cy="13681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340385-3DB2-8B32-C9F1-77958E41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55" y="3739039"/>
            <a:ext cx="7740224" cy="24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9C987-A11D-4C7E-1336-22F308EF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877" y="283996"/>
            <a:ext cx="8455998" cy="541628"/>
          </a:xfrm>
        </p:spPr>
        <p:txBody>
          <a:bodyPr anchor="t">
            <a:noAutofit/>
          </a:bodyPr>
          <a:lstStyle/>
          <a:p>
            <a:r>
              <a:rPr lang="de-DE" dirty="0"/>
              <a:t>Fragestellungen zu unserem Datensatz: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B1D8F3A-BB6D-34E6-57F6-C3C248033B78}"/>
              </a:ext>
            </a:extLst>
          </p:cNvPr>
          <p:cNvSpPr txBox="1">
            <a:spLocks/>
          </p:cNvSpPr>
          <p:nvPr/>
        </p:nvSpPr>
        <p:spPr>
          <a:xfrm>
            <a:off x="1930877" y="1112874"/>
            <a:ext cx="8455998" cy="552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defPPr>
              <a:defRPr lang="de-DE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100" dirty="0"/>
              <a:t>Wie viele Fahrzeuge umfasst der Datensatz?</a:t>
            </a:r>
          </a:p>
          <a:p>
            <a:pPr>
              <a:lnSpc>
                <a:spcPct val="100000"/>
              </a:lnSpc>
            </a:pPr>
            <a:r>
              <a:rPr lang="de-DE" sz="2500" dirty="0"/>
              <a:t>vor der Datenbereinigung: 46.405</a:t>
            </a:r>
          </a:p>
          <a:p>
            <a:pPr>
              <a:lnSpc>
                <a:spcPct val="100000"/>
              </a:lnSpc>
            </a:pPr>
            <a:r>
              <a:rPr lang="de-DE" sz="2500" dirty="0"/>
              <a:t>nach der Datenbereinigung (Duplikate entfernt): 45.225</a:t>
            </a:r>
          </a:p>
          <a:p>
            <a:pPr>
              <a:lnSpc>
                <a:spcPct val="100000"/>
              </a:lnSpc>
            </a:pPr>
            <a:endParaRPr lang="de-DE" sz="2500" dirty="0"/>
          </a:p>
          <a:p>
            <a:pPr>
              <a:lnSpc>
                <a:spcPct val="100000"/>
              </a:lnSpc>
            </a:pPr>
            <a:r>
              <a:rPr lang="de-DE" sz="3100" dirty="0"/>
              <a:t>Was ist das teuerste Fahrzeug?</a:t>
            </a:r>
          </a:p>
          <a:p>
            <a:pPr>
              <a:lnSpc>
                <a:spcPct val="100000"/>
              </a:lnSpc>
            </a:pPr>
            <a:r>
              <a:rPr lang="de-DE" sz="2500" dirty="0"/>
              <a:t>1.199.900€</a:t>
            </a:r>
          </a:p>
          <a:p>
            <a:pPr>
              <a:lnSpc>
                <a:spcPct val="100000"/>
              </a:lnSpc>
            </a:pPr>
            <a:r>
              <a:rPr lang="de-DE" sz="2500" dirty="0"/>
              <a:t>Ferrari F12, Automatik, Gebraucht, Bj 2017, 775 PS</a:t>
            </a:r>
          </a:p>
          <a:p>
            <a:pPr>
              <a:lnSpc>
                <a:spcPct val="100000"/>
              </a:lnSpc>
            </a:pPr>
            <a:endParaRPr lang="de-DE" sz="2500" dirty="0"/>
          </a:p>
          <a:p>
            <a:pPr>
              <a:lnSpc>
                <a:spcPct val="100000"/>
              </a:lnSpc>
            </a:pPr>
            <a:r>
              <a:rPr lang="de-DE" sz="3100" dirty="0"/>
              <a:t>Was ist das billigste Fahrzeug?</a:t>
            </a:r>
          </a:p>
          <a:p>
            <a:pPr>
              <a:lnSpc>
                <a:spcPct val="100000"/>
              </a:lnSpc>
            </a:pPr>
            <a:r>
              <a:rPr lang="de-DE" sz="2500" dirty="0"/>
              <a:t>1.100€</a:t>
            </a:r>
          </a:p>
          <a:p>
            <a:pPr>
              <a:lnSpc>
                <a:spcPct val="100000"/>
              </a:lnSpc>
            </a:pPr>
            <a:r>
              <a:rPr lang="de-DE" sz="2500" dirty="0"/>
              <a:t>Citroen C1, Manuell, Gebraucht, Bj 2011, 68 PS</a:t>
            </a:r>
          </a:p>
          <a:p>
            <a:pPr>
              <a:lnSpc>
                <a:spcPct val="100000"/>
              </a:lnSpc>
            </a:pPr>
            <a:endParaRPr lang="de-DE" sz="2500" dirty="0"/>
          </a:p>
          <a:p>
            <a:pPr>
              <a:lnSpc>
                <a:spcPct val="100000"/>
              </a:lnSpc>
            </a:pPr>
            <a:r>
              <a:rPr lang="de-DE" sz="3100" dirty="0"/>
              <a:t>Welche Marke macht den größten Anteil am Umsatz?</a:t>
            </a:r>
          </a:p>
          <a:p>
            <a:pPr>
              <a:lnSpc>
                <a:spcPct val="100000"/>
              </a:lnSpc>
            </a:pPr>
            <a:r>
              <a:rPr lang="de-DE" sz="2500" dirty="0"/>
              <a:t>Volkswagen mit einem Umsatz von 112.245.530€</a:t>
            </a:r>
          </a:p>
          <a:p>
            <a:endParaRPr lang="de-DE" sz="32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792930C-BC0D-C467-B2AE-506F496F1F1D}"/>
              </a:ext>
            </a:extLst>
          </p:cNvPr>
          <p:cNvCxnSpPr>
            <a:cxnSpLocks/>
          </p:cNvCxnSpPr>
          <p:nvPr/>
        </p:nvCxnSpPr>
        <p:spPr>
          <a:xfrm>
            <a:off x="1997475" y="2317072"/>
            <a:ext cx="85491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C03B15F-E5F0-2EEC-6C5D-4FB7B3E7D5BB}"/>
              </a:ext>
            </a:extLst>
          </p:cNvPr>
          <p:cNvCxnSpPr>
            <a:cxnSpLocks/>
          </p:cNvCxnSpPr>
          <p:nvPr/>
        </p:nvCxnSpPr>
        <p:spPr>
          <a:xfrm>
            <a:off x="1997475" y="3604334"/>
            <a:ext cx="85491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67317C4-F27E-807D-019A-F98810194180}"/>
              </a:ext>
            </a:extLst>
          </p:cNvPr>
          <p:cNvCxnSpPr>
            <a:cxnSpLocks/>
          </p:cNvCxnSpPr>
          <p:nvPr/>
        </p:nvCxnSpPr>
        <p:spPr>
          <a:xfrm>
            <a:off x="1997475" y="4944862"/>
            <a:ext cx="85491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5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94A91846-CA8A-CA56-0CE5-51FF61A2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48" y="474720"/>
            <a:ext cx="5915826" cy="590855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E7C7622-9341-4F6C-8C96-BBB6BBC24A8D}"/>
              </a:ext>
            </a:extLst>
          </p:cNvPr>
          <p:cNvSpPr txBox="1"/>
          <p:nvPr/>
        </p:nvSpPr>
        <p:spPr>
          <a:xfrm>
            <a:off x="1335510" y="1728203"/>
            <a:ext cx="2284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+mj-lt"/>
              </a:rPr>
              <a:t>Kuchendiagramm:</a:t>
            </a:r>
            <a:endParaRPr lang="de-DE" dirty="0">
              <a:latin typeface="+mj-lt"/>
            </a:endParaRPr>
          </a:p>
          <a:p>
            <a:pPr algn="ctr"/>
            <a:endParaRPr lang="de-DE" dirty="0">
              <a:latin typeface="+mj-lt"/>
            </a:endParaRPr>
          </a:p>
          <a:p>
            <a:pPr algn="ctr"/>
            <a:r>
              <a:rPr lang="de-DE" dirty="0">
                <a:latin typeface="+mj-lt"/>
              </a:rPr>
              <a:t>In dem kompletten Datensatz waren es 13 verschiedene Fahrzeugsegmente</a:t>
            </a:r>
          </a:p>
        </p:txBody>
      </p:sp>
    </p:spTree>
    <p:extLst>
      <p:ext uri="{BB962C8B-B14F-4D97-AF65-F5344CB8AC3E}">
        <p14:creationId xmlns:p14="http://schemas.microsoft.com/office/powerpoint/2010/main" val="27819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BBB8969-68E8-EBB4-ADCD-D7FAF453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465" y="1379196"/>
            <a:ext cx="7044885" cy="504377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D925DFF-973D-0103-E9D3-201699389DE9}"/>
              </a:ext>
            </a:extLst>
          </p:cNvPr>
          <p:cNvSpPr txBox="1"/>
          <p:nvPr/>
        </p:nvSpPr>
        <p:spPr>
          <a:xfrm>
            <a:off x="1412292" y="2014390"/>
            <a:ext cx="2329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+mj-lt"/>
              </a:rPr>
              <a:t>Säulendiagramm:</a:t>
            </a:r>
          </a:p>
          <a:p>
            <a:pPr algn="ctr"/>
            <a:endParaRPr lang="de-DE" dirty="0">
              <a:latin typeface="+mj-lt"/>
            </a:endParaRPr>
          </a:p>
          <a:p>
            <a:pPr algn="ctr"/>
            <a:r>
              <a:rPr lang="de-DE" dirty="0">
                <a:latin typeface="+mj-lt"/>
              </a:rPr>
              <a:t>In dem kompletten Datensatz waren es 77 verschiedene Fahrzeugmarken</a:t>
            </a:r>
          </a:p>
        </p:txBody>
      </p:sp>
    </p:spTree>
    <p:extLst>
      <p:ext uri="{BB962C8B-B14F-4D97-AF65-F5344CB8AC3E}">
        <p14:creationId xmlns:p14="http://schemas.microsoft.com/office/powerpoint/2010/main" val="386026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3C5ED8E-C7B5-FDF0-B466-DFD750C8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19" y="2313531"/>
            <a:ext cx="4406021" cy="6519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CF79109-193C-62A5-0EC3-FF7F5D0340AF}"/>
              </a:ext>
            </a:extLst>
          </p:cNvPr>
          <p:cNvSpPr txBox="1"/>
          <p:nvPr/>
        </p:nvSpPr>
        <p:spPr>
          <a:xfrm>
            <a:off x="1127760" y="832518"/>
            <a:ext cx="6096000" cy="20313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Vorgehensweise: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Filterung und Aggregation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Anlegen des Diagrammformates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Selektion des Diagrammtyps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Formatierung der Beschriftungen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Formatierung der Achsenwerte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BC07B09-5515-C327-5075-0CFE4CE9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68" y="1064206"/>
            <a:ext cx="4508185" cy="10795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04B43AD-BAF3-BB37-19FC-BF86E5A15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68" y="3204662"/>
            <a:ext cx="4743818" cy="92098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E34A1B7-88F7-B391-46CF-0C09A6AB4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219" y="4225635"/>
            <a:ext cx="2913036" cy="97101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BF2B658-56F5-18CD-04C9-7F3D64B90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219" y="5348422"/>
            <a:ext cx="3596959" cy="118399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692143B-1B0C-033C-76BE-FE04B171B041}"/>
              </a:ext>
            </a:extLst>
          </p:cNvPr>
          <p:cNvSpPr txBox="1"/>
          <p:nvPr/>
        </p:nvSpPr>
        <p:spPr>
          <a:xfrm>
            <a:off x="3947014" y="198596"/>
            <a:ext cx="4740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Datenanalyse im Code</a:t>
            </a:r>
          </a:p>
        </p:txBody>
      </p:sp>
    </p:spTree>
    <p:extLst>
      <p:ext uri="{BB962C8B-B14F-4D97-AF65-F5344CB8AC3E}">
        <p14:creationId xmlns:p14="http://schemas.microsoft.com/office/powerpoint/2010/main" val="21880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0DD49A4-0B2A-6A93-F4A1-518D9EC7F4F2}"/>
              </a:ext>
            </a:extLst>
          </p:cNvPr>
          <p:cNvSpPr txBox="1"/>
          <p:nvPr/>
        </p:nvSpPr>
        <p:spPr>
          <a:xfrm>
            <a:off x="1353827" y="275455"/>
            <a:ext cx="9797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Beispiel am Ergebnis der Preisanalyse für diverse Fahrzeugparameter im Bestand</a:t>
            </a:r>
          </a:p>
        </p:txBody>
      </p:sp>
      <p:pic>
        <p:nvPicPr>
          <p:cNvPr id="13" name="Grafik 1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6663C047-DD52-D349-D03A-F2D67282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59" y="759436"/>
            <a:ext cx="9445214" cy="58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7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0B535-7CC2-3746-EE98-9B7E244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249" y="1130786"/>
            <a:ext cx="10700574" cy="5395658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2700" dirty="0"/>
              <a:t>Konzentration im Segment: </a:t>
            </a:r>
            <a:r>
              <a:rPr lang="de-DE" sz="3100" dirty="0"/>
              <a:t>		</a:t>
            </a:r>
            <a:r>
              <a:rPr lang="de-DE" sz="2200" dirty="0"/>
              <a:t>Kompaktklasse und Kleinwagen</a:t>
            </a:r>
            <a:br>
              <a:rPr lang="de-DE" sz="3100" dirty="0"/>
            </a:br>
            <a:r>
              <a:rPr lang="de-DE" sz="2700" dirty="0"/>
              <a:t>Konzentration auf Hersteller-Gruppe: </a:t>
            </a:r>
            <a:r>
              <a:rPr lang="de-DE" sz="3100" dirty="0"/>
              <a:t>	</a:t>
            </a:r>
            <a:r>
              <a:rPr lang="de-DE" sz="2200" dirty="0"/>
              <a:t>Volkswagen AG</a:t>
            </a:r>
            <a:br>
              <a:rPr lang="de-DE" sz="3100" dirty="0"/>
            </a:br>
            <a:r>
              <a:rPr lang="de-DE" sz="2700" dirty="0"/>
              <a:t>Konzentration auf Zustandsart: 		</a:t>
            </a:r>
            <a:r>
              <a:rPr lang="de-DE" sz="2200" dirty="0"/>
              <a:t>Gebraucht</a:t>
            </a:r>
            <a:br>
              <a:rPr lang="de-DE" sz="2700" dirty="0"/>
            </a:br>
            <a:r>
              <a:rPr lang="de-DE" sz="2700" dirty="0"/>
              <a:t>Fokus auf Preisrange: </a:t>
            </a:r>
            <a:r>
              <a:rPr lang="de-DE" sz="3100" dirty="0"/>
              <a:t>			</a:t>
            </a:r>
            <a:r>
              <a:rPr lang="de-DE" sz="2200" dirty="0"/>
              <a:t>mittl. Preisrange von 9.800€ - 12.800€</a:t>
            </a:r>
            <a:br>
              <a:rPr lang="de-DE" sz="3100" dirty="0"/>
            </a:br>
            <a:r>
              <a:rPr lang="de-DE" sz="2700" dirty="0"/>
              <a:t>Konzentration auf Länder:</a:t>
            </a:r>
            <a:r>
              <a:rPr lang="de-DE" sz="3100" dirty="0"/>
              <a:t>			</a:t>
            </a:r>
            <a:r>
              <a:rPr lang="de-DE" sz="2200" dirty="0"/>
              <a:t>Deutschland</a:t>
            </a:r>
            <a:br>
              <a:rPr lang="de-DE" sz="3100" dirty="0"/>
            </a:br>
            <a:r>
              <a:rPr lang="de-DE" sz="2700" dirty="0"/>
              <a:t>Konzentration auf Getriebeart: </a:t>
            </a:r>
            <a:r>
              <a:rPr lang="de-DE" sz="3100" dirty="0"/>
              <a:t>		</a:t>
            </a:r>
            <a:r>
              <a:rPr lang="de-DE" sz="2200" dirty="0"/>
              <a:t>Automatikgetriebe nehmen stark zu, da 							diese Modelle (Elektro, Hybrid und 							Firmenfahrzeuge) zukünftig vermehrt 							nachgefragt werden</a:t>
            </a:r>
            <a:br>
              <a:rPr lang="de-DE" sz="2200" dirty="0"/>
            </a:br>
            <a:r>
              <a:rPr lang="de-DE" sz="2700" dirty="0"/>
              <a:t>Preissensitivität:	</a:t>
            </a:r>
            <a:r>
              <a:rPr lang="de-DE" sz="3100" dirty="0"/>
              <a:t>			</a:t>
            </a:r>
            <a:r>
              <a:rPr lang="de-DE" sz="2200" dirty="0"/>
              <a:t>- Kraftstoff: Benzin</a:t>
            </a:r>
            <a:br>
              <a:rPr lang="de-DE" sz="2200" dirty="0"/>
            </a:br>
            <a:r>
              <a:rPr lang="de-DE" sz="2200" dirty="0"/>
              <a:t>						- Getriebe: Manuell </a:t>
            </a:r>
            <a:br>
              <a:rPr lang="de-DE" sz="2200" dirty="0"/>
            </a:br>
            <a:r>
              <a:rPr lang="de-DE" sz="2200" dirty="0"/>
              <a:t>						- PS: max. 200</a:t>
            </a:r>
            <a:br>
              <a:rPr lang="de-DE" sz="2200" dirty="0"/>
            </a:br>
            <a:r>
              <a:rPr lang="de-DE" sz="2200" dirty="0"/>
              <a:t>						- Alter</a:t>
            </a:r>
            <a:r>
              <a:rPr lang="de-DE" sz="2200"/>
              <a:t>: &gt;5 </a:t>
            </a:r>
            <a:r>
              <a:rPr lang="de-DE" sz="2200" dirty="0"/>
              <a:t>Jahre</a:t>
            </a:r>
            <a:br>
              <a:rPr lang="de-DE" sz="2200" dirty="0"/>
            </a:br>
            <a:r>
              <a:rPr lang="de-DE" sz="2200" dirty="0"/>
              <a:t>						- Kilometerstand: 50Tsd – 150Tsd</a:t>
            </a:r>
            <a:br>
              <a:rPr lang="de-DE" sz="3200" dirty="0"/>
            </a:br>
            <a:br>
              <a:rPr lang="de-DE" sz="3200" dirty="0"/>
            </a:br>
            <a:endParaRPr lang="de-DE" sz="3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B944ED3-8CC4-39DF-D917-489E2A738550}"/>
              </a:ext>
            </a:extLst>
          </p:cNvPr>
          <p:cNvSpPr txBox="1"/>
          <p:nvPr/>
        </p:nvSpPr>
        <p:spPr>
          <a:xfrm>
            <a:off x="1877661" y="490899"/>
            <a:ext cx="92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Fazit der Wettbewerbsanalyse bei Autoscout24:</a:t>
            </a:r>
          </a:p>
        </p:txBody>
      </p:sp>
    </p:spTree>
    <p:extLst>
      <p:ext uri="{BB962C8B-B14F-4D97-AF65-F5344CB8AC3E}">
        <p14:creationId xmlns:p14="http://schemas.microsoft.com/office/powerpoint/2010/main" val="394353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9396920" cy="5253089"/>
          </a:xfrm>
        </p:spPr>
        <p:txBody>
          <a:bodyPr rtlCol="0" anchor="ctr"/>
          <a:lstStyle>
            <a:defPPr>
              <a:defRPr lang="de-DE"/>
            </a:defPPr>
          </a:lstStyle>
          <a:p>
            <a:pPr algn="ctr" rtl="0"/>
            <a:r>
              <a:rPr lang="de-DE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 rtlCol="0" anchor="t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Wir sind von </a:t>
            </a:r>
            <a:br>
              <a:rPr lang="de-DE" dirty="0"/>
            </a:br>
            <a:r>
              <a:rPr lang="de-DE" dirty="0"/>
              <a:t>einem großen </a:t>
            </a:r>
            <a:br>
              <a:rPr lang="de-DE" dirty="0"/>
            </a:br>
            <a:r>
              <a:rPr lang="de-DE" dirty="0"/>
              <a:t>Online-Autohaus beauftragt worden eine Wettbewerbs-Analyse im Fahrzeugsegment zu erstellen.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610205" y="2694340"/>
            <a:ext cx="5108725" cy="3901173"/>
          </a:xfrm>
        </p:spPr>
        <p:txBody>
          <a:bodyPr rtlCol="0" anchor="t">
            <a:normAutofit fontScale="92500" lnSpcReduction="20000"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sz="3200" dirty="0">
                <a:latin typeface="+mj-lt"/>
              </a:rPr>
              <a:t>Grundlage ist ein Datensatz von Autoscout24</a:t>
            </a:r>
          </a:p>
          <a:p>
            <a:pPr marL="0" indent="0" rtl="0">
              <a:buNone/>
            </a:pPr>
            <a:r>
              <a:rPr lang="de-DE" sz="3200" u="sng" dirty="0">
                <a:latin typeface="+mj-lt"/>
              </a:rPr>
              <a:t>Schwerpunkte:</a:t>
            </a:r>
          </a:p>
          <a:p>
            <a:pPr lvl="1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3200" dirty="0">
                <a:latin typeface="+mj-lt"/>
              </a:rPr>
              <a:t>Datenbeschaffung</a:t>
            </a:r>
          </a:p>
          <a:p>
            <a:pPr lvl="1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3200" dirty="0">
                <a:latin typeface="+mj-lt"/>
              </a:rPr>
              <a:t>Datenbereinigung</a:t>
            </a:r>
          </a:p>
          <a:p>
            <a:pPr lvl="1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3200" dirty="0">
                <a:latin typeface="+mj-lt"/>
              </a:rPr>
              <a:t>Datenanalyse</a:t>
            </a:r>
          </a:p>
          <a:p>
            <a:pPr lvl="1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3200" dirty="0">
                <a:latin typeface="+mj-lt"/>
              </a:rPr>
              <a:t>Aggregation</a:t>
            </a:r>
          </a:p>
          <a:p>
            <a:pPr lvl="1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3200" dirty="0">
                <a:latin typeface="+mj-lt"/>
              </a:rPr>
              <a:t>Visualisierung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8260C93-F9D0-6B0A-B47B-F0AD24E40912}"/>
              </a:ext>
            </a:extLst>
          </p:cNvPr>
          <p:cNvCxnSpPr>
            <a:cxnSpLocks/>
          </p:cNvCxnSpPr>
          <p:nvPr/>
        </p:nvCxnSpPr>
        <p:spPr>
          <a:xfrm>
            <a:off x="6018028" y="482009"/>
            <a:ext cx="0" cy="59400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7" y="-76782"/>
            <a:ext cx="9238373" cy="200821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3400" dirty="0"/>
              <a:t>Auszug an Fragen, die wir beantworten sollten 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8" y="1535837"/>
            <a:ext cx="9698213" cy="4953740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pPr algn="l"/>
            <a:r>
              <a:rPr lang="de-DE" sz="2100" dirty="0">
                <a:latin typeface="+mj-lt"/>
              </a:rPr>
              <a:t>Wie viele Fahrzeuge umfasst der Datensatz? </a:t>
            </a:r>
          </a:p>
          <a:p>
            <a:pPr algn="l"/>
            <a:r>
              <a:rPr lang="de-DE" sz="2000" b="0" i="0" u="none" strike="noStrike" baseline="0" dirty="0">
                <a:latin typeface="+mj-lt"/>
              </a:rPr>
              <a:t>Was ist das teuerste, was ist das billigste Fahrzeug?</a:t>
            </a:r>
          </a:p>
          <a:p>
            <a:pPr algn="l"/>
            <a:r>
              <a:rPr lang="de-DE" sz="2000" b="0" i="0" u="none" strike="noStrike" baseline="0" dirty="0">
                <a:latin typeface="+mj-lt"/>
              </a:rPr>
              <a:t>Welche Marke macht den größten Anteil am Umsatz aus? Macht sie auch den größten Anteil an verkauften Stückzahlen aus? Was sind die zehn wichtigsten Marken?</a:t>
            </a:r>
          </a:p>
          <a:p>
            <a:pPr algn="l"/>
            <a:r>
              <a:rPr lang="de-DE" sz="2000" b="0" i="0" u="none" strike="noStrike" baseline="0" dirty="0">
                <a:latin typeface="+mj-lt"/>
              </a:rPr>
              <a:t>Was sind die top fünf beliebtesten Modelle?</a:t>
            </a:r>
          </a:p>
          <a:p>
            <a:pPr algn="l"/>
            <a:r>
              <a:rPr lang="de-DE" sz="2000" b="0" i="0" u="none" strike="noStrike" baseline="0" dirty="0">
                <a:latin typeface="+mj-lt"/>
              </a:rPr>
              <a:t>Welchen Einfluss haben Angebotstyp, Art des Antriebs, Pferdestärke, Kilometerzahl und Baujahr auf den Preis von Fahrzeugen?</a:t>
            </a:r>
          </a:p>
          <a:p>
            <a:pPr algn="l"/>
            <a:r>
              <a:rPr lang="de-DE" sz="2000" b="0" i="0" u="none" strike="noStrike" baseline="0" dirty="0">
                <a:latin typeface="+mj-lt"/>
              </a:rPr>
              <a:t>Welche deutschen Marken gibt es im Datensatz? Welchen Anteil machen diese aus?</a:t>
            </a:r>
          </a:p>
          <a:p>
            <a:pPr algn="l"/>
            <a:r>
              <a:rPr lang="de-DE" sz="2000" b="0" i="0" u="none" strike="noStrike" baseline="0" dirty="0">
                <a:latin typeface="+mj-lt"/>
              </a:rPr>
              <a:t>Welche Marken aus Asien gibt es im Datensatz? Welchen Anteil machen diese aus?</a:t>
            </a:r>
          </a:p>
          <a:p>
            <a:pPr algn="l"/>
            <a:r>
              <a:rPr lang="de-DE" sz="2000" b="0" i="0" u="none" strike="noStrike" baseline="0" dirty="0">
                <a:latin typeface="+mj-lt"/>
              </a:rPr>
              <a:t>Es gibt Luxus-Fahrzeuge von Ferrari &amp; Co., die pro Stück ganz schön viel einbringen. </a:t>
            </a:r>
            <a:r>
              <a:rPr lang="de-DE" sz="2100" b="0" i="0" u="none" strike="noStrike" baseline="0" dirty="0">
                <a:latin typeface="+mj-lt"/>
              </a:rPr>
              <a:t>Welchen Anteil machen diese aus?</a:t>
            </a:r>
          </a:p>
          <a:p>
            <a:pPr algn="l"/>
            <a:r>
              <a:rPr lang="de-DE" sz="2000" b="0" i="0" u="none" strike="noStrike" baseline="0" dirty="0">
                <a:latin typeface="+mj-lt"/>
              </a:rPr>
              <a:t>Welchen Anteil macht das Luxus-Segment aus?</a:t>
            </a:r>
          </a:p>
          <a:p>
            <a:pPr algn="l"/>
            <a:r>
              <a:rPr lang="de-DE" sz="2000" b="0" i="0" u="none" strike="noStrike" baseline="0" dirty="0">
                <a:latin typeface="+mj-lt"/>
              </a:rPr>
              <a:t>Was sind die billigsten Fahrzeuge? Welchen Anteil machen diese aus?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78" y="643738"/>
            <a:ext cx="4602627" cy="1169718"/>
          </a:xfrm>
        </p:spPr>
        <p:txBody>
          <a:bodyPr rtlCol="0" anchor="t">
            <a:normAutofit fontScale="90000"/>
          </a:bodyPr>
          <a:lstStyle>
            <a:defPPr>
              <a:defRPr lang="de-DE"/>
            </a:defPPr>
          </a:lstStyle>
          <a:p>
            <a:pPr rtl="0"/>
            <a:r>
              <a:rPr lang="de-DE" sz="4000" dirty="0"/>
              <a:t>Welche Tools haben wir verwendet?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08AAB3C3-68D8-F37A-0A89-A17817D34CA7}"/>
              </a:ext>
            </a:extLst>
          </p:cNvPr>
          <p:cNvSpPr txBox="1">
            <a:spLocks/>
          </p:cNvSpPr>
          <p:nvPr/>
        </p:nvSpPr>
        <p:spPr>
          <a:xfrm>
            <a:off x="6462458" y="658051"/>
            <a:ext cx="4753484" cy="23965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defPPr>
              <a:defRPr lang="de-DE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300" dirty="0"/>
              <a:t>Welche Methodik haben wir verwendet?</a:t>
            </a:r>
          </a:p>
          <a:p>
            <a:endParaRPr lang="de-DE" dirty="0"/>
          </a:p>
          <a:p>
            <a:r>
              <a:rPr lang="de-DE" dirty="0"/>
              <a:t>Dezentrales Arbeiten im Team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DF6BD52-3C1A-392B-40BB-ADF55EA57CCB}"/>
              </a:ext>
            </a:extLst>
          </p:cNvPr>
          <p:cNvGrpSpPr/>
          <p:nvPr/>
        </p:nvGrpSpPr>
        <p:grpSpPr>
          <a:xfrm>
            <a:off x="6462458" y="2211571"/>
            <a:ext cx="4992351" cy="3655977"/>
            <a:chOff x="1850173" y="2438417"/>
            <a:chExt cx="2218958" cy="200864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A522593-6193-0086-0A33-3664893226B2}"/>
                </a:ext>
              </a:extLst>
            </p:cNvPr>
            <p:cNvGrpSpPr/>
            <p:nvPr/>
          </p:nvGrpSpPr>
          <p:grpSpPr>
            <a:xfrm>
              <a:off x="1860026" y="2806621"/>
              <a:ext cx="664248" cy="344399"/>
              <a:chOff x="1038837" y="1660042"/>
              <a:chExt cx="664248" cy="344399"/>
            </a:xfrm>
          </p:grpSpPr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B7ED1DE6-D971-20F5-B71A-04E184AE8BB6}"/>
                  </a:ext>
                </a:extLst>
              </p:cNvPr>
              <p:cNvSpPr/>
              <p:nvPr/>
            </p:nvSpPr>
            <p:spPr>
              <a:xfrm>
                <a:off x="1038837" y="1660042"/>
                <a:ext cx="664248" cy="344399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" name="Rechteck: abgerundete Ecken 4">
                <a:extLst>
                  <a:ext uri="{FF2B5EF4-FFF2-40B4-BE49-F238E27FC236}">
                    <a16:creationId xmlns:a16="http://schemas.microsoft.com/office/drawing/2014/main" id="{997B5500-3A8D-370D-19C9-2EFD2C58EDCA}"/>
                  </a:ext>
                </a:extLst>
              </p:cNvPr>
              <p:cNvSpPr txBox="1"/>
              <p:nvPr/>
            </p:nvSpPr>
            <p:spPr>
              <a:xfrm>
                <a:off x="1048924" y="1670129"/>
                <a:ext cx="644074" cy="324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Hans: Datenbeschaffung KBA für Segmentierung</a:t>
                </a:r>
              </a:p>
            </p:txBody>
          </p:sp>
        </p:grpSp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5761FFE3-98D6-752E-F1CD-683D50CB411D}"/>
                </a:ext>
              </a:extLst>
            </p:cNvPr>
            <p:cNvSpPr/>
            <p:nvPr/>
          </p:nvSpPr>
          <p:spPr>
            <a:xfrm rot="5349169">
              <a:off x="2181086" y="3172023"/>
              <a:ext cx="28052" cy="14093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156082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F125D50-0892-8757-4EB2-5152E3464BCE}"/>
                </a:ext>
              </a:extLst>
            </p:cNvPr>
            <p:cNvGrpSpPr/>
            <p:nvPr/>
          </p:nvGrpSpPr>
          <p:grpSpPr>
            <a:xfrm>
              <a:off x="1867930" y="3207119"/>
              <a:ext cx="657777" cy="174719"/>
              <a:chOff x="1046741" y="2060540"/>
              <a:chExt cx="657777" cy="174719"/>
            </a:xfrm>
          </p:grpSpPr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546336A0-CB58-D410-A7C4-8D3FC2D9DEDC}"/>
                  </a:ext>
                </a:extLst>
              </p:cNvPr>
              <p:cNvSpPr/>
              <p:nvPr/>
            </p:nvSpPr>
            <p:spPr>
              <a:xfrm>
                <a:off x="1046741" y="2060540"/>
                <a:ext cx="657777" cy="174719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rgbClr val="156082">
                    <a:alpha val="90000"/>
                    <a:tint val="4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" name="Rechteck: abgerundete Ecken 7">
                <a:extLst>
                  <a:ext uri="{FF2B5EF4-FFF2-40B4-BE49-F238E27FC236}">
                    <a16:creationId xmlns:a16="http://schemas.microsoft.com/office/drawing/2014/main" id="{520EE51E-E87A-D7E6-7D84-304E9A064541}"/>
                  </a:ext>
                </a:extLst>
              </p:cNvPr>
              <p:cNvSpPr txBox="1"/>
              <p:nvPr/>
            </p:nvSpPr>
            <p:spPr>
              <a:xfrm>
                <a:off x="1051858" y="2065657"/>
                <a:ext cx="647543" cy="1644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Datenanalyse und Bereinigung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2CEE2FD-F6E7-EA05-044A-E5F08E75C443}"/>
                </a:ext>
              </a:extLst>
            </p:cNvPr>
            <p:cNvGrpSpPr/>
            <p:nvPr/>
          </p:nvGrpSpPr>
          <p:grpSpPr>
            <a:xfrm>
              <a:off x="1869930" y="3428567"/>
              <a:ext cx="656147" cy="161925"/>
              <a:chOff x="1048741" y="2281988"/>
              <a:chExt cx="656147" cy="161925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435F04CF-0654-6BB3-ACA1-E5442535BB24}"/>
                  </a:ext>
                </a:extLst>
              </p:cNvPr>
              <p:cNvSpPr/>
              <p:nvPr/>
            </p:nvSpPr>
            <p:spPr>
              <a:xfrm>
                <a:off x="1048741" y="2281988"/>
                <a:ext cx="656147" cy="161925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rgbClr val="156082">
                    <a:alpha val="90000"/>
                    <a:tint val="4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" name="Rechteck: abgerundete Ecken 9">
                <a:extLst>
                  <a:ext uri="{FF2B5EF4-FFF2-40B4-BE49-F238E27FC236}">
                    <a16:creationId xmlns:a16="http://schemas.microsoft.com/office/drawing/2014/main" id="{1D800273-4D9A-52A0-41AB-7477721556E0}"/>
                  </a:ext>
                </a:extLst>
              </p:cNvPr>
              <p:cNvSpPr txBox="1"/>
              <p:nvPr/>
            </p:nvSpPr>
            <p:spPr>
              <a:xfrm>
                <a:off x="1053484" y="2286731"/>
                <a:ext cx="646661" cy="1524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Final KBA-Typenliste.csv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F83FACCE-D5C1-BE9B-A052-3318CA0FA572}"/>
                </a:ext>
              </a:extLst>
            </p:cNvPr>
            <p:cNvGrpSpPr/>
            <p:nvPr/>
          </p:nvGrpSpPr>
          <p:grpSpPr>
            <a:xfrm>
              <a:off x="3341658" y="2842628"/>
              <a:ext cx="692985" cy="325368"/>
              <a:chOff x="2520469" y="1696049"/>
              <a:chExt cx="692985" cy="325368"/>
            </a:xfrm>
          </p:grpSpPr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69EDC434-0520-B65D-00AA-10CBF2AA82E9}"/>
                  </a:ext>
                </a:extLst>
              </p:cNvPr>
              <p:cNvSpPr/>
              <p:nvPr/>
            </p:nvSpPr>
            <p:spPr>
              <a:xfrm>
                <a:off x="2520469" y="1696049"/>
                <a:ext cx="692985" cy="325368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" name="Rechteck: abgerundete Ecken 11">
                <a:extLst>
                  <a:ext uri="{FF2B5EF4-FFF2-40B4-BE49-F238E27FC236}">
                    <a16:creationId xmlns:a16="http://schemas.microsoft.com/office/drawing/2014/main" id="{61BADAD7-12A4-1048-FCBE-62A01DEB801D}"/>
                  </a:ext>
                </a:extLst>
              </p:cNvPr>
              <p:cNvSpPr txBox="1"/>
              <p:nvPr/>
            </p:nvSpPr>
            <p:spPr>
              <a:xfrm>
                <a:off x="2523550" y="1705579"/>
                <a:ext cx="673925" cy="3063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Karin:       Aggregierung Hersteller/Länder</a:t>
                </a:r>
              </a:p>
            </p:txBody>
          </p:sp>
        </p:grp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E2A52608-E883-91BB-D1AA-6626DBC6777C}"/>
                </a:ext>
              </a:extLst>
            </p:cNvPr>
            <p:cNvSpPr/>
            <p:nvPr/>
          </p:nvSpPr>
          <p:spPr>
            <a:xfrm rot="5388861">
              <a:off x="3670463" y="3197617"/>
              <a:ext cx="36667" cy="14093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156082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1D982EA8-8C29-7363-AAA9-C0CD01ED63F2}"/>
                </a:ext>
              </a:extLst>
            </p:cNvPr>
            <p:cNvGrpSpPr/>
            <p:nvPr/>
          </p:nvGrpSpPr>
          <p:grpSpPr>
            <a:xfrm>
              <a:off x="3380787" y="3241331"/>
              <a:ext cx="616827" cy="176134"/>
              <a:chOff x="2559598" y="2094752"/>
              <a:chExt cx="616827" cy="176134"/>
            </a:xfrm>
          </p:grpSpPr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9C0476D8-C10E-A1B1-8DBD-0A66BA0F6789}"/>
                  </a:ext>
                </a:extLst>
              </p:cNvPr>
              <p:cNvSpPr/>
              <p:nvPr/>
            </p:nvSpPr>
            <p:spPr>
              <a:xfrm>
                <a:off x="2559598" y="2094752"/>
                <a:ext cx="616827" cy="176134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rgbClr val="156082">
                    <a:alpha val="90000"/>
                    <a:tint val="4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" name="Rechteck: abgerundete Ecken 14">
                <a:extLst>
                  <a:ext uri="{FF2B5EF4-FFF2-40B4-BE49-F238E27FC236}">
                    <a16:creationId xmlns:a16="http://schemas.microsoft.com/office/drawing/2014/main" id="{561FAAE0-134B-4396-75A8-CF14A67D2A4D}"/>
                  </a:ext>
                </a:extLst>
              </p:cNvPr>
              <p:cNvSpPr txBox="1"/>
              <p:nvPr/>
            </p:nvSpPr>
            <p:spPr>
              <a:xfrm>
                <a:off x="2564757" y="2099911"/>
                <a:ext cx="606509" cy="1658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Erstellung zweier Directories</a:t>
                </a:r>
              </a:p>
            </p:txBody>
          </p:sp>
        </p:grpSp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4E4BC6A7-D8FB-2FA7-1FFC-40D8D5051CA7}"/>
                </a:ext>
              </a:extLst>
            </p:cNvPr>
            <p:cNvSpPr/>
            <p:nvPr/>
          </p:nvSpPr>
          <p:spPr>
            <a:xfrm rot="5385524">
              <a:off x="3560434" y="3547178"/>
              <a:ext cx="259427" cy="14093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156082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9A50FB7E-9D11-C06D-2E51-9DEEC1E4D47D}"/>
                </a:ext>
              </a:extLst>
            </p:cNvPr>
            <p:cNvGrpSpPr/>
            <p:nvPr/>
          </p:nvGrpSpPr>
          <p:grpSpPr>
            <a:xfrm>
              <a:off x="3380676" y="3690984"/>
              <a:ext cx="621714" cy="384517"/>
              <a:chOff x="2559487" y="2544405"/>
              <a:chExt cx="621714" cy="384517"/>
            </a:xfrm>
          </p:grpSpPr>
          <p:sp>
            <p:nvSpPr>
              <p:cNvPr id="38" name="Rechteck: abgerundete Ecken 37">
                <a:extLst>
                  <a:ext uri="{FF2B5EF4-FFF2-40B4-BE49-F238E27FC236}">
                    <a16:creationId xmlns:a16="http://schemas.microsoft.com/office/drawing/2014/main" id="{CB29A683-51A1-602B-BAB5-FCB1D5107D5A}"/>
                  </a:ext>
                </a:extLst>
              </p:cNvPr>
              <p:cNvSpPr/>
              <p:nvPr/>
            </p:nvSpPr>
            <p:spPr>
              <a:xfrm>
                <a:off x="2559487" y="2544405"/>
                <a:ext cx="621714" cy="384517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rgbClr val="156082">
                    <a:alpha val="90000"/>
                    <a:tint val="4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9" name="Rechteck: abgerundete Ecken 17">
                <a:extLst>
                  <a:ext uri="{FF2B5EF4-FFF2-40B4-BE49-F238E27FC236}">
                    <a16:creationId xmlns:a16="http://schemas.microsoft.com/office/drawing/2014/main" id="{967DE26C-34DD-61A4-2BF1-9468A856F376}"/>
                  </a:ext>
                </a:extLst>
              </p:cNvPr>
              <p:cNvSpPr txBox="1"/>
              <p:nvPr/>
            </p:nvSpPr>
            <p:spPr>
              <a:xfrm>
                <a:off x="2570749" y="2555667"/>
                <a:ext cx="599190" cy="3619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Bereitstellung Directories für Herstellergruppe und Herstellerländer</a:t>
                </a: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1D3FD56F-ADC4-3362-CDF0-422931649EEE}"/>
                </a:ext>
              </a:extLst>
            </p:cNvPr>
            <p:cNvGrpSpPr/>
            <p:nvPr/>
          </p:nvGrpSpPr>
          <p:grpSpPr>
            <a:xfrm>
              <a:off x="2576670" y="2818932"/>
              <a:ext cx="737874" cy="339254"/>
              <a:chOff x="1755481" y="1672353"/>
              <a:chExt cx="737874" cy="339254"/>
            </a:xfrm>
          </p:grpSpPr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B5D4EA3A-C407-71D8-548F-0B88E23C9829}"/>
                  </a:ext>
                </a:extLst>
              </p:cNvPr>
              <p:cNvSpPr/>
              <p:nvPr/>
            </p:nvSpPr>
            <p:spPr>
              <a:xfrm>
                <a:off x="1755481" y="1672353"/>
                <a:ext cx="737874" cy="339254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7" name="Rechteck: abgerundete Ecken 19">
                <a:extLst>
                  <a:ext uri="{FF2B5EF4-FFF2-40B4-BE49-F238E27FC236}">
                    <a16:creationId xmlns:a16="http://schemas.microsoft.com/office/drawing/2014/main" id="{0996C7DB-2B7A-45F8-91AE-47943B565290}"/>
                  </a:ext>
                </a:extLst>
              </p:cNvPr>
              <p:cNvSpPr txBox="1"/>
              <p:nvPr/>
            </p:nvSpPr>
            <p:spPr>
              <a:xfrm>
                <a:off x="1765417" y="1682289"/>
                <a:ext cx="718002" cy="3193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Anton: </a:t>
                </a:r>
                <a:r>
                  <a:rPr kumimoji="0" lang="de-DE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         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Bearbeitung Autoscout24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9723DAFF-5973-C34A-FFFC-A287AD43F8E9}"/>
                </a:ext>
              </a:extLst>
            </p:cNvPr>
            <p:cNvGrpSpPr/>
            <p:nvPr/>
          </p:nvGrpSpPr>
          <p:grpSpPr>
            <a:xfrm>
              <a:off x="2598346" y="3451887"/>
              <a:ext cx="690515" cy="142668"/>
              <a:chOff x="1777157" y="2305308"/>
              <a:chExt cx="690515" cy="142668"/>
            </a:xfrm>
          </p:grpSpPr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00CCDC90-E67A-471D-2430-AD188FBCD84B}"/>
                  </a:ext>
                </a:extLst>
              </p:cNvPr>
              <p:cNvSpPr/>
              <p:nvPr/>
            </p:nvSpPr>
            <p:spPr>
              <a:xfrm>
                <a:off x="1777157" y="2305308"/>
                <a:ext cx="690515" cy="142668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rgbClr val="156082">
                    <a:alpha val="90000"/>
                    <a:tint val="4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5" name="Rechteck: abgerundete Ecken 21">
                <a:extLst>
                  <a:ext uri="{FF2B5EF4-FFF2-40B4-BE49-F238E27FC236}">
                    <a16:creationId xmlns:a16="http://schemas.microsoft.com/office/drawing/2014/main" id="{C8B261C2-D7FA-2A74-B450-A9CEDD410D50}"/>
                  </a:ext>
                </a:extLst>
              </p:cNvPr>
              <p:cNvSpPr txBox="1"/>
              <p:nvPr/>
            </p:nvSpPr>
            <p:spPr>
              <a:xfrm>
                <a:off x="1781336" y="2309487"/>
                <a:ext cx="682157" cy="1343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Final Autoscout24.csv</a:t>
                </a:r>
              </a:p>
            </p:txBody>
          </p:sp>
        </p:grpSp>
        <p:sp>
          <p:nvSpPr>
            <p:cNvPr id="17" name="Pfeil: nach rechts 16">
              <a:extLst>
                <a:ext uri="{FF2B5EF4-FFF2-40B4-BE49-F238E27FC236}">
                  <a16:creationId xmlns:a16="http://schemas.microsoft.com/office/drawing/2014/main" id="{C37BC81D-C3F7-09FF-5EE0-B2BB965502F6}"/>
                </a:ext>
              </a:extLst>
            </p:cNvPr>
            <p:cNvSpPr/>
            <p:nvPr/>
          </p:nvSpPr>
          <p:spPr>
            <a:xfrm rot="16238641">
              <a:off x="2923904" y="3416982"/>
              <a:ext cx="41628" cy="14093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156082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A67A6F20-6A40-7B57-A118-58712D5D4F99}"/>
                </a:ext>
              </a:extLst>
            </p:cNvPr>
            <p:cNvGrpSpPr/>
            <p:nvPr/>
          </p:nvGrpSpPr>
          <p:grpSpPr>
            <a:xfrm>
              <a:off x="2585926" y="3226147"/>
              <a:ext cx="720122" cy="170021"/>
              <a:chOff x="1764737" y="2079568"/>
              <a:chExt cx="720122" cy="170021"/>
            </a:xfrm>
          </p:grpSpPr>
          <p:sp>
            <p:nvSpPr>
              <p:cNvPr id="32" name="Rechteck: abgerundete Ecken 31">
                <a:extLst>
                  <a:ext uri="{FF2B5EF4-FFF2-40B4-BE49-F238E27FC236}">
                    <a16:creationId xmlns:a16="http://schemas.microsoft.com/office/drawing/2014/main" id="{B66CF4BB-1890-0F10-4351-DAABF27CBF8F}"/>
                  </a:ext>
                </a:extLst>
              </p:cNvPr>
              <p:cNvSpPr/>
              <p:nvPr/>
            </p:nvSpPr>
            <p:spPr>
              <a:xfrm>
                <a:off x="1764737" y="2079568"/>
                <a:ext cx="720122" cy="170021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rgbClr val="156082">
                    <a:alpha val="90000"/>
                    <a:tint val="4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3" name="Rechteck: abgerundete Ecken 24">
                <a:extLst>
                  <a:ext uri="{FF2B5EF4-FFF2-40B4-BE49-F238E27FC236}">
                    <a16:creationId xmlns:a16="http://schemas.microsoft.com/office/drawing/2014/main" id="{14FCDA22-792B-7F4E-A612-01A39FEEC253}"/>
                  </a:ext>
                </a:extLst>
              </p:cNvPr>
              <p:cNvSpPr txBox="1"/>
              <p:nvPr/>
            </p:nvSpPr>
            <p:spPr>
              <a:xfrm>
                <a:off x="1769717" y="2084548"/>
                <a:ext cx="710162" cy="1600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Datenanalyse und Bereinigung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9FD2B59-59D4-A1BE-1AB7-018EE5B0ACD6}"/>
                </a:ext>
              </a:extLst>
            </p:cNvPr>
            <p:cNvGrpSpPr/>
            <p:nvPr/>
          </p:nvGrpSpPr>
          <p:grpSpPr>
            <a:xfrm>
              <a:off x="1855613" y="2438417"/>
              <a:ext cx="2181701" cy="313178"/>
              <a:chOff x="1034424" y="1291838"/>
              <a:chExt cx="2181701" cy="313178"/>
            </a:xfrm>
          </p:grpSpPr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3BC92F0C-EE28-2EC5-A8F3-CB515FC2C559}"/>
                  </a:ext>
                </a:extLst>
              </p:cNvPr>
              <p:cNvSpPr/>
              <p:nvPr/>
            </p:nvSpPr>
            <p:spPr>
              <a:xfrm>
                <a:off x="1034424" y="1291838"/>
                <a:ext cx="2181701" cy="313178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hteck: abgerundete Ecken 26">
                <a:extLst>
                  <a:ext uri="{FF2B5EF4-FFF2-40B4-BE49-F238E27FC236}">
                    <a16:creationId xmlns:a16="http://schemas.microsoft.com/office/drawing/2014/main" id="{8194CCC4-08AA-50DC-E1BC-EC314E9B6E95}"/>
                  </a:ext>
                </a:extLst>
              </p:cNvPr>
              <p:cNvSpPr txBox="1"/>
              <p:nvPr/>
            </p:nvSpPr>
            <p:spPr>
              <a:xfrm>
                <a:off x="1043597" y="1301011"/>
                <a:ext cx="2163355" cy="2948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marL="0" marR="0" lvl="0" indent="0" algn="ctr" defTabSz="3111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8E8E8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Gemeinsame Erstanalyse der Aufgabenstellung und Datenbasis mit Aufgabenteilung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285999A-9B12-45C6-30C7-DE613224C10F}"/>
                </a:ext>
              </a:extLst>
            </p:cNvPr>
            <p:cNvGrpSpPr/>
            <p:nvPr/>
          </p:nvGrpSpPr>
          <p:grpSpPr>
            <a:xfrm>
              <a:off x="1850173" y="4139739"/>
              <a:ext cx="2218958" cy="307320"/>
              <a:chOff x="1028984" y="2993160"/>
              <a:chExt cx="2218958" cy="307320"/>
            </a:xfrm>
          </p:grpSpPr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6ECBB58F-19A1-4BB9-D3D7-90B80117DDF2}"/>
                  </a:ext>
                </a:extLst>
              </p:cNvPr>
              <p:cNvSpPr/>
              <p:nvPr/>
            </p:nvSpPr>
            <p:spPr>
              <a:xfrm>
                <a:off x="1028984" y="2993160"/>
                <a:ext cx="2218958" cy="307320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9" name="Rechteck: abgerundete Ecken 28">
                <a:extLst>
                  <a:ext uri="{FF2B5EF4-FFF2-40B4-BE49-F238E27FC236}">
                    <a16:creationId xmlns:a16="http://schemas.microsoft.com/office/drawing/2014/main" id="{09189C52-F10B-CE6B-5919-7188C00A5EA1}"/>
                  </a:ext>
                </a:extLst>
              </p:cNvPr>
              <p:cNvSpPr txBox="1"/>
              <p:nvPr/>
            </p:nvSpPr>
            <p:spPr>
              <a:xfrm>
                <a:off x="1037985" y="3002161"/>
                <a:ext cx="2200956" cy="2893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Finaler Datensatz: Bereinigt mit neuen Spalten mit „Segment“, „Herkunftsland“ und „Hersteller_Gruppe“ zur weiteren Aggregation des Datenbestandes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8752A5B-5C6B-9BDC-3242-C3C11BC6BEAE}"/>
                </a:ext>
              </a:extLst>
            </p:cNvPr>
            <p:cNvGrpSpPr/>
            <p:nvPr/>
          </p:nvGrpSpPr>
          <p:grpSpPr>
            <a:xfrm>
              <a:off x="1873595" y="3666184"/>
              <a:ext cx="1403814" cy="235628"/>
              <a:chOff x="1052406" y="2519605"/>
              <a:chExt cx="1403814" cy="235628"/>
            </a:xfrm>
          </p:grpSpPr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681731BC-2E24-37FC-7930-1392EDA64F70}"/>
                  </a:ext>
                </a:extLst>
              </p:cNvPr>
              <p:cNvSpPr/>
              <p:nvPr/>
            </p:nvSpPr>
            <p:spPr>
              <a:xfrm>
                <a:off x="1052406" y="2519605"/>
                <a:ext cx="1403814" cy="235628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: abgerundete Ecken 30">
                <a:extLst>
                  <a:ext uri="{FF2B5EF4-FFF2-40B4-BE49-F238E27FC236}">
                    <a16:creationId xmlns:a16="http://schemas.microsoft.com/office/drawing/2014/main" id="{7233CB7B-54F1-EE45-DFCC-7BE1477ECE57}"/>
                  </a:ext>
                </a:extLst>
              </p:cNvPr>
              <p:cNvSpPr txBox="1"/>
              <p:nvPr/>
            </p:nvSpPr>
            <p:spPr>
              <a:xfrm>
                <a:off x="1059307" y="2526506"/>
                <a:ext cx="1390012" cy="2218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Merge KBA-Typenliste auf Autoscout24</a:t>
                </a:r>
              </a:p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Neue Spalte „Segment“</a:t>
                </a:r>
              </a:p>
            </p:txBody>
          </p:sp>
        </p:grpSp>
        <p:sp>
          <p:nvSpPr>
            <p:cNvPr id="22" name="Pfeil: nach rechts 21">
              <a:extLst>
                <a:ext uri="{FF2B5EF4-FFF2-40B4-BE49-F238E27FC236}">
                  <a16:creationId xmlns:a16="http://schemas.microsoft.com/office/drawing/2014/main" id="{71D8404B-607E-5184-7059-B438AC966F94}"/>
                </a:ext>
              </a:extLst>
            </p:cNvPr>
            <p:cNvSpPr/>
            <p:nvPr/>
          </p:nvSpPr>
          <p:spPr>
            <a:xfrm rot="5838590">
              <a:off x="2544584" y="3919759"/>
              <a:ext cx="25198" cy="14093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156082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035A2A5-55A6-805F-988B-2765AA8BC20A}"/>
                </a:ext>
              </a:extLst>
            </p:cNvPr>
            <p:cNvGrpSpPr/>
            <p:nvPr/>
          </p:nvGrpSpPr>
          <p:grpSpPr>
            <a:xfrm>
              <a:off x="1878944" y="3951799"/>
              <a:ext cx="1333683" cy="127714"/>
              <a:chOff x="1057755" y="2805220"/>
              <a:chExt cx="1333683" cy="127714"/>
            </a:xfrm>
          </p:grpSpPr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AB2C8957-7CB3-2758-CBB5-55DDF501FB5A}"/>
                  </a:ext>
                </a:extLst>
              </p:cNvPr>
              <p:cNvSpPr/>
              <p:nvPr/>
            </p:nvSpPr>
            <p:spPr>
              <a:xfrm>
                <a:off x="1057755" y="2805220"/>
                <a:ext cx="1333683" cy="127714"/>
              </a:xfrm>
              <a:prstGeom prst="roundRect">
                <a:avLst>
                  <a:gd name="adj" fmla="val 10000"/>
                </a:avLst>
              </a:prstGeom>
              <a:solidFill>
                <a:srgbClr val="156082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9050" cap="flat" cmpd="sng" algn="ctr">
                <a:solidFill>
                  <a:srgbClr val="156082">
                    <a:alpha val="90000"/>
                    <a:tint val="4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hteck: abgerundete Ecken 33">
                <a:extLst>
                  <a:ext uri="{FF2B5EF4-FFF2-40B4-BE49-F238E27FC236}">
                    <a16:creationId xmlns:a16="http://schemas.microsoft.com/office/drawing/2014/main" id="{DB068105-AAD8-ABF6-F026-D5F4252E5A54}"/>
                  </a:ext>
                </a:extLst>
              </p:cNvPr>
              <p:cNvSpPr txBox="1"/>
              <p:nvPr/>
            </p:nvSpPr>
            <p:spPr>
              <a:xfrm>
                <a:off x="1061496" y="2808961"/>
                <a:ext cx="1326201" cy="1202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marL="0" marR="0" lvl="0" indent="0" algn="ctr" defTabSz="2222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Bearbeitung neuer kombinierter Datensatz</a:t>
                </a:r>
              </a:p>
            </p:txBody>
          </p:sp>
        </p:grp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1FCA1220-F97A-AAB5-E016-42B209207B8F}"/>
              </a:ext>
            </a:extLst>
          </p:cNvPr>
          <p:cNvSpPr txBox="1"/>
          <p:nvPr/>
        </p:nvSpPr>
        <p:spPr>
          <a:xfrm>
            <a:off x="1531086" y="1900518"/>
            <a:ext cx="26652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  <a:ea typeface="+mj-ea"/>
                <a:cs typeface="+mj-cs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>
                <a:latin typeface="+mj-lt"/>
                <a:ea typeface="+mj-ea"/>
                <a:cs typeface="+mj-cs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>
                <a:latin typeface="+mj-lt"/>
                <a:ea typeface="+mj-ea"/>
                <a:cs typeface="+mj-cs"/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>
                <a:latin typeface="+mj-lt"/>
                <a:ea typeface="+mj-ea"/>
                <a:cs typeface="+mj-cs"/>
              </a:rPr>
              <a:t>seaborn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156B1029-54FD-40CF-0A82-7480A2FEEA74}"/>
              </a:ext>
            </a:extLst>
          </p:cNvPr>
          <p:cNvCxnSpPr>
            <a:cxnSpLocks/>
          </p:cNvCxnSpPr>
          <p:nvPr/>
        </p:nvCxnSpPr>
        <p:spPr>
          <a:xfrm>
            <a:off x="6018028" y="482009"/>
            <a:ext cx="0" cy="59400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473E07-D7A4-7465-D6F3-B7AAFBAA42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29150" y="681108"/>
            <a:ext cx="9679139" cy="1500734"/>
          </a:xfrm>
        </p:spPr>
        <p:txBody>
          <a:bodyPr>
            <a:normAutofit/>
          </a:bodyPr>
          <a:lstStyle/>
          <a:p>
            <a:r>
              <a:rPr lang="de-DE" sz="4400" dirty="0">
                <a:latin typeface="+mj-lt"/>
              </a:rPr>
              <a:t>Datenbereinigung</a:t>
            </a:r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9404ED83-D838-A03F-C48C-466DDC7D9EEC}"/>
              </a:ext>
            </a:extLst>
          </p:cNvPr>
          <p:cNvSpPr txBox="1">
            <a:spLocks/>
          </p:cNvSpPr>
          <p:nvPr/>
        </p:nvSpPr>
        <p:spPr>
          <a:xfrm>
            <a:off x="1047030" y="509551"/>
            <a:ext cx="2394185" cy="5835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Bildplatzhalter 2">
            <a:extLst>
              <a:ext uri="{FF2B5EF4-FFF2-40B4-BE49-F238E27FC236}">
                <a16:creationId xmlns:a16="http://schemas.microsoft.com/office/drawing/2014/main" id="{C425B5B6-067A-88B8-A713-BF9BE2F08679}"/>
              </a:ext>
            </a:extLst>
          </p:cNvPr>
          <p:cNvSpPr txBox="1">
            <a:spLocks/>
          </p:cNvSpPr>
          <p:nvPr/>
        </p:nvSpPr>
        <p:spPr>
          <a:xfrm>
            <a:off x="1172673" y="1524000"/>
            <a:ext cx="4599913" cy="4974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u="sng" dirty="0">
                <a:latin typeface="+mj-lt"/>
              </a:rPr>
              <a:t>Vorgehensweise:</a:t>
            </a:r>
          </a:p>
          <a:p>
            <a:pPr marL="342900" indent="-342900" algn="l">
              <a:buFont typeface="Symbol" panose="05050102010706020507" pitchFamily="18" charset="2"/>
              <a:buChar char="-"/>
            </a:pPr>
            <a:r>
              <a:rPr lang="de-DE" dirty="0">
                <a:latin typeface="+mj-lt"/>
              </a:rPr>
              <a:t>Die Überschriften ändern</a:t>
            </a:r>
          </a:p>
          <a:p>
            <a:pPr algn="l"/>
            <a:endParaRPr lang="de-DE" dirty="0">
              <a:latin typeface="+mj-lt"/>
            </a:endParaRPr>
          </a:p>
          <a:p>
            <a:pPr marL="342900" indent="-342900" algn="l">
              <a:buFont typeface="Symbol" panose="05050102010706020507" pitchFamily="18" charset="2"/>
              <a:buChar char="-"/>
            </a:pPr>
            <a:r>
              <a:rPr lang="de-DE" dirty="0">
                <a:latin typeface="+mj-lt"/>
              </a:rPr>
              <a:t>Spaltenwerte anzeigen lassen</a:t>
            </a:r>
          </a:p>
          <a:p>
            <a:pPr marL="342900" indent="-342900" algn="l">
              <a:buFont typeface="Symbol" panose="05050102010706020507" pitchFamily="18" charset="2"/>
              <a:buChar char="-"/>
            </a:pPr>
            <a:endParaRPr lang="de-DE" dirty="0">
              <a:latin typeface="+mj-lt"/>
            </a:endParaRPr>
          </a:p>
          <a:p>
            <a:pPr marL="342900" indent="-342900" algn="l">
              <a:buFont typeface="Symbol" panose="05050102010706020507" pitchFamily="18" charset="2"/>
              <a:buChar char="-"/>
            </a:pPr>
            <a:r>
              <a:rPr lang="de-DE" dirty="0">
                <a:latin typeface="+mj-lt"/>
              </a:rPr>
              <a:t>Spaltenwerte übersetzen</a:t>
            </a:r>
          </a:p>
          <a:p>
            <a:pPr marL="342900" indent="-342900" algn="l">
              <a:buFont typeface="Symbol" panose="05050102010706020507" pitchFamily="18" charset="2"/>
              <a:buChar char="-"/>
            </a:pPr>
            <a:endParaRPr lang="de-DE" dirty="0">
              <a:latin typeface="+mj-lt"/>
            </a:endParaRPr>
          </a:p>
          <a:p>
            <a:pPr marL="342900" indent="-342900" algn="l">
              <a:buFont typeface="Symbol" panose="05050102010706020507" pitchFamily="18" charset="2"/>
              <a:buChar char="-"/>
            </a:pPr>
            <a:r>
              <a:rPr lang="de-DE" dirty="0">
                <a:latin typeface="+mj-lt"/>
              </a:rPr>
              <a:t>Duplikate bereinigen</a:t>
            </a:r>
          </a:p>
          <a:p>
            <a:pPr marL="342900" indent="-342900" algn="l">
              <a:buFont typeface="Symbol" panose="05050102010706020507" pitchFamily="18" charset="2"/>
              <a:buChar char="-"/>
            </a:pPr>
            <a:endParaRPr lang="de-DE" dirty="0">
              <a:latin typeface="+mj-lt"/>
            </a:endParaRPr>
          </a:p>
          <a:p>
            <a:pPr marL="342900" indent="-342900" algn="l">
              <a:buFont typeface="Symbol" panose="05050102010706020507" pitchFamily="18" charset="2"/>
              <a:buChar char="-"/>
            </a:pPr>
            <a:r>
              <a:rPr lang="de-DE" dirty="0">
                <a:latin typeface="+mj-lt"/>
              </a:rPr>
              <a:t>Bereinigten Datensatz als csv-Datei       speichern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795DA3-01D0-364C-5E5E-29F4C663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706" y="1524000"/>
            <a:ext cx="5697352" cy="6128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ACC0955-E7FA-2148-BFD9-C7617A56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06" y="2330899"/>
            <a:ext cx="5697353" cy="86732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2D1797C-48F3-9A0E-7965-94DF8335F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06" y="3427255"/>
            <a:ext cx="2710314" cy="30112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45A8BC-3AAB-5119-A667-D2A6B073F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382" y="3427255"/>
            <a:ext cx="2903352" cy="231166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2496FAA-84F7-6E46-9C40-5FEDE19A9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384" y="5822935"/>
            <a:ext cx="2903350" cy="6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5AA50BD-AD67-1662-5B4B-621976DE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856" y="775660"/>
            <a:ext cx="6374528" cy="530668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96D423C-E44B-A39D-0ADD-B5B1CAB9B88D}"/>
              </a:ext>
            </a:extLst>
          </p:cNvPr>
          <p:cNvSpPr txBox="1"/>
          <p:nvPr/>
        </p:nvSpPr>
        <p:spPr>
          <a:xfrm>
            <a:off x="1313616" y="1582340"/>
            <a:ext cx="2357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b="1" dirty="0">
                <a:latin typeface="+mj-lt"/>
              </a:rPr>
              <a:t>Kuchendiagramm:</a:t>
            </a:r>
          </a:p>
          <a:p>
            <a:endParaRPr lang="de-DE" b="1" dirty="0">
              <a:latin typeface="+mj-lt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latin typeface="+mj-lt"/>
              </a:rPr>
              <a:t>Zeigt die Marken-  Anteile der Herkunftsländer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>
              <a:latin typeface="+mj-lt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latin typeface="+mj-lt"/>
              </a:rPr>
              <a:t>Das Kuchenstück  ´Andere´ beinhaltet folgende Länder: Russland, China und Niederlande</a:t>
            </a: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026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9871A84-10FF-2D2C-F08C-32B50988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54" y="774854"/>
            <a:ext cx="6256201" cy="530829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1F59D1D-E66A-91F9-70E5-E29838097C05}"/>
              </a:ext>
            </a:extLst>
          </p:cNvPr>
          <p:cNvSpPr txBox="1"/>
          <p:nvPr/>
        </p:nvSpPr>
        <p:spPr>
          <a:xfrm>
            <a:off x="1313616" y="1582340"/>
            <a:ext cx="2357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b="1" dirty="0">
                <a:latin typeface="+mj-lt"/>
              </a:rPr>
              <a:t>Kuchendiagramm:</a:t>
            </a:r>
          </a:p>
          <a:p>
            <a:endParaRPr lang="de-DE" b="1" dirty="0">
              <a:latin typeface="+mj-lt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latin typeface="+mj-lt"/>
              </a:rPr>
              <a:t>Zeigt die Top 10 der Gefragtesten Modelle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7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Screenshot, Farbigkeit, Text, Diagramm enthält.&#10;&#10;Automatisch generierte Beschreibung">
            <a:extLst>
              <a:ext uri="{FF2B5EF4-FFF2-40B4-BE49-F238E27FC236}">
                <a16:creationId xmlns:a16="http://schemas.microsoft.com/office/drawing/2014/main" id="{1C7920D7-BAC3-3F0B-6FAB-B1770BAD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5" y="1427400"/>
            <a:ext cx="1500598" cy="347913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F3BDF1-48D1-7860-7BE5-054EA4DC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28" y="445942"/>
            <a:ext cx="5000318" cy="4904141"/>
          </a:xfrm>
        </p:spPr>
        <p:txBody>
          <a:bodyPr>
            <a:normAutofit/>
          </a:bodyPr>
          <a:lstStyle/>
          <a:p>
            <a:r>
              <a:rPr lang="de-DE" dirty="0"/>
              <a:t>Auswertung der finalen Datenbasis: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pic>
        <p:nvPicPr>
          <p:cNvPr id="7" name="Grafik 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314DFABD-CBCE-3D2E-CE1C-BFF9A730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060" y="5053006"/>
            <a:ext cx="3373120" cy="1602512"/>
          </a:xfrm>
          <a:prstGeom prst="rect">
            <a:avLst/>
          </a:prstGeom>
        </p:spPr>
      </p:pic>
      <p:pic>
        <p:nvPicPr>
          <p:cNvPr id="9" name="Grafik 8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DE42D9AD-8A99-9E78-52DF-32748F9A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760" y="1313995"/>
            <a:ext cx="4066616" cy="1852974"/>
          </a:xfrm>
          <a:prstGeom prst="rect">
            <a:avLst/>
          </a:prstGeom>
        </p:spPr>
      </p:pic>
      <p:pic>
        <p:nvPicPr>
          <p:cNvPr id="11" name="Grafik 10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003D5D68-A859-08A9-3C27-E8C7C2928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613" y="3613033"/>
            <a:ext cx="3463083" cy="1852974"/>
          </a:xfrm>
          <a:prstGeom prst="rect">
            <a:avLst/>
          </a:prstGeom>
        </p:spPr>
      </p:pic>
      <p:pic>
        <p:nvPicPr>
          <p:cNvPr id="17" name="Grafik 16" descr="Ein Bild, das Screenshot, Farbigkeit, Diagramm, Text enthält.&#10;&#10;Automatisch generierte Beschreibung">
            <a:extLst>
              <a:ext uri="{FF2B5EF4-FFF2-40B4-BE49-F238E27FC236}">
                <a16:creationId xmlns:a16="http://schemas.microsoft.com/office/drawing/2014/main" id="{89234838-9606-4C43-6C42-27F7CB1D1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7739" y="2539928"/>
            <a:ext cx="1734440" cy="3767336"/>
          </a:xfrm>
          <a:prstGeom prst="rect">
            <a:avLst/>
          </a:prstGeom>
        </p:spPr>
      </p:pic>
      <p:pic>
        <p:nvPicPr>
          <p:cNvPr id="19" name="Grafik 18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CFED28A8-F701-DA4B-9ECD-1170A9F8C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3415" y="2987645"/>
            <a:ext cx="2776554" cy="1717107"/>
          </a:xfrm>
          <a:prstGeom prst="rect">
            <a:avLst/>
          </a:prstGeom>
        </p:spPr>
      </p:pic>
      <p:pic>
        <p:nvPicPr>
          <p:cNvPr id="13" name="Grafik 12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88969A74-0997-B6D8-FA93-1C2B7CD61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7959" y="269185"/>
            <a:ext cx="2688128" cy="1677324"/>
          </a:xfrm>
          <a:prstGeom prst="rect">
            <a:avLst/>
          </a:prstGeom>
        </p:spPr>
      </p:pic>
      <p:pic>
        <p:nvPicPr>
          <p:cNvPr id="10" name="Grafik 9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8C3786A9-F7D9-7519-3F6F-D1E836B830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5493" y="4389541"/>
            <a:ext cx="2792466" cy="1852975"/>
          </a:xfrm>
          <a:prstGeom prst="rect">
            <a:avLst/>
          </a:prstGeom>
        </p:spPr>
      </p:pic>
      <p:pic>
        <p:nvPicPr>
          <p:cNvPr id="14" name="Grafik 13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437C7E3E-4DDD-286E-BA93-B0449026A3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8497" y="1880877"/>
            <a:ext cx="2204946" cy="2202237"/>
          </a:xfrm>
          <a:prstGeom prst="rect">
            <a:avLst/>
          </a:prstGeom>
        </p:spPr>
      </p:pic>
      <p:pic>
        <p:nvPicPr>
          <p:cNvPr id="18" name="Grafik 1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12A6976-C9E5-919A-FD4C-C727654EC4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5559" y="2166292"/>
            <a:ext cx="2302552" cy="1631405"/>
          </a:xfrm>
          <a:prstGeom prst="rect">
            <a:avLst/>
          </a:prstGeom>
        </p:spPr>
      </p:pic>
      <p:pic>
        <p:nvPicPr>
          <p:cNvPr id="6" name="Grafik 5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F7ABDADC-F448-5E29-F228-94594F1AFC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6821" y="3429000"/>
            <a:ext cx="2260446" cy="1852974"/>
          </a:xfrm>
          <a:prstGeom prst="rect">
            <a:avLst/>
          </a:prstGeom>
        </p:spPr>
      </p:pic>
      <p:pic>
        <p:nvPicPr>
          <p:cNvPr id="21" name="Grafik 2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E39BEE7-FE8D-8B2A-0CBF-6263E0BF16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5559" y="4534053"/>
            <a:ext cx="2224375" cy="1592538"/>
          </a:xfrm>
          <a:prstGeom prst="rect">
            <a:avLst/>
          </a:prstGeom>
        </p:spPr>
      </p:pic>
      <p:pic>
        <p:nvPicPr>
          <p:cNvPr id="23" name="Grafik 2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E109B6F4-C117-9D6F-1742-DC5C3477C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75780" y="183769"/>
            <a:ext cx="1971862" cy="1470791"/>
          </a:xfrm>
          <a:prstGeom prst="rect">
            <a:avLst/>
          </a:prstGeom>
        </p:spPr>
      </p:pic>
      <p:pic>
        <p:nvPicPr>
          <p:cNvPr id="25" name="Grafik 2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0F83547-4C5B-DAA8-AD91-EDDA9EEE9DD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8957536" y="4737833"/>
            <a:ext cx="1520749" cy="1088282"/>
          </a:xfrm>
          <a:prstGeom prst="rect">
            <a:avLst/>
          </a:prstGeom>
        </p:spPr>
      </p:pic>
      <p:pic>
        <p:nvPicPr>
          <p:cNvPr id="27" name="Grafik 26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94A4902-8730-04CA-D90C-B1C55EFC96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47059" y="5326356"/>
            <a:ext cx="1328573" cy="11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9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CCF79109-193C-62A5-0EC3-FF7F5D0340AF}"/>
              </a:ext>
            </a:extLst>
          </p:cNvPr>
          <p:cNvSpPr txBox="1"/>
          <p:nvPr/>
        </p:nvSpPr>
        <p:spPr>
          <a:xfrm>
            <a:off x="1051560" y="844927"/>
            <a:ext cx="3901440" cy="574159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Erstellen eines Dictionaries mit Marke und Herstellerland </a:t>
            </a:r>
            <a:r>
              <a:rPr lang="de-DE" sz="2000" dirty="0">
                <a:solidFill>
                  <a:prstClr val="black"/>
                </a:solidFill>
                <a:latin typeface="+mj-lt"/>
              </a:rPr>
              <a:t>(Auszug)</a:t>
            </a:r>
            <a:endParaRPr lang="de-DE" sz="2000" noProof="0" dirty="0">
              <a:solidFill>
                <a:prstClr val="black"/>
              </a:solidFill>
              <a:latin typeface="+mj-l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  <a:latin typeface="+mj-lt"/>
              </a:rPr>
              <a:t>Neue Spalte erstellen und DataFrame mit der Funktion map mit dem Dictionaries verknüpfen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Erstellen eines Dictionaries mit Marke und Herstellergruppe (Auszug)</a:t>
            </a:r>
            <a:endParaRPr lang="de-DE" sz="2000" noProof="0" dirty="0">
              <a:solidFill>
                <a:prstClr val="black"/>
              </a:solidFill>
              <a:latin typeface="+mj-l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  <a:latin typeface="+mj-lt"/>
              </a:rPr>
              <a:t>Neue Spalte erstellen und DataFrame mit der Funktion map mit dem Dictionaries verknüpfen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692143B-1B0C-033C-76BE-FE04B171B041}"/>
              </a:ext>
            </a:extLst>
          </p:cNvPr>
          <p:cNvSpPr txBox="1"/>
          <p:nvPr/>
        </p:nvSpPr>
        <p:spPr>
          <a:xfrm>
            <a:off x="2314157" y="189581"/>
            <a:ext cx="888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Erweiterung des vorliegenden Datensatzes</a:t>
            </a:r>
          </a:p>
        </p:txBody>
      </p:sp>
      <p:pic>
        <p:nvPicPr>
          <p:cNvPr id="9" name="Grafik 8" descr="Ein Bild, das Screenshot, Text, Schwarz enthält.&#10;&#10;Automatisch generierte Beschreibung">
            <a:extLst>
              <a:ext uri="{FF2B5EF4-FFF2-40B4-BE49-F238E27FC236}">
                <a16:creationId xmlns:a16="http://schemas.microsoft.com/office/drawing/2014/main" id="{41531CEA-8DD5-BCB1-28C8-C3586311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168" y="1291396"/>
            <a:ext cx="6601143" cy="117709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C88C722-D2D7-9C20-B88B-F88FAA30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68" y="2559116"/>
            <a:ext cx="6601143" cy="381399"/>
          </a:xfrm>
          <a:prstGeom prst="rect">
            <a:avLst/>
          </a:prstGeom>
        </p:spPr>
      </p:pic>
      <p:pic>
        <p:nvPicPr>
          <p:cNvPr id="24" name="Grafik 2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7700A57-D46A-7DF5-DD47-6BDF3A56B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167" y="3223432"/>
            <a:ext cx="6601143" cy="1119051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863C89EB-413F-143D-3214-BE3502547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167" y="5171233"/>
            <a:ext cx="6601142" cy="79074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366EC0F-D59E-E947-653C-3CEB6E849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166" y="4504358"/>
            <a:ext cx="6601142" cy="5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2923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7_TF78544816_Win32" id="{A86D2529-0102-4786-A7BE-258984D63721}" vid="{FE3B0FAD-7AD0-46AD-A4CD-14C47D9E5FB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Moderne Konferenzpräsentation</Template>
  <TotalTime>0</TotalTime>
  <Words>746</Words>
  <Application>Microsoft Office PowerPoint</Application>
  <PresentationFormat>Breitbild</PresentationFormat>
  <Paragraphs>123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Symbol</vt:lpstr>
      <vt:lpstr>Tisa Offc Serif Pro</vt:lpstr>
      <vt:lpstr>Univers Light</vt:lpstr>
      <vt:lpstr>Benutzerdefiniert</vt:lpstr>
      <vt:lpstr>    Projektarbeit von  Hans, Anton und Karin  07.06.2024</vt:lpstr>
      <vt:lpstr>Wir sind von  einem großen  Online-Autohaus beauftragt worden eine Wettbewerbs-Analyse im Fahrzeugsegment zu erstellen. </vt:lpstr>
      <vt:lpstr>Auszug an Fragen, die wir beantworten sollten :</vt:lpstr>
      <vt:lpstr>Welche Tools haben wir verwendet?  </vt:lpstr>
      <vt:lpstr>PowerPoint-Präsentation</vt:lpstr>
      <vt:lpstr>PowerPoint-Präsentation</vt:lpstr>
      <vt:lpstr>PowerPoint-Präsentation</vt:lpstr>
      <vt:lpstr>Auswertung der finalen Datenbasis:       </vt:lpstr>
      <vt:lpstr>PowerPoint-Präsentation</vt:lpstr>
      <vt:lpstr>Datensatz Autoscout24    vor Bearbeitung:   nach Bearbeitung:  </vt:lpstr>
      <vt:lpstr>Fragestellungen zu unserem Datensatz:</vt:lpstr>
      <vt:lpstr>PowerPoint-Präsentation</vt:lpstr>
      <vt:lpstr>PowerPoint-Präsentation</vt:lpstr>
      <vt:lpstr>PowerPoint-Präsentation</vt:lpstr>
      <vt:lpstr>PowerPoint-Präsentation</vt:lpstr>
      <vt:lpstr>Konzentration im Segment:   Kompaktklasse und Kleinwagen Konzentration auf Hersteller-Gruppe:  Volkswagen AG Konzentration auf Zustandsart:   Gebraucht Fokus auf Preisrange:    mittl. Preisrange von 9.800€ - 12.800€ Konzentration auf Länder:   Deutschland Konzentration auf Getriebeart:   Automatikgetriebe nehmen stark zu, da        diese Modelle (Elektro, Hybrid und        Firmenfahrzeuge) zukünftig vermehrt        nachgefragt werden Preissensitivität:    - Kraftstoff: Benzin       - Getriebe: Manuell        - PS: max. 200       - Alter: &gt;5 Jahre       - Kilometerstand: 50Tsd – 150Tsd  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Karin Wiedemann</dc:creator>
  <cp:lastModifiedBy>Karin Wiedemann</cp:lastModifiedBy>
  <cp:revision>61</cp:revision>
  <dcterms:created xsi:type="dcterms:W3CDTF">2024-06-06T08:18:55Z</dcterms:created>
  <dcterms:modified xsi:type="dcterms:W3CDTF">2024-06-07T10:16:14Z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