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8" r:id="rId6"/>
    <p:sldId id="269" r:id="rId7"/>
    <p:sldId id="262" r:id="rId8"/>
    <p:sldId id="263" r:id="rId9"/>
    <p:sldId id="266" r:id="rId10"/>
    <p:sldId id="267"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57" autoAdjust="0"/>
    <p:restoredTop sz="94291" autoAdjust="0"/>
  </p:normalViewPr>
  <p:slideViewPr>
    <p:cSldViewPr snapToGrid="0">
      <p:cViewPr varScale="1">
        <p:scale>
          <a:sx n="108" d="100"/>
          <a:sy n="108" d="100"/>
        </p:scale>
        <p:origin x="114"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34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8097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2016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70829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071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8627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553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1641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5274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5692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138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2320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7368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0918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2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6987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7275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9130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5/22/2019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633730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FE25-C123-4408-8413-D635DC22CD92}"/>
              </a:ext>
            </a:extLst>
          </p:cNvPr>
          <p:cNvSpPr>
            <a:spLocks noGrp="1"/>
          </p:cNvSpPr>
          <p:nvPr>
            <p:ph type="ctrTitle"/>
          </p:nvPr>
        </p:nvSpPr>
        <p:spPr>
          <a:xfrm>
            <a:off x="643144" y="2492188"/>
            <a:ext cx="10905711" cy="1873624"/>
          </a:xfrm>
        </p:spPr>
        <p:txBody>
          <a:bodyPr>
            <a:normAutofit/>
          </a:bodyPr>
          <a:lstStyle/>
          <a:p>
            <a:r>
              <a:rPr lang="en-NZ" sz="5000" dirty="0">
                <a:solidFill>
                  <a:schemeClr val="tx2">
                    <a:lumMod val="50000"/>
                  </a:schemeClr>
                </a:solidFill>
                <a:latin typeface="Bahnschrift" panose="020B0502040204020203" pitchFamily="34" charset="0"/>
                <a:cs typeface="Calibri" panose="020F0502020204030204" pitchFamily="34" charset="0"/>
              </a:rPr>
              <a:t>Hotel Cleaning  Application</a:t>
            </a:r>
            <a:br>
              <a:rPr lang="en-NZ" sz="5000" dirty="0">
                <a:solidFill>
                  <a:schemeClr val="tx2">
                    <a:lumMod val="50000"/>
                  </a:schemeClr>
                </a:solidFill>
                <a:latin typeface="Bahnschrift" panose="020B0502040204020203" pitchFamily="34" charset="0"/>
                <a:cs typeface="Calibri" panose="020F0502020204030204" pitchFamily="34" charset="0"/>
              </a:rPr>
            </a:br>
            <a:br>
              <a:rPr lang="en-NZ" sz="5000" dirty="0">
                <a:solidFill>
                  <a:schemeClr val="tx2">
                    <a:lumMod val="50000"/>
                  </a:schemeClr>
                </a:solidFill>
                <a:latin typeface="Bahnschrift" panose="020B0502040204020203" pitchFamily="34" charset="0"/>
                <a:cs typeface="Calibri" panose="020F0502020204030204" pitchFamily="34" charset="0"/>
              </a:rPr>
            </a:br>
            <a:r>
              <a:rPr lang="en-NZ" sz="2000" dirty="0" err="1">
                <a:solidFill>
                  <a:schemeClr val="tx2">
                    <a:lumMod val="50000"/>
                  </a:schemeClr>
                </a:solidFill>
                <a:latin typeface="Bahnschrift" panose="020B0502040204020203" pitchFamily="34" charset="0"/>
                <a:cs typeface="Calibri" panose="020F0502020204030204" pitchFamily="34" charset="0"/>
              </a:rPr>
              <a:t>Krishal</a:t>
            </a:r>
            <a:r>
              <a:rPr lang="en-NZ" sz="2000" dirty="0">
                <a:solidFill>
                  <a:schemeClr val="tx2">
                    <a:lumMod val="50000"/>
                  </a:schemeClr>
                </a:solidFill>
                <a:latin typeface="Bahnschrift" panose="020B0502040204020203" pitchFamily="34" charset="0"/>
                <a:cs typeface="Calibri" panose="020F0502020204030204" pitchFamily="34" charset="0"/>
              </a:rPr>
              <a:t>, </a:t>
            </a:r>
            <a:r>
              <a:rPr lang="en-NZ" sz="2000" dirty="0" err="1">
                <a:solidFill>
                  <a:schemeClr val="tx2">
                    <a:lumMod val="50000"/>
                  </a:schemeClr>
                </a:solidFill>
                <a:latin typeface="Bahnschrift" panose="020B0502040204020203" pitchFamily="34" charset="0"/>
                <a:cs typeface="Calibri" panose="020F0502020204030204" pitchFamily="34" charset="0"/>
              </a:rPr>
              <a:t>Sanjit</a:t>
            </a:r>
            <a:r>
              <a:rPr lang="en-NZ" sz="2000" dirty="0">
                <a:solidFill>
                  <a:schemeClr val="tx2">
                    <a:lumMod val="50000"/>
                  </a:schemeClr>
                </a:solidFill>
                <a:latin typeface="Bahnschrift" panose="020B0502040204020203" pitchFamily="34" charset="0"/>
                <a:cs typeface="Calibri" panose="020F0502020204030204" pitchFamily="34" charset="0"/>
              </a:rPr>
              <a:t> and Cara</a:t>
            </a:r>
            <a:endParaRPr lang="en-NZ" sz="5000" dirty="0">
              <a:solidFill>
                <a:schemeClr val="tx2">
                  <a:lumMod val="50000"/>
                </a:schemeClr>
              </a:solidFill>
              <a:latin typeface="Bahnschrift" panose="020B0502040204020203" pitchFamily="34" charset="0"/>
              <a:cs typeface="Calibri" panose="020F0502020204030204" pitchFamily="34" charset="0"/>
            </a:endParaRPr>
          </a:p>
        </p:txBody>
      </p:sp>
    </p:spTree>
    <p:extLst>
      <p:ext uri="{BB962C8B-B14F-4D97-AF65-F5344CB8AC3E}">
        <p14:creationId xmlns:p14="http://schemas.microsoft.com/office/powerpoint/2010/main" val="12867673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539D-D41B-4455-816A-1EDB6EA7DB6B}"/>
              </a:ext>
            </a:extLst>
          </p:cNvPr>
          <p:cNvSpPr>
            <a:spLocks noGrp="1"/>
          </p:cNvSpPr>
          <p:nvPr>
            <p:ph type="title"/>
          </p:nvPr>
        </p:nvSpPr>
        <p:spPr>
          <a:xfrm>
            <a:off x="913774" y="313717"/>
            <a:ext cx="10364451" cy="779977"/>
          </a:xfrm>
        </p:spPr>
        <p:txBody>
          <a:bodyPr>
            <a:normAutofit/>
          </a:bodyPr>
          <a:lstStyle/>
          <a:p>
            <a:r>
              <a:rPr lang="en-NZ" sz="3200" b="1" u="sng" dirty="0">
                <a:latin typeface="Bahnschrift" panose="020B0502040204020203" pitchFamily="34" charset="0"/>
              </a:rPr>
              <a:t>Risks and mitigation</a:t>
            </a:r>
          </a:p>
        </p:txBody>
      </p:sp>
      <p:sp>
        <p:nvSpPr>
          <p:cNvPr id="3" name="Content Placeholder 2">
            <a:extLst>
              <a:ext uri="{FF2B5EF4-FFF2-40B4-BE49-F238E27FC236}">
                <a16:creationId xmlns:a16="http://schemas.microsoft.com/office/drawing/2014/main" id="{12D22DF0-8A25-48F0-AAB1-8D315CEB3829}"/>
              </a:ext>
            </a:extLst>
          </p:cNvPr>
          <p:cNvSpPr>
            <a:spLocks noGrp="1"/>
          </p:cNvSpPr>
          <p:nvPr>
            <p:ph idx="1"/>
          </p:nvPr>
        </p:nvSpPr>
        <p:spPr>
          <a:xfrm>
            <a:off x="430306" y="1317812"/>
            <a:ext cx="11376212" cy="5316070"/>
          </a:xfrm>
        </p:spPr>
        <p:txBody>
          <a:bodyPr numCol="2">
            <a:normAutofit/>
          </a:bodyPr>
          <a:lstStyle/>
          <a:p>
            <a:pPr marL="0" indent="0" algn="ctr">
              <a:buNone/>
            </a:pPr>
            <a:r>
              <a:rPr lang="en-NZ" b="1" u="sng" dirty="0">
                <a:latin typeface="Bahnschrift" panose="020B0502040204020203" pitchFamily="34" charset="0"/>
              </a:rPr>
              <a:t>Lack of Experience and/or Skill</a:t>
            </a:r>
          </a:p>
          <a:p>
            <a:pPr marL="0" indent="0" algn="ctr">
              <a:lnSpc>
                <a:spcPct val="100000"/>
              </a:lnSpc>
              <a:buNone/>
            </a:pPr>
            <a:r>
              <a:rPr lang="en-NZ" cap="none" dirty="0">
                <a:cs typeface="Calibri" panose="020F0502020204030204" pitchFamily="34" charset="0"/>
              </a:rPr>
              <a:t>Only one developer without much work experience</a:t>
            </a:r>
            <a:r>
              <a:rPr lang="en-NZ" sz="1800" cap="none" dirty="0">
                <a:cs typeface="Calibri" panose="020F0502020204030204" pitchFamily="34" charset="0"/>
              </a:rPr>
              <a:t>.</a:t>
            </a:r>
          </a:p>
          <a:p>
            <a:pPr marL="0" indent="0" algn="ctr">
              <a:lnSpc>
                <a:spcPct val="100000"/>
              </a:lnSpc>
              <a:buNone/>
            </a:pPr>
            <a:r>
              <a:rPr lang="en-NZ" sz="1800" u="sng" dirty="0"/>
              <a:t>Mitigation: </a:t>
            </a:r>
            <a:r>
              <a:rPr lang="en-NZ" sz="1800" cap="none" dirty="0"/>
              <a:t>Discussion with more experienced developers.</a:t>
            </a:r>
          </a:p>
          <a:p>
            <a:pPr marL="0" indent="0" algn="ctr">
              <a:lnSpc>
                <a:spcPct val="100000"/>
              </a:lnSpc>
              <a:buNone/>
            </a:pPr>
            <a:r>
              <a:rPr lang="en-NZ" sz="1800" cap="none" dirty="0"/>
              <a:t>Utilizing online resources as much as possible.</a:t>
            </a:r>
          </a:p>
          <a:p>
            <a:pPr marL="0" indent="0" algn="ctr">
              <a:lnSpc>
                <a:spcPct val="100000"/>
              </a:lnSpc>
              <a:buNone/>
            </a:pPr>
            <a:endParaRPr lang="en-NZ" sz="1800" cap="none" dirty="0">
              <a:latin typeface="Bahnschrift" panose="020B0502040204020203" pitchFamily="34" charset="0"/>
            </a:endParaRPr>
          </a:p>
          <a:p>
            <a:pPr marL="0" indent="0" algn="ctr">
              <a:buNone/>
            </a:pPr>
            <a:r>
              <a:rPr lang="en-NZ" b="1" u="sng" dirty="0">
                <a:latin typeface="Bahnschrift" panose="020B0502040204020203" pitchFamily="34" charset="0"/>
              </a:rPr>
              <a:t>Miscommunication</a:t>
            </a:r>
          </a:p>
          <a:p>
            <a:pPr marL="0" indent="0" algn="ctr">
              <a:buNone/>
            </a:pPr>
            <a:r>
              <a:rPr lang="en-NZ" cap="none" dirty="0"/>
              <a:t>Easy to miscommunicate between different majoring students.</a:t>
            </a:r>
          </a:p>
          <a:p>
            <a:pPr marL="0" indent="0" algn="ctr">
              <a:buNone/>
            </a:pPr>
            <a:r>
              <a:rPr lang="en-NZ" sz="1800" u="sng" dirty="0"/>
              <a:t>Mitigation: </a:t>
            </a:r>
            <a:r>
              <a:rPr lang="en-NZ" sz="1800" cap="none" dirty="0"/>
              <a:t>Continual meetings to ensure everyone’s on the same page.</a:t>
            </a:r>
          </a:p>
          <a:p>
            <a:pPr marL="0" indent="0" algn="ctr">
              <a:buNone/>
            </a:pPr>
            <a:endParaRPr lang="en-NZ" sz="1800" cap="none" dirty="0">
              <a:latin typeface="Bahnschrift" panose="020B0502040204020203" pitchFamily="34" charset="0"/>
            </a:endParaRPr>
          </a:p>
          <a:p>
            <a:pPr marL="0" indent="0" algn="ctr">
              <a:buNone/>
            </a:pPr>
            <a:endParaRPr lang="en-NZ" b="1" u="sng" dirty="0">
              <a:latin typeface="Bahnschrift" panose="020B0502040204020203" pitchFamily="34" charset="0"/>
            </a:endParaRPr>
          </a:p>
          <a:p>
            <a:pPr marL="0" indent="0" algn="ctr">
              <a:buNone/>
            </a:pPr>
            <a:r>
              <a:rPr lang="en-NZ" b="1" u="sng" dirty="0">
                <a:latin typeface="Bahnschrift" panose="020B0502040204020203" pitchFamily="34" charset="0"/>
              </a:rPr>
              <a:t>Technology Failure</a:t>
            </a:r>
          </a:p>
          <a:p>
            <a:pPr marL="0" indent="0" algn="ctr">
              <a:buNone/>
            </a:pPr>
            <a:r>
              <a:rPr lang="en-NZ" cap="none"/>
              <a:t>Computers/DB </a:t>
            </a:r>
            <a:r>
              <a:rPr lang="en-NZ" cap="none" dirty="0"/>
              <a:t>may give-in.</a:t>
            </a:r>
          </a:p>
          <a:p>
            <a:pPr marL="0" indent="0" algn="ctr">
              <a:buNone/>
            </a:pPr>
            <a:r>
              <a:rPr lang="en-NZ" sz="1800" u="sng" cap="none" dirty="0"/>
              <a:t>MITIGATION: </a:t>
            </a:r>
            <a:r>
              <a:rPr lang="en-NZ" sz="1800" cap="none" dirty="0"/>
              <a:t>Back up work at each phase.</a:t>
            </a:r>
          </a:p>
          <a:p>
            <a:pPr marL="0" indent="0" algn="ctr">
              <a:lnSpc>
                <a:spcPct val="150000"/>
              </a:lnSpc>
              <a:buNone/>
            </a:pPr>
            <a:endParaRPr lang="en-NZ" dirty="0">
              <a:latin typeface="Bahnschrift" panose="020B0502040204020203" pitchFamily="34" charset="0"/>
            </a:endParaRPr>
          </a:p>
          <a:p>
            <a:pPr marL="0" indent="0" algn="ctr">
              <a:lnSpc>
                <a:spcPct val="150000"/>
              </a:lnSpc>
              <a:buNone/>
            </a:pPr>
            <a:r>
              <a:rPr lang="en-NZ" b="1" u="sng" dirty="0">
                <a:latin typeface="Bahnschrift" panose="020B0502040204020203" pitchFamily="34" charset="0"/>
              </a:rPr>
              <a:t>Time</a:t>
            </a:r>
          </a:p>
          <a:p>
            <a:pPr marL="0" indent="0" algn="ctr">
              <a:buNone/>
            </a:pPr>
            <a:r>
              <a:rPr lang="en-NZ" cap="none" dirty="0"/>
              <a:t>Limited time given to develop applications.</a:t>
            </a:r>
          </a:p>
          <a:p>
            <a:pPr marL="0" indent="0" algn="ctr">
              <a:buNone/>
            </a:pPr>
            <a:r>
              <a:rPr lang="en-NZ" sz="1800" u="sng" cap="none" dirty="0"/>
              <a:t>MITIGATION: </a:t>
            </a:r>
            <a:r>
              <a:rPr lang="en-NZ" sz="1800" cap="none" dirty="0"/>
              <a:t>Fairly distribute workload and team to follow deadlines (with some flexibility).</a:t>
            </a:r>
            <a:endParaRPr lang="en-NZ" sz="1800" u="sng" cap="none" dirty="0"/>
          </a:p>
        </p:txBody>
      </p:sp>
    </p:spTree>
    <p:extLst>
      <p:ext uri="{BB962C8B-B14F-4D97-AF65-F5344CB8AC3E}">
        <p14:creationId xmlns:p14="http://schemas.microsoft.com/office/powerpoint/2010/main" val="481917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FE25-C123-4408-8413-D635DC22CD92}"/>
              </a:ext>
            </a:extLst>
          </p:cNvPr>
          <p:cNvSpPr>
            <a:spLocks noGrp="1"/>
          </p:cNvSpPr>
          <p:nvPr>
            <p:ph type="ctrTitle"/>
          </p:nvPr>
        </p:nvSpPr>
        <p:spPr>
          <a:xfrm>
            <a:off x="4021861" y="2962119"/>
            <a:ext cx="6762456" cy="914401"/>
          </a:xfrm>
        </p:spPr>
        <p:txBody>
          <a:bodyPr>
            <a:normAutofit/>
          </a:bodyPr>
          <a:lstStyle/>
          <a:p>
            <a:r>
              <a:rPr lang="en-NZ" dirty="0">
                <a:solidFill>
                  <a:schemeClr val="tx2">
                    <a:lumMod val="50000"/>
                  </a:schemeClr>
                </a:solidFill>
                <a:cs typeface="Calibri" panose="020F0502020204030204" pitchFamily="34" charset="0"/>
              </a:rPr>
              <a:t>Thank you </a:t>
            </a:r>
          </a:p>
        </p:txBody>
      </p:sp>
      <p:pic>
        <p:nvPicPr>
          <p:cNvPr id="6" name="Graphic 5" descr="Handshake">
            <a:extLst>
              <a:ext uri="{FF2B5EF4-FFF2-40B4-BE49-F238E27FC236}">
                <a16:creationId xmlns:a16="http://schemas.microsoft.com/office/drawing/2014/main" id="{2691B5F6-B6DF-4D14-8E59-2A3C62D891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2924" y="1912219"/>
            <a:ext cx="3033562" cy="3033562"/>
          </a:xfrm>
          <a:prstGeom prst="rect">
            <a:avLst/>
          </a:prstGeom>
        </p:spPr>
      </p:pic>
    </p:spTree>
    <p:extLst>
      <p:ext uri="{BB962C8B-B14F-4D97-AF65-F5344CB8AC3E}">
        <p14:creationId xmlns:p14="http://schemas.microsoft.com/office/powerpoint/2010/main" val="2755984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3723-D314-49A7-BC84-83FBB5E5FE1F}"/>
              </a:ext>
            </a:extLst>
          </p:cNvPr>
          <p:cNvSpPr>
            <a:spLocks noGrp="1"/>
          </p:cNvSpPr>
          <p:nvPr>
            <p:ph type="title"/>
          </p:nvPr>
        </p:nvSpPr>
        <p:spPr>
          <a:xfrm>
            <a:off x="46382" y="0"/>
            <a:ext cx="12099235" cy="6679096"/>
          </a:xfrm>
        </p:spPr>
        <p:txBody>
          <a:bodyPr anchor="t">
            <a:normAutofit fontScale="90000"/>
          </a:bodyPr>
          <a:lstStyle/>
          <a:p>
            <a:br>
              <a:rPr lang="en-NZ" cap="none" dirty="0">
                <a:latin typeface="Calibri" panose="020F0502020204030204" pitchFamily="34" charset="0"/>
                <a:cs typeface="Calibri" panose="020F0502020204030204" pitchFamily="34" charset="0"/>
              </a:rPr>
            </a:br>
            <a:r>
              <a:rPr lang="en-NZ" b="1" u="sng" dirty="0">
                <a:latin typeface="Bahnschrift" panose="020B0502040204020203" pitchFamily="34" charset="0"/>
                <a:cs typeface="Calibri" panose="020F0502020204030204" pitchFamily="34" charset="0"/>
              </a:rPr>
              <a:t>Aim </a:t>
            </a:r>
            <a:r>
              <a:rPr lang="en-NZ" dirty="0">
                <a:latin typeface="Bahnschrift" panose="020B0502040204020203" pitchFamily="34" charset="0"/>
                <a:cs typeface="Calibri" panose="020F0502020204030204" pitchFamily="34" charset="0"/>
              </a:rPr>
              <a:t> </a:t>
            </a:r>
            <a:br>
              <a:rPr lang="en-NZ" dirty="0">
                <a:latin typeface="Bahnschrift" panose="020B0502040204020203"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r>
              <a:rPr lang="en-NZ" sz="2400" cap="none" dirty="0">
                <a:effectLst/>
                <a:latin typeface="+mn-lt"/>
                <a:cs typeface="Calibri" panose="020F0502020204030204" pitchFamily="34" charset="0"/>
              </a:rPr>
              <a:t>To create </a:t>
            </a:r>
            <a:r>
              <a:rPr lang="en-NZ" sz="2400" cap="none" dirty="0">
                <a:latin typeface="+mn-lt"/>
                <a:cs typeface="Calibri" panose="020F0502020204030204" pitchFamily="34" charset="0"/>
              </a:rPr>
              <a:t>o</a:t>
            </a:r>
            <a:r>
              <a:rPr lang="en-NZ" sz="2400" cap="none" dirty="0">
                <a:effectLst/>
                <a:latin typeface="+mn-lt"/>
                <a:cs typeface="Calibri" panose="020F0502020204030204" pitchFamily="34" charset="0"/>
              </a:rPr>
              <a:t>rder </a:t>
            </a:r>
            <a:r>
              <a:rPr lang="en-NZ" sz="2400" cap="none" dirty="0">
                <a:latin typeface="+mn-lt"/>
                <a:cs typeface="Calibri" panose="020F0502020204030204" pitchFamily="34" charset="0"/>
              </a:rPr>
              <a:t>a</a:t>
            </a:r>
            <a:r>
              <a:rPr lang="en-NZ" sz="2400" cap="none" dirty="0">
                <a:effectLst/>
                <a:latin typeface="+mn-lt"/>
                <a:cs typeface="Calibri" panose="020F0502020204030204" pitchFamily="34" charset="0"/>
              </a:rPr>
              <a:t>nd </a:t>
            </a:r>
            <a:r>
              <a:rPr lang="en-NZ" sz="2400" cap="none" dirty="0">
                <a:latin typeface="+mn-lt"/>
                <a:cs typeface="Calibri" panose="020F0502020204030204" pitchFamily="34" charset="0"/>
              </a:rPr>
              <a:t>r</a:t>
            </a:r>
            <a:r>
              <a:rPr lang="en-NZ" sz="2400" cap="none" dirty="0">
                <a:effectLst/>
                <a:latin typeface="+mn-lt"/>
                <a:cs typeface="Calibri" panose="020F0502020204030204" pitchFamily="34" charset="0"/>
              </a:rPr>
              <a:t>educe </a:t>
            </a:r>
            <a:r>
              <a:rPr lang="en-NZ" sz="2400" cap="none" dirty="0">
                <a:latin typeface="+mn-lt"/>
                <a:cs typeface="Calibri" panose="020F0502020204030204" pitchFamily="34" charset="0"/>
              </a:rPr>
              <a:t>l</a:t>
            </a:r>
            <a:r>
              <a:rPr lang="en-NZ" sz="2400" cap="none" dirty="0">
                <a:effectLst/>
                <a:latin typeface="+mn-lt"/>
                <a:cs typeface="Calibri" panose="020F0502020204030204" pitchFamily="34" charset="0"/>
              </a:rPr>
              <a:t>oss </a:t>
            </a:r>
            <a:r>
              <a:rPr lang="en-NZ" sz="2400" cap="none" dirty="0">
                <a:latin typeface="+mn-lt"/>
                <a:cs typeface="Calibri" panose="020F0502020204030204" pitchFamily="34" charset="0"/>
              </a:rPr>
              <a:t>o</a:t>
            </a:r>
            <a:r>
              <a:rPr lang="en-NZ" sz="2400" cap="none" dirty="0">
                <a:effectLst/>
                <a:latin typeface="+mn-lt"/>
                <a:cs typeface="Calibri" panose="020F0502020204030204" pitchFamily="34" charset="0"/>
              </a:rPr>
              <a:t>f </a:t>
            </a:r>
            <a:r>
              <a:rPr lang="en-NZ" sz="2400" cap="none" dirty="0">
                <a:latin typeface="+mn-lt"/>
                <a:cs typeface="Calibri" panose="020F0502020204030204" pitchFamily="34" charset="0"/>
              </a:rPr>
              <a:t>t</a:t>
            </a:r>
            <a:r>
              <a:rPr lang="en-NZ" sz="2400" cap="none" dirty="0">
                <a:effectLst/>
                <a:latin typeface="+mn-lt"/>
                <a:cs typeface="Calibri" panose="020F0502020204030204" pitchFamily="34" charset="0"/>
              </a:rPr>
              <a:t>ime </a:t>
            </a:r>
            <a:r>
              <a:rPr lang="en-NZ" sz="2400" cap="none" dirty="0">
                <a:latin typeface="+mn-lt"/>
                <a:cs typeface="Calibri" panose="020F0502020204030204" pitchFamily="34" charset="0"/>
              </a:rPr>
              <a:t>f</a:t>
            </a:r>
            <a:r>
              <a:rPr lang="en-NZ" sz="2400" cap="none" dirty="0">
                <a:effectLst/>
                <a:latin typeface="+mn-lt"/>
                <a:cs typeface="Calibri" panose="020F0502020204030204" pitchFamily="34" charset="0"/>
              </a:rPr>
              <a:t>or </a:t>
            </a:r>
            <a:r>
              <a:rPr lang="en-NZ" sz="2400" cap="none" dirty="0">
                <a:latin typeface="+mn-lt"/>
                <a:cs typeface="Calibri" panose="020F0502020204030204" pitchFamily="34" charset="0"/>
              </a:rPr>
              <a:t>H</a:t>
            </a:r>
            <a:r>
              <a:rPr lang="en-NZ" sz="2400" cap="none" dirty="0">
                <a:effectLst/>
                <a:latin typeface="+mn-lt"/>
                <a:cs typeface="Calibri" panose="020F0502020204030204" pitchFamily="34" charset="0"/>
              </a:rPr>
              <a:t>ousekeepers and Management within the Accommodation Industry. </a:t>
            </a:r>
            <a:r>
              <a:rPr lang="en-NZ" sz="2400" cap="none" dirty="0">
                <a:latin typeface="+mn-lt"/>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b="1" u="sng" dirty="0">
                <a:latin typeface="Bahnschrift" panose="020B0502040204020203" pitchFamily="34" charset="0"/>
                <a:cs typeface="Calibri" panose="020F0502020204030204" pitchFamily="34" charset="0"/>
              </a:rPr>
              <a:t>Objectives  </a:t>
            </a:r>
            <a:r>
              <a:rPr lang="en-NZ" dirty="0">
                <a:effectLst/>
                <a:latin typeface="Bahnschrift" panose="020B0502040204020203" pitchFamily="34" charset="0"/>
                <a:cs typeface="Calibri" panose="020F0502020204030204" pitchFamily="34" charset="0"/>
              </a:rPr>
              <a:t> </a:t>
            </a:r>
            <a:br>
              <a:rPr lang="en-NZ" dirty="0">
                <a:effectLst/>
                <a:latin typeface="Bahnschrift" panose="020B0502040204020203" pitchFamily="34" charset="0"/>
                <a:cs typeface="Calibri" panose="020F0502020204030204" pitchFamily="34" charset="0"/>
              </a:rPr>
            </a:br>
            <a:br>
              <a:rPr lang="en-NZ" dirty="0">
                <a:effectLst/>
                <a:latin typeface="+mn-lt"/>
                <a:cs typeface="Calibri" panose="020F0502020204030204" pitchFamily="34" charset="0"/>
              </a:rPr>
            </a:br>
            <a:r>
              <a:rPr lang="en-NZ" sz="2400" b="1" dirty="0">
                <a:effectLst/>
                <a:latin typeface="+mn-lt"/>
                <a:cs typeface="Calibri" panose="020F0502020204030204" pitchFamily="34" charset="0"/>
              </a:rPr>
              <a:t>1] </a:t>
            </a:r>
            <a:r>
              <a:rPr lang="en-NZ" sz="2400" cap="none" dirty="0">
                <a:effectLst/>
                <a:latin typeface="+mn-lt"/>
                <a:cs typeface="Calibri" panose="020F0502020204030204" pitchFamily="34" charset="0"/>
              </a:rPr>
              <a:t>Research current methods used within the Accommodation Industry in respect to room maintenance.</a:t>
            </a:r>
            <a:br>
              <a:rPr lang="en-NZ" sz="2400" cap="none" dirty="0">
                <a:effectLst/>
                <a:latin typeface="+mn-lt"/>
                <a:cs typeface="Calibri" panose="020F0502020204030204" pitchFamily="34" charset="0"/>
              </a:rPr>
            </a:br>
            <a:br>
              <a:rPr lang="en-NZ" sz="2400" cap="none" dirty="0">
                <a:effectLst/>
                <a:latin typeface="+mn-lt"/>
                <a:cs typeface="Calibri" panose="020F0502020204030204" pitchFamily="34" charset="0"/>
              </a:rPr>
            </a:br>
            <a:r>
              <a:rPr lang="en-NZ" sz="2400" b="1" cap="none" dirty="0">
                <a:effectLst/>
                <a:latin typeface="+mn-lt"/>
                <a:cs typeface="Calibri" panose="020F0502020204030204" pitchFamily="34" charset="0"/>
              </a:rPr>
              <a:t>2] </a:t>
            </a:r>
            <a:r>
              <a:rPr lang="en-NZ" sz="2400" cap="none" dirty="0">
                <a:latin typeface="+mn-lt"/>
                <a:cs typeface="Calibri" panose="020F0502020204030204" pitchFamily="34" charset="0"/>
              </a:rPr>
              <a:t>Design, c</a:t>
            </a:r>
            <a:r>
              <a:rPr lang="en-NZ" sz="2400" cap="none" dirty="0">
                <a:effectLst/>
                <a:latin typeface="+mn-lt"/>
                <a:cs typeface="Calibri" panose="020F0502020204030204" pitchFamily="34" charset="0"/>
              </a:rPr>
              <a:t>reate and test an Android Application.</a:t>
            </a:r>
            <a:br>
              <a:rPr lang="en-NZ" sz="2400" cap="none" dirty="0">
                <a:effectLst/>
                <a:latin typeface="+mn-lt"/>
                <a:cs typeface="Calibri" panose="020F0502020204030204" pitchFamily="34" charset="0"/>
              </a:rPr>
            </a:br>
            <a:br>
              <a:rPr lang="en-NZ" sz="2400" cap="none" dirty="0">
                <a:effectLst/>
                <a:latin typeface="+mn-lt"/>
                <a:cs typeface="Calibri" panose="020F0502020204030204" pitchFamily="34" charset="0"/>
              </a:rPr>
            </a:br>
            <a:r>
              <a:rPr lang="en-NZ" sz="2400" b="1" cap="none" dirty="0">
                <a:effectLst/>
                <a:latin typeface="+mn-lt"/>
                <a:cs typeface="Calibri" panose="020F0502020204030204" pitchFamily="34" charset="0"/>
              </a:rPr>
              <a:t>3] </a:t>
            </a:r>
            <a:r>
              <a:rPr lang="en-NZ" sz="2400" cap="none" dirty="0">
                <a:latin typeface="+mn-lt"/>
                <a:cs typeface="Calibri" panose="020F0502020204030204" pitchFamily="34" charset="0"/>
              </a:rPr>
              <a:t>Design, create and test a Windows Application.</a:t>
            </a:r>
            <a:br>
              <a:rPr lang="en-NZ" sz="2400" cap="none" dirty="0">
                <a:latin typeface="+mn-lt"/>
                <a:cs typeface="Calibri" panose="020F0502020204030204" pitchFamily="34" charset="0"/>
              </a:rPr>
            </a:br>
            <a:br>
              <a:rPr lang="en-NZ" sz="2400" cap="none" dirty="0">
                <a:latin typeface="+mn-lt"/>
                <a:cs typeface="Calibri" panose="020F0502020204030204" pitchFamily="34" charset="0"/>
              </a:rPr>
            </a:br>
            <a:r>
              <a:rPr lang="en-NZ" sz="2400" b="1" cap="none" dirty="0">
                <a:latin typeface="+mn-lt"/>
                <a:cs typeface="Calibri" panose="020F0502020204030204" pitchFamily="34" charset="0"/>
              </a:rPr>
              <a:t>4] </a:t>
            </a:r>
            <a:r>
              <a:rPr lang="en-NZ" sz="2400" cap="none" dirty="0">
                <a:latin typeface="+mn-lt"/>
                <a:cs typeface="Calibri" panose="020F0502020204030204" pitchFamily="34" charset="0"/>
              </a:rPr>
              <a:t>Design and create a database.</a:t>
            </a:r>
            <a:br>
              <a:rPr lang="en-NZ" sz="2700" dirty="0">
                <a:effectLst/>
                <a:latin typeface="+mn-lt"/>
                <a:cs typeface="Calibri" panose="020F0502020204030204" pitchFamily="34" charset="0"/>
              </a:rPr>
            </a:br>
            <a:br>
              <a:rPr lang="en-NZ" cap="none" dirty="0">
                <a:latin typeface="+mn-lt"/>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1653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3723-D314-49A7-BC84-83FBB5E5FE1F}"/>
              </a:ext>
            </a:extLst>
          </p:cNvPr>
          <p:cNvSpPr>
            <a:spLocks noGrp="1"/>
          </p:cNvSpPr>
          <p:nvPr>
            <p:ph type="title"/>
          </p:nvPr>
        </p:nvSpPr>
        <p:spPr>
          <a:xfrm>
            <a:off x="46382" y="0"/>
            <a:ext cx="12099235" cy="6679096"/>
          </a:xfrm>
        </p:spPr>
        <p:txBody>
          <a:bodyPr anchor="t">
            <a:normAutofit fontScale="90000"/>
          </a:bodyPr>
          <a:lstStyle/>
          <a:p>
            <a:br>
              <a:rPr lang="en-NZ" dirty="0">
                <a:latin typeface="Calibri" panose="020F0502020204030204" pitchFamily="34" charset="0"/>
                <a:cs typeface="Calibri" panose="020F0502020204030204" pitchFamily="34" charset="0"/>
              </a:rPr>
            </a:br>
            <a:r>
              <a:rPr lang="en-NZ" b="1" u="sng" cap="none" dirty="0">
                <a:latin typeface="Bahnschrift" panose="020B0502040204020203" pitchFamily="34" charset="0"/>
                <a:cs typeface="Calibri" panose="020F0502020204030204" pitchFamily="34" charset="0"/>
              </a:rPr>
              <a:t>SCOPE -</a:t>
            </a:r>
            <a:r>
              <a:rPr lang="en-NZ" u="sng" cap="none" dirty="0">
                <a:latin typeface="Bahnschrift" panose="020B0502040204020203" pitchFamily="34" charset="0"/>
                <a:cs typeface="Calibri" panose="020F0502020204030204" pitchFamily="34" charset="0"/>
              </a:rPr>
              <a:t> </a:t>
            </a:r>
            <a:br>
              <a:rPr lang="en-NZ" u="sng" cap="none" dirty="0">
                <a:latin typeface="Calibri" panose="020F0502020204030204" pitchFamily="34" charset="0"/>
                <a:cs typeface="Calibri" panose="020F0502020204030204" pitchFamily="34" charset="0"/>
              </a:rPr>
            </a:br>
            <a:br>
              <a:rPr lang="en-NZ" u="sng" cap="none" dirty="0">
                <a:latin typeface="Calibri" panose="020F0502020204030204" pitchFamily="34" charset="0"/>
                <a:cs typeface="Calibri" panose="020F0502020204030204" pitchFamily="34" charset="0"/>
              </a:rPr>
            </a:br>
            <a:r>
              <a:rPr lang="en-NZ" sz="2400" cap="none" dirty="0">
                <a:effectLst/>
                <a:latin typeface="+mn-lt"/>
                <a:cs typeface="Calibri" panose="020F0502020204030204" pitchFamily="34" charset="0"/>
              </a:rPr>
              <a:t>To </a:t>
            </a:r>
            <a:r>
              <a:rPr lang="en-NZ" sz="2400" cap="none" dirty="0">
                <a:latin typeface="+mn-lt"/>
                <a:cs typeface="Calibri" panose="020F0502020204030204" pitchFamily="34" charset="0"/>
              </a:rPr>
              <a:t>create an Android and Windows application for Housekeepers, Management and Front Desk staff within the Accommodation Industry to use in order to lessen </a:t>
            </a:r>
            <a:r>
              <a:rPr lang="en-NZ" sz="2400" cap="none" dirty="0">
                <a:effectLst/>
                <a:latin typeface="+mn-lt"/>
                <a:cs typeface="Calibri" panose="020F0502020204030204" pitchFamily="34" charset="0"/>
              </a:rPr>
              <a:t>time used to report room statuses.</a:t>
            </a:r>
            <a:br>
              <a:rPr lang="en-NZ" sz="2400" cap="none" dirty="0">
                <a:effectLst/>
              </a:rPr>
            </a:br>
            <a:br>
              <a:rPr lang="en-NZ" sz="2400" cap="none" dirty="0">
                <a:effectLst/>
              </a:rPr>
            </a:br>
            <a:br>
              <a:rPr lang="en-NZ" sz="2400" cap="none" dirty="0">
                <a:effectLst/>
              </a:rPr>
            </a:br>
            <a:br>
              <a:rPr lang="en-NZ" sz="2400" cap="none" dirty="0">
                <a:effectLst/>
              </a:rPr>
            </a:br>
            <a:r>
              <a:rPr lang="en-NZ" sz="3200" b="1" u="sng" dirty="0">
                <a:latin typeface="Bahnschrift" panose="020B0502040204020203" pitchFamily="34" charset="0"/>
                <a:cs typeface="Calibri" panose="020F0502020204030204" pitchFamily="34" charset="0"/>
              </a:rPr>
              <a:t>Project Description -</a:t>
            </a:r>
            <a:br>
              <a:rPr lang="en-NZ" sz="3200" b="1" u="sng" dirty="0">
                <a:latin typeface="Calibri" panose="020F0502020204030204" pitchFamily="34" charset="0"/>
                <a:cs typeface="Calibri" panose="020F0502020204030204" pitchFamily="34" charset="0"/>
              </a:rPr>
            </a:br>
            <a:r>
              <a:rPr lang="en-NZ" sz="3200" b="1" u="sng" dirty="0">
                <a:latin typeface="Calibri" panose="020F0502020204030204" pitchFamily="34" charset="0"/>
                <a:cs typeface="Calibri" panose="020F0502020204030204" pitchFamily="34" charset="0"/>
              </a:rPr>
              <a:t> </a:t>
            </a:r>
            <a:br>
              <a:rPr lang="en-NZ" sz="3200" b="1" u="sng" dirty="0">
                <a:latin typeface="Calibri" panose="020F0502020204030204" pitchFamily="34" charset="0"/>
                <a:cs typeface="Calibri" panose="020F0502020204030204" pitchFamily="34" charset="0"/>
              </a:rPr>
            </a:br>
            <a:r>
              <a:rPr lang="en-NZ" sz="2400" cap="none" dirty="0">
                <a:latin typeface="+mn-lt"/>
                <a:cs typeface="Calibri" panose="020F0502020204030204" pitchFamily="34" charset="0"/>
              </a:rPr>
              <a:t>The issues faced in small to medium Accommodation Industries are ensuring the Front Desk is aware of the rooms completed with cleaning and ensuring customers do not enter un-cleaned rooms. We have taken this opportunity to create an Android Application for housekeeping employees to be able to report back to the Reception about which rooms have been cleaned in a matter of minutes of the task being done, and a Windows Application that will allow the Front Desk to assign housekeeping to specific rooms that require cleaning without having to find the housekeeper to assign them.</a:t>
            </a:r>
            <a:br>
              <a:rPr lang="en-NZ" sz="2900" cap="none" dirty="0">
                <a:effectLst/>
              </a:rPr>
            </a:br>
            <a:r>
              <a:rPr lang="en-NZ" cap="none"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5379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MOVs -</a:t>
            </a:r>
            <a:br>
              <a:rPr lang="en-US" cap="none" dirty="0">
                <a:effectLst/>
                <a:latin typeface="Calibri" panose="020F0502020204030204" pitchFamily="34" charset="0"/>
                <a:cs typeface="Calibri" panose="020F0502020204030204" pitchFamily="34" charset="0"/>
              </a:rPr>
            </a:br>
            <a:br>
              <a:rPr lang="en-US" cap="none" dirty="0">
                <a:effectLst/>
                <a:latin typeface="Calibri" panose="020F0502020204030204" pitchFamily="34" charset="0"/>
                <a:cs typeface="Calibri" panose="020F0502020204030204" pitchFamily="34" charset="0"/>
              </a:rPr>
            </a:br>
            <a:r>
              <a:rPr lang="en-US" sz="2700" cap="none" dirty="0">
                <a:effectLst/>
                <a:latin typeface="Bahnschrift" panose="020B0502040204020203" pitchFamily="34" charset="0"/>
                <a:cs typeface="Calibri" panose="020F0502020204030204" pitchFamily="34" charset="0"/>
              </a:rPr>
              <a:t>1]</a:t>
            </a:r>
            <a:r>
              <a:rPr lang="en-US" sz="2700" b="1" dirty="0">
                <a:effectLst/>
                <a:latin typeface="Bahnschrift" panose="020B0502040204020203" pitchFamily="34" charset="0"/>
              </a:rPr>
              <a:t> </a:t>
            </a:r>
            <a:r>
              <a:rPr lang="en-US" sz="2700" b="1" u="sng" cap="none" dirty="0">
                <a:effectLst/>
                <a:latin typeface="Bahnschrift" panose="020B0502040204020203" pitchFamily="34" charset="0"/>
                <a:cs typeface="Calibri" panose="020F0502020204030204" pitchFamily="34" charset="0"/>
              </a:rPr>
              <a:t>OPERATIONAL IMPACT –</a:t>
            </a:r>
            <a:br>
              <a:rPr lang="en-US" b="1" u="sng" cap="none" dirty="0">
                <a:effectLst/>
                <a:latin typeface="Calibri" panose="020F0502020204030204" pitchFamily="34" charset="0"/>
                <a:cs typeface="Calibri" panose="020F0502020204030204" pitchFamily="34" charset="0"/>
              </a:rPr>
            </a:br>
            <a:r>
              <a:rPr lang="en-US" sz="2200" cap="none" dirty="0">
                <a:effectLst/>
                <a:latin typeface="+mn-lt"/>
                <a:cs typeface="Calibri" panose="020F0502020204030204" pitchFamily="34" charset="0"/>
              </a:rPr>
              <a:t>Our applications will make communication faster </a:t>
            </a:r>
            <a:r>
              <a:rPr lang="en-US" sz="2200" cap="none" dirty="0">
                <a:latin typeface="+mn-lt"/>
                <a:cs typeface="Calibri" panose="020F0502020204030204" pitchFamily="34" charset="0"/>
              </a:rPr>
              <a:t>f</a:t>
            </a:r>
            <a:r>
              <a:rPr lang="en-US" sz="2200" cap="none" dirty="0">
                <a:effectLst/>
                <a:latin typeface="+mn-lt"/>
                <a:cs typeface="Calibri" panose="020F0502020204030204" pitchFamily="34" charset="0"/>
              </a:rPr>
              <a:t>or the Housekeepers and Front Desk staff as </a:t>
            </a:r>
            <a:r>
              <a:rPr lang="en-US" sz="2200" cap="none" dirty="0">
                <a:latin typeface="+mn-lt"/>
                <a:cs typeface="Calibri" panose="020F0502020204030204" pitchFamily="34" charset="0"/>
              </a:rPr>
              <a:t>it </a:t>
            </a:r>
            <a:r>
              <a:rPr lang="en-US" sz="2200" cap="none" dirty="0">
                <a:effectLst/>
                <a:latin typeface="+mn-lt"/>
                <a:cs typeface="Calibri" panose="020F0502020204030204" pitchFamily="34" charset="0"/>
              </a:rPr>
              <a:t>will allow communication in both directions to be done in real-time, without them having to travel to find the person(s) they wish to report to.</a:t>
            </a:r>
            <a:br>
              <a:rPr lang="en-US" sz="2700" cap="none" dirty="0">
                <a:effectLst/>
                <a:latin typeface="Calibri" panose="020F0502020204030204" pitchFamily="34" charset="0"/>
                <a:cs typeface="Calibri" panose="020F0502020204030204" pitchFamily="34" charset="0"/>
              </a:rPr>
            </a:br>
            <a:br>
              <a:rPr lang="en-US" cap="none" dirty="0">
                <a:effectLst/>
                <a:latin typeface="Calibri" panose="020F0502020204030204" pitchFamily="34" charset="0"/>
                <a:cs typeface="Calibri" panose="020F0502020204030204" pitchFamily="34" charset="0"/>
              </a:rPr>
            </a:br>
            <a:r>
              <a:rPr lang="en-US" sz="2700" cap="none" dirty="0">
                <a:effectLst/>
                <a:latin typeface="Bahnschrift" panose="020B0502040204020203" pitchFamily="34" charset="0"/>
                <a:cs typeface="Calibri" panose="020F0502020204030204" pitchFamily="34" charset="0"/>
              </a:rPr>
              <a:t>2]</a:t>
            </a:r>
            <a:r>
              <a:rPr lang="en-US" sz="2700" b="1" dirty="0">
                <a:effectLst/>
                <a:latin typeface="Bahnschrift" panose="020B0502040204020203" pitchFamily="34" charset="0"/>
              </a:rPr>
              <a:t> </a:t>
            </a:r>
            <a:r>
              <a:rPr lang="en-US" sz="2700" b="1" u="sng" cap="none" dirty="0">
                <a:effectLst/>
                <a:latin typeface="Bahnschrift" panose="020B0502040204020203" pitchFamily="34" charset="0"/>
                <a:cs typeface="Calibri" panose="020F0502020204030204" pitchFamily="34" charset="0"/>
              </a:rPr>
              <a:t>CUSTOMER IMPACT –</a:t>
            </a:r>
            <a:br>
              <a:rPr lang="en-US" b="1" u="sng" cap="none" dirty="0">
                <a:effectLst/>
                <a:latin typeface="Calibri" panose="020F0502020204030204" pitchFamily="34" charset="0"/>
                <a:cs typeface="Calibri" panose="020F0502020204030204" pitchFamily="34" charset="0"/>
              </a:rPr>
            </a:br>
            <a:r>
              <a:rPr lang="en-US" sz="2200" cap="none" dirty="0">
                <a:effectLst/>
                <a:latin typeface="+mn-lt"/>
                <a:cs typeface="Calibri" panose="020F0502020204030204" pitchFamily="34" charset="0"/>
              </a:rPr>
              <a:t>This will be more impacting to the </a:t>
            </a:r>
            <a:r>
              <a:rPr lang="en-US" sz="2200" cap="none" dirty="0">
                <a:latin typeface="+mn-lt"/>
                <a:cs typeface="Calibri" panose="020F0502020204030204" pitchFamily="34" charset="0"/>
              </a:rPr>
              <a:t>c</a:t>
            </a:r>
            <a:r>
              <a:rPr lang="en-US" sz="2200" cap="none" dirty="0">
                <a:effectLst/>
                <a:latin typeface="+mn-lt"/>
                <a:cs typeface="Calibri" panose="020F0502020204030204" pitchFamily="34" charset="0"/>
              </a:rPr>
              <a:t>ompany as the Accommodation Industry is based on Customer Service so if the guest has requested an early check in </a:t>
            </a:r>
            <a:r>
              <a:rPr lang="en-US" sz="2200" cap="none" dirty="0">
                <a:latin typeface="+mn-lt"/>
                <a:cs typeface="Calibri" panose="020F0502020204030204" pitchFamily="34" charset="0"/>
              </a:rPr>
              <a:t>t</a:t>
            </a:r>
            <a:r>
              <a:rPr lang="en-US" sz="2200" cap="none" dirty="0">
                <a:effectLst/>
                <a:latin typeface="+mn-lt"/>
                <a:cs typeface="Calibri" panose="020F0502020204030204" pitchFamily="34" charset="0"/>
              </a:rPr>
              <a:t>he Front Desk will have Real-Time progress of each of the rooms completed and hence will adhere to the guests </a:t>
            </a:r>
            <a:r>
              <a:rPr lang="en-US" sz="2200" cap="none" dirty="0">
                <a:latin typeface="+mn-lt"/>
                <a:cs typeface="Calibri" panose="020F0502020204030204" pitchFamily="34" charset="0"/>
              </a:rPr>
              <a:t>r</a:t>
            </a:r>
            <a:r>
              <a:rPr lang="en-US" sz="2200" cap="none" dirty="0">
                <a:effectLst/>
                <a:latin typeface="+mn-lt"/>
                <a:cs typeface="Calibri" panose="020F0502020204030204" pitchFamily="34" charset="0"/>
              </a:rPr>
              <a:t>equest therefore creating a rapport with the guest and </a:t>
            </a:r>
            <a:r>
              <a:rPr lang="en-US" sz="2200" cap="none" dirty="0">
                <a:effectLst/>
                <a:latin typeface="+mn-lt"/>
              </a:rPr>
              <a:t>ensuring quality service and therefore </a:t>
            </a:r>
            <a:r>
              <a:rPr lang="en-US" sz="2200" cap="none" dirty="0">
                <a:latin typeface="+mn-lt"/>
              </a:rPr>
              <a:t>f</a:t>
            </a:r>
            <a:r>
              <a:rPr lang="en-US" sz="2200" cap="none" dirty="0">
                <a:effectLst/>
                <a:latin typeface="+mn-lt"/>
              </a:rPr>
              <a:t>ulfilling the Business Objective.</a:t>
            </a:r>
            <a:br>
              <a:rPr lang="en-US" sz="2200" cap="none" dirty="0">
                <a:effectLst/>
                <a:latin typeface="+mn-lt"/>
              </a:rPr>
            </a:br>
            <a:br>
              <a:rPr lang="en-US" sz="2200" cap="none" dirty="0">
                <a:effectLst/>
              </a:rPr>
            </a:br>
            <a:br>
              <a:rPr lang="en-NZ" sz="2400" dirty="0"/>
            </a:br>
            <a:r>
              <a:rPr lang="en-NZ" sz="2700" dirty="0">
                <a:latin typeface="Bahnschrift" panose="020B0502040204020203" pitchFamily="34" charset="0"/>
              </a:rPr>
              <a:t>3] </a:t>
            </a:r>
            <a:r>
              <a:rPr lang="en-US" sz="2700" b="1" u="sng" cap="none" dirty="0">
                <a:latin typeface="Bahnschrift" panose="020B0502040204020203" pitchFamily="34" charset="0"/>
                <a:cs typeface="Calibri" panose="020F0502020204030204" pitchFamily="34" charset="0"/>
              </a:rPr>
              <a:t>FINANCIAL IMPACT –</a:t>
            </a:r>
            <a:br>
              <a:rPr lang="en-US" sz="2400" b="1" u="sng" cap="none" dirty="0">
                <a:latin typeface="Calibri" panose="020F0502020204030204" pitchFamily="34" charset="0"/>
                <a:cs typeface="Calibri" panose="020F0502020204030204" pitchFamily="34" charset="0"/>
              </a:rPr>
            </a:br>
            <a:r>
              <a:rPr lang="en-US" sz="2200" cap="none" dirty="0">
                <a:latin typeface="+mn-lt"/>
                <a:cs typeface="Calibri" panose="020F0502020204030204" pitchFamily="34" charset="0"/>
              </a:rPr>
              <a:t>This is more impactful to the business as these applications will reduce time lost in Housekeepers coming to Front Desk to update on the rooms that they have completed and therefore these  applications will eliminate this loss of time and hence will stop money being lost in the process. </a:t>
            </a:r>
            <a:r>
              <a:rPr lang="en-US" sz="2200" cap="none" dirty="0">
                <a:effectLst/>
                <a:latin typeface="+mn-lt"/>
              </a:rPr>
              <a:t> </a:t>
            </a:r>
            <a:br>
              <a:rPr lang="en-NZ" dirty="0">
                <a:effectLst/>
              </a:rPr>
            </a:br>
            <a:br>
              <a:rPr lang="en-NZ" cap="none" dirty="0">
                <a:effectLst/>
                <a:latin typeface="Calibri" panose="020F0502020204030204"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1329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Added Value(S)</a:t>
            </a:r>
          </a:p>
        </p:txBody>
      </p:sp>
      <p:sp>
        <p:nvSpPr>
          <p:cNvPr id="4" name="TextBox 3"/>
          <p:cNvSpPr txBox="1"/>
          <p:nvPr/>
        </p:nvSpPr>
        <p:spPr>
          <a:xfrm>
            <a:off x="468923" y="1969477"/>
            <a:ext cx="11465169" cy="2862322"/>
          </a:xfrm>
          <a:prstGeom prst="rect">
            <a:avLst/>
          </a:prstGeom>
          <a:noFill/>
        </p:spPr>
        <p:txBody>
          <a:bodyPr wrap="square" rtlCol="0">
            <a:spAutoFit/>
          </a:bodyPr>
          <a:lstStyle/>
          <a:p>
            <a:r>
              <a:rPr lang="en-NZ" dirty="0"/>
              <a:t>Currently the system used in small to medium accommodation suppliers are that of each housekeeper is to report on rooms completed within 3 hours. </a:t>
            </a:r>
          </a:p>
          <a:p>
            <a:endParaRPr lang="en-NZ" dirty="0"/>
          </a:p>
          <a:p>
            <a:r>
              <a:rPr lang="en-NZ" dirty="0"/>
              <a:t>We will be changing this by: </a:t>
            </a:r>
          </a:p>
          <a:p>
            <a:endParaRPr lang="en-NZ" dirty="0"/>
          </a:p>
          <a:p>
            <a:pPr marL="342900" indent="-342900">
              <a:buFont typeface="+mj-lt"/>
              <a:buAutoNum type="arabicPeriod"/>
            </a:pPr>
            <a:r>
              <a:rPr lang="en-NZ" dirty="0"/>
              <a:t>Removing this manual reporting system to an interfaced reporting system.</a:t>
            </a:r>
          </a:p>
          <a:p>
            <a:pPr marL="342900" indent="-342900">
              <a:buFont typeface="+mj-lt"/>
              <a:buAutoNum type="arabicPeriod"/>
            </a:pPr>
            <a:r>
              <a:rPr lang="en-NZ" dirty="0"/>
              <a:t>Reducing loss of time </a:t>
            </a:r>
          </a:p>
          <a:p>
            <a:pPr marL="342900" indent="-342900">
              <a:buFont typeface="+mj-lt"/>
              <a:buAutoNum type="arabicPeriod"/>
            </a:pPr>
            <a:r>
              <a:rPr lang="en-NZ" dirty="0"/>
              <a:t>Ensuring communication is flowing between the housekeepers and front desk. </a:t>
            </a:r>
            <a:r>
              <a:rPr lang="en-NZ" dirty="0" err="1"/>
              <a:t>Eg</a:t>
            </a:r>
            <a:r>
              <a:rPr lang="en-NZ" dirty="0"/>
              <a:t>. If the room is needing something to be fixed etc. </a:t>
            </a:r>
          </a:p>
          <a:p>
            <a:pPr marL="342900" indent="-342900">
              <a:buFont typeface="+mj-lt"/>
              <a:buAutoNum type="arabicPeriod"/>
            </a:pPr>
            <a:r>
              <a:rPr lang="en-NZ" dirty="0"/>
              <a:t>Easier allocation of rooms to be cleaned or serviced </a:t>
            </a:r>
          </a:p>
        </p:txBody>
      </p:sp>
    </p:spTree>
    <p:extLst>
      <p:ext uri="{BB962C8B-B14F-4D97-AF65-F5344CB8AC3E}">
        <p14:creationId xmlns:p14="http://schemas.microsoft.com/office/powerpoint/2010/main" val="3826893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b="1" u="sng" dirty="0"/>
              <a:t>Area(</a:t>
            </a:r>
            <a:r>
              <a:rPr lang="en-NZ" sz="3200" b="1" u="sng" cap="none" dirty="0"/>
              <a:t>s</a:t>
            </a:r>
            <a:r>
              <a:rPr lang="en-NZ" sz="3200" b="1" u="sng" dirty="0"/>
              <a:t>) Of Impact</a:t>
            </a:r>
          </a:p>
        </p:txBody>
      </p:sp>
      <p:sp>
        <p:nvSpPr>
          <p:cNvPr id="5" name="TextBox 4"/>
          <p:cNvSpPr txBox="1"/>
          <p:nvPr/>
        </p:nvSpPr>
        <p:spPr>
          <a:xfrm>
            <a:off x="762000" y="2086708"/>
            <a:ext cx="10785231" cy="3970318"/>
          </a:xfrm>
          <a:prstGeom prst="rect">
            <a:avLst/>
          </a:prstGeom>
          <a:noFill/>
        </p:spPr>
        <p:txBody>
          <a:bodyPr wrap="square" rtlCol="0">
            <a:spAutoFit/>
          </a:bodyPr>
          <a:lstStyle/>
          <a:p>
            <a:r>
              <a:rPr lang="en-NZ" dirty="0"/>
              <a:t>The impact of this application will mainly be on: </a:t>
            </a:r>
          </a:p>
          <a:p>
            <a:endParaRPr lang="en-NZ" dirty="0"/>
          </a:p>
          <a:p>
            <a:pPr marL="285750" indent="-285750">
              <a:buFont typeface="Arial" pitchFamily="34" charset="0"/>
              <a:buChar char="•"/>
            </a:pPr>
            <a:r>
              <a:rPr lang="en-NZ" dirty="0"/>
              <a:t>Customer Service </a:t>
            </a:r>
          </a:p>
          <a:p>
            <a:pPr marL="285750" indent="-285750">
              <a:buFont typeface="Arial" pitchFamily="34" charset="0"/>
              <a:buChar char="•"/>
            </a:pPr>
            <a:r>
              <a:rPr lang="en-NZ" dirty="0"/>
              <a:t>Financial </a:t>
            </a:r>
          </a:p>
          <a:p>
            <a:pPr marL="285750" indent="-285750">
              <a:buFont typeface="Arial" pitchFamily="34" charset="0"/>
              <a:buChar char="•"/>
            </a:pPr>
            <a:r>
              <a:rPr lang="en-NZ" dirty="0"/>
              <a:t>Co-ordination </a:t>
            </a:r>
          </a:p>
          <a:p>
            <a:pPr marL="285750" indent="-285750">
              <a:buFont typeface="Arial" pitchFamily="34" charset="0"/>
              <a:buChar char="•"/>
            </a:pPr>
            <a:endParaRPr lang="en-NZ" dirty="0"/>
          </a:p>
          <a:p>
            <a:r>
              <a:rPr lang="en-NZ" dirty="0"/>
              <a:t>This application can increase this customer satisfaction by at least 10- 15% and if you were talking about Financial gain it would reduce  at least 10mins of each staff member in a day therefore 30minutes if we had 3 staff members working and therefore 3hours and 30minutes wasted in the manual way of reporting hence paying for loss time. </a:t>
            </a:r>
          </a:p>
          <a:p>
            <a:endParaRPr lang="en-NZ" dirty="0"/>
          </a:p>
          <a:p>
            <a:r>
              <a:rPr lang="en-NZ" dirty="0"/>
              <a:t>Co-ordination is also very important as this will better ensure that all staff are communicating and therefore reduces the stress level of the staff and ensure quality work.</a:t>
            </a:r>
          </a:p>
          <a:p>
            <a:r>
              <a:rPr lang="en-NZ" dirty="0"/>
              <a:t> </a:t>
            </a:r>
          </a:p>
          <a:p>
            <a:endParaRPr lang="en-NZ" dirty="0"/>
          </a:p>
        </p:txBody>
      </p:sp>
    </p:spTree>
    <p:extLst>
      <p:ext uri="{BB962C8B-B14F-4D97-AF65-F5344CB8AC3E}">
        <p14:creationId xmlns:p14="http://schemas.microsoft.com/office/powerpoint/2010/main" val="171904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3723-D314-49A7-BC84-83FBB5E5FE1F}"/>
              </a:ext>
            </a:extLst>
          </p:cNvPr>
          <p:cNvSpPr>
            <a:spLocks noGrp="1"/>
          </p:cNvSpPr>
          <p:nvPr>
            <p:ph type="title"/>
          </p:nvPr>
        </p:nvSpPr>
        <p:spPr>
          <a:xfrm>
            <a:off x="46382" y="0"/>
            <a:ext cx="12099235" cy="6858000"/>
          </a:xfrm>
        </p:spPr>
        <p:txBody>
          <a:bodyPr anchor="t">
            <a:normAutofit fontScale="90000"/>
          </a:bodyPr>
          <a:lstStyle/>
          <a:p>
            <a:br>
              <a:rPr lang="en-NZ" cap="none" dirty="0">
                <a:latin typeface="Calibri" panose="020F0502020204030204" pitchFamily="34" charset="0"/>
                <a:cs typeface="Calibri" panose="020F0502020204030204" pitchFamily="34" charset="0"/>
              </a:rPr>
            </a:br>
            <a:r>
              <a:rPr lang="en-NZ" b="1" u="sng" cap="none" dirty="0">
                <a:latin typeface="Bahnschrift" panose="020B0502040204020203" pitchFamily="34" charset="0"/>
                <a:cs typeface="Calibri" panose="020F0502020204030204" pitchFamily="34" charset="0"/>
              </a:rPr>
              <a:t>FUNCTIONALITIES</a:t>
            </a: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r>
              <a:rPr lang="en-NZ" sz="2400" b="1" cap="none" dirty="0">
                <a:latin typeface="+mn-lt"/>
                <a:cs typeface="Calibri" panose="020F0502020204030204" pitchFamily="34" charset="0"/>
              </a:rPr>
              <a:t>1] </a:t>
            </a:r>
            <a:r>
              <a:rPr lang="en-NZ" sz="2400" cap="none" dirty="0">
                <a:latin typeface="+mn-lt"/>
                <a:cs typeface="Calibri" panose="020F0502020204030204" pitchFamily="34" charset="0"/>
              </a:rPr>
              <a:t>Android and Windows Applications to be simple to navigate with minimalized distractions.</a:t>
            </a:r>
            <a:br>
              <a:rPr lang="en-NZ" sz="2400" cap="none" dirty="0">
                <a:latin typeface="+mn-lt"/>
                <a:cs typeface="Calibri" panose="020F0502020204030204" pitchFamily="34" charset="0"/>
              </a:rPr>
            </a:br>
            <a:br>
              <a:rPr lang="en-NZ" sz="2400" cap="none" dirty="0">
                <a:latin typeface="+mn-lt"/>
                <a:cs typeface="Calibri" panose="020F0502020204030204" pitchFamily="34" charset="0"/>
              </a:rPr>
            </a:br>
            <a:r>
              <a:rPr lang="en-NZ" sz="2400" b="1" cap="none" dirty="0">
                <a:latin typeface="+mn-lt"/>
                <a:cs typeface="Calibri" panose="020F0502020204030204" pitchFamily="34" charset="0"/>
              </a:rPr>
              <a:t>2] </a:t>
            </a:r>
            <a:r>
              <a:rPr lang="en-NZ" sz="2400" cap="none" dirty="0">
                <a:latin typeface="+mn-lt"/>
                <a:cs typeface="Calibri" panose="020F0502020204030204" pitchFamily="34" charset="0"/>
              </a:rPr>
              <a:t>An ‘update room’ function that is reliable in updating a room’s status.</a:t>
            </a:r>
            <a:br>
              <a:rPr lang="en-NZ" sz="2400" cap="none" dirty="0">
                <a:latin typeface="+mn-lt"/>
                <a:cs typeface="Calibri" panose="020F0502020204030204" pitchFamily="34" charset="0"/>
              </a:rPr>
            </a:br>
            <a:br>
              <a:rPr lang="en-NZ" sz="2400" cap="none" dirty="0">
                <a:latin typeface="+mn-lt"/>
                <a:cs typeface="Calibri" panose="020F0502020204030204" pitchFamily="34" charset="0"/>
              </a:rPr>
            </a:br>
            <a:r>
              <a:rPr lang="en-NZ" sz="2400" b="1" cap="none" dirty="0">
                <a:latin typeface="+mn-lt"/>
                <a:cs typeface="Calibri" panose="020F0502020204030204" pitchFamily="34" charset="0"/>
              </a:rPr>
              <a:t>3] </a:t>
            </a:r>
            <a:r>
              <a:rPr lang="en-NZ" sz="2400" cap="none" dirty="0">
                <a:latin typeface="+mn-lt"/>
                <a:cs typeface="Calibri" panose="020F0502020204030204" pitchFamily="34" charset="0"/>
              </a:rPr>
              <a:t>An ‘assign’ function for Front Desk to assign cleaners to a room that requires attention.</a:t>
            </a: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r>
              <a:rPr lang="en-NZ" b="1" u="sng" cap="none" dirty="0">
                <a:latin typeface="Bahnschrift" panose="020B0502040204020203" pitchFamily="34" charset="0"/>
                <a:cs typeface="Calibri" panose="020F0502020204030204" pitchFamily="34" charset="0"/>
              </a:rPr>
              <a:t>PLATFORM(s) USED</a:t>
            </a:r>
            <a:br>
              <a:rPr lang="en-NZ" cap="none" dirty="0">
                <a:latin typeface="Calibri" panose="020F0502020204030204" pitchFamily="34" charset="0"/>
                <a:cs typeface="Calibri" panose="020F0502020204030204" pitchFamily="34" charset="0"/>
              </a:rPr>
            </a:br>
            <a:br>
              <a:rPr lang="en-NZ" cap="none" dirty="0">
                <a:latin typeface="+mn-lt"/>
                <a:cs typeface="Calibri" panose="020F0502020204030204" pitchFamily="34" charset="0"/>
              </a:rPr>
            </a:br>
            <a:r>
              <a:rPr lang="en-NZ" sz="2400" cap="none" dirty="0">
                <a:latin typeface="+mn-lt"/>
                <a:cs typeface="Calibri" panose="020F0502020204030204" pitchFamily="34" charset="0"/>
              </a:rPr>
              <a:t>Microsoft Windows – Visual Studio (Java)</a:t>
            </a:r>
            <a:br>
              <a:rPr lang="en-NZ" sz="2400" cap="none" dirty="0">
                <a:latin typeface="+mn-lt"/>
                <a:cs typeface="Calibri" panose="020F0502020204030204" pitchFamily="34" charset="0"/>
              </a:rPr>
            </a:br>
            <a:br>
              <a:rPr lang="en-NZ" sz="2400" cap="none" dirty="0">
                <a:latin typeface="+mn-lt"/>
                <a:cs typeface="Calibri" panose="020F0502020204030204" pitchFamily="34" charset="0"/>
              </a:rPr>
            </a:br>
            <a:r>
              <a:rPr lang="en-NZ" sz="2400" cap="none" dirty="0">
                <a:latin typeface="+mn-lt"/>
                <a:cs typeface="Calibri" panose="020F0502020204030204" pitchFamily="34" charset="0"/>
              </a:rPr>
              <a:t>Android - Visual Studio (Java)</a:t>
            </a:r>
            <a:br>
              <a:rPr lang="en-NZ" dirty="0">
                <a:effectLst/>
              </a:rPr>
            </a:br>
            <a:r>
              <a:rPr lang="en-NZ" b="1" dirty="0">
                <a:effectLst/>
              </a:rPr>
              <a:t> </a:t>
            </a:r>
            <a:br>
              <a:rPr lang="en-NZ" dirty="0">
                <a:effectLst/>
              </a:rPr>
            </a:br>
            <a:br>
              <a:rPr lang="en-NZ" dirty="0">
                <a:effectLst/>
              </a:rPr>
            </a:br>
            <a:br>
              <a:rPr lang="en-NZ" dirty="0">
                <a:effectLst/>
              </a:rPr>
            </a:br>
            <a:br>
              <a:rPr lang="en-NZ" dirty="0">
                <a:effectLst/>
              </a:rPr>
            </a:br>
            <a:br>
              <a:rPr lang="en-NZ" dirty="0">
                <a:effectLst/>
              </a:rPr>
            </a:br>
            <a:br>
              <a:rPr lang="en-NZ" dirty="0">
                <a:effectLst/>
              </a:rPr>
            </a:br>
            <a:r>
              <a:rPr lang="en-US" dirty="0">
                <a:effectLst/>
              </a:rPr>
              <a:t> </a:t>
            </a:r>
            <a:br>
              <a:rPr lang="en-NZ" dirty="0">
                <a:effectLst/>
              </a:rPr>
            </a:br>
            <a:br>
              <a:rPr lang="en-NZ" dirty="0">
                <a:effectLst/>
              </a:rPr>
            </a:br>
            <a:br>
              <a:rPr lang="en-NZ" cap="none" dirty="0">
                <a:effectLst/>
                <a:latin typeface="Calibri" panose="020F0502020204030204"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1304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3723-D314-49A7-BC84-83FBB5E5FE1F}"/>
              </a:ext>
            </a:extLst>
          </p:cNvPr>
          <p:cNvSpPr>
            <a:spLocks noGrp="1"/>
          </p:cNvSpPr>
          <p:nvPr>
            <p:ph type="title"/>
          </p:nvPr>
        </p:nvSpPr>
        <p:spPr>
          <a:xfrm>
            <a:off x="46382" y="129092"/>
            <a:ext cx="12099235" cy="6728908"/>
          </a:xfrm>
        </p:spPr>
        <p:txBody>
          <a:bodyPr anchor="t">
            <a:normAutofit fontScale="90000"/>
          </a:bodyPr>
          <a:lstStyle/>
          <a:p>
            <a:r>
              <a:rPr lang="en-NZ" u="sng" cap="none" dirty="0">
                <a:latin typeface="Bahnschrift" panose="020B0502040204020203" pitchFamily="34" charset="0"/>
                <a:cs typeface="Calibri" panose="020F0502020204030204" pitchFamily="34" charset="0"/>
              </a:rPr>
              <a:t>GANTT CHART          </a:t>
            </a: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br>
              <a:rPr lang="en-NZ" dirty="0">
                <a:effectLst/>
              </a:rPr>
            </a:br>
            <a:br>
              <a:rPr lang="en-NZ" dirty="0">
                <a:effectLst/>
              </a:rPr>
            </a:br>
            <a:br>
              <a:rPr lang="en-NZ" dirty="0">
                <a:effectLst/>
              </a:rPr>
            </a:br>
            <a:br>
              <a:rPr lang="en-NZ" dirty="0">
                <a:effectLst/>
              </a:rPr>
            </a:br>
            <a:br>
              <a:rPr lang="en-NZ" dirty="0">
                <a:effectLst/>
              </a:rPr>
            </a:br>
            <a:r>
              <a:rPr lang="en-US" dirty="0">
                <a:effectLst/>
              </a:rPr>
              <a:t> </a:t>
            </a:r>
            <a:br>
              <a:rPr lang="en-NZ" dirty="0">
                <a:effectLst/>
              </a:rPr>
            </a:br>
            <a:br>
              <a:rPr lang="en-NZ" dirty="0">
                <a:effectLst/>
              </a:rPr>
            </a:br>
            <a:br>
              <a:rPr lang="en-NZ" cap="none" dirty="0">
                <a:effectLst/>
                <a:latin typeface="Calibri" panose="020F0502020204030204"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CDE1F06-DA17-4A0C-9CD1-3C432158E2AF}"/>
              </a:ext>
            </a:extLst>
          </p:cNvPr>
          <p:cNvPicPr>
            <a:picLocks noChangeAspect="1"/>
          </p:cNvPicPr>
          <p:nvPr/>
        </p:nvPicPr>
        <p:blipFill>
          <a:blip r:embed="rId2"/>
          <a:stretch>
            <a:fillRect/>
          </a:stretch>
        </p:blipFill>
        <p:spPr>
          <a:xfrm>
            <a:off x="0" y="891044"/>
            <a:ext cx="12192000" cy="5075911"/>
          </a:xfrm>
          <a:prstGeom prst="rect">
            <a:avLst/>
          </a:prstGeom>
          <a:ln/>
        </p:spPr>
        <p:style>
          <a:lnRef idx="0">
            <a:schemeClr val="accent6"/>
          </a:lnRef>
          <a:fillRef idx="1003">
            <a:schemeClr val="dk2"/>
          </a:fillRef>
          <a:effectRef idx="3">
            <a:schemeClr val="accent6"/>
          </a:effectRef>
          <a:fontRef idx="minor">
            <a:schemeClr val="lt1"/>
          </a:fontRef>
        </p:style>
      </p:pic>
    </p:spTree>
    <p:extLst>
      <p:ext uri="{BB962C8B-B14F-4D97-AF65-F5344CB8AC3E}">
        <p14:creationId xmlns:p14="http://schemas.microsoft.com/office/powerpoint/2010/main" val="933491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82E13B-F2CE-4605-A092-1ECA3A01E066}"/>
              </a:ext>
            </a:extLst>
          </p:cNvPr>
          <p:cNvSpPr>
            <a:spLocks noGrp="1"/>
          </p:cNvSpPr>
          <p:nvPr>
            <p:ph type="title"/>
          </p:nvPr>
        </p:nvSpPr>
        <p:spPr>
          <a:xfrm>
            <a:off x="152398" y="659766"/>
            <a:ext cx="11887200" cy="2698734"/>
          </a:xfrm>
        </p:spPr>
        <p:txBody>
          <a:bodyPr vert="horz" lIns="91440" tIns="45720" rIns="91440" bIns="45720" numCol="2" rtlCol="0" anchor="t">
            <a:normAutofit fontScale="90000"/>
          </a:bodyPr>
          <a:lstStyle/>
          <a:p>
            <a:pPr>
              <a:lnSpc>
                <a:spcPct val="90000"/>
              </a:lnSpc>
            </a:pPr>
            <a:r>
              <a:rPr lang="en-US" sz="2200" u="sng"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Cara:</a:t>
            </a:r>
            <a:br>
              <a:rPr lang="en-US" sz="22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200" cap="none" dirty="0">
                <a:effectLst>
                  <a:glow rad="38100">
                    <a:schemeClr val="bg1">
                      <a:lumMod val="65000"/>
                      <a:lumOff val="35000"/>
                      <a:alpha val="50000"/>
                    </a:schemeClr>
                  </a:glow>
                  <a:outerShdw blurRad="28575" dist="31750" dir="13200000" algn="tl" rotWithShape="0">
                    <a:srgbClr val="000000">
                      <a:alpha val="25000"/>
                    </a:srgbClr>
                  </a:outerShdw>
                </a:effectLst>
                <a:latin typeface="+mn-lt"/>
                <a:cs typeface="Calibri" panose="020F0502020204030204" pitchFamily="34" charset="0"/>
              </a:rPr>
              <a:t>Development</a:t>
            </a:r>
            <a:br>
              <a:rPr lang="en-US" sz="2200" cap="none" dirty="0">
                <a:effectLst>
                  <a:glow rad="38100">
                    <a:schemeClr val="bg1">
                      <a:lumMod val="65000"/>
                      <a:lumOff val="35000"/>
                      <a:alpha val="50000"/>
                    </a:schemeClr>
                  </a:glow>
                  <a:outerShdw blurRad="28575" dist="31750" dir="13200000" algn="tl" rotWithShape="0">
                    <a:srgbClr val="000000">
                      <a:alpha val="25000"/>
                    </a:srgbClr>
                  </a:outerShdw>
                </a:effectLst>
                <a:latin typeface="+mn-lt"/>
                <a:cs typeface="Calibri" panose="020F0502020204030204" pitchFamily="34" charset="0"/>
              </a:rPr>
            </a:br>
            <a:r>
              <a:rPr lang="en-US" sz="2200" cap="none" dirty="0">
                <a:effectLst>
                  <a:glow rad="38100">
                    <a:schemeClr val="bg1">
                      <a:lumMod val="65000"/>
                      <a:lumOff val="35000"/>
                      <a:alpha val="50000"/>
                    </a:schemeClr>
                  </a:glow>
                  <a:outerShdw blurRad="28575" dist="31750" dir="13200000" algn="tl" rotWithShape="0">
                    <a:srgbClr val="000000">
                      <a:alpha val="25000"/>
                    </a:srgbClr>
                  </a:outerShdw>
                </a:effectLst>
                <a:latin typeface="+mn-lt"/>
                <a:cs typeface="Calibri" panose="020F0502020204030204" pitchFamily="34" charset="0"/>
              </a:rPr>
              <a:t>Use Case/Flow Diagram</a:t>
            </a:r>
            <a:br>
              <a:rPr lang="en-US" sz="22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2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2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200" u="sng" dirty="0" err="1">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Sanjit</a:t>
            </a:r>
            <a:r>
              <a:rPr lang="en-US" sz="2200" u="sng"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a:t>
            </a:r>
            <a:br>
              <a:rPr lang="en-US" sz="22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200" cap="none" dirty="0">
                <a:effectLst>
                  <a:glow rad="38100">
                    <a:schemeClr val="bg1">
                      <a:lumMod val="65000"/>
                      <a:lumOff val="35000"/>
                      <a:alpha val="50000"/>
                    </a:schemeClr>
                  </a:glow>
                  <a:outerShdw blurRad="28575" dist="31750" dir="13200000" algn="tl" rotWithShape="0">
                    <a:srgbClr val="000000">
                      <a:alpha val="25000"/>
                    </a:srgbClr>
                  </a:outerShdw>
                </a:effectLst>
                <a:latin typeface="+mn-lt"/>
                <a:cs typeface="Calibri" panose="020F0502020204030204" pitchFamily="34" charset="0"/>
              </a:rPr>
              <a:t>PowerPoints</a:t>
            </a:r>
            <a:br>
              <a:rPr lang="en-US" sz="2200" cap="none" dirty="0">
                <a:effectLst>
                  <a:glow rad="38100">
                    <a:schemeClr val="bg1">
                      <a:lumMod val="65000"/>
                      <a:lumOff val="35000"/>
                      <a:alpha val="50000"/>
                    </a:schemeClr>
                  </a:glow>
                  <a:outerShdw blurRad="28575" dist="31750" dir="13200000" algn="tl" rotWithShape="0">
                    <a:srgbClr val="000000">
                      <a:alpha val="25000"/>
                    </a:srgbClr>
                  </a:outerShdw>
                </a:effectLst>
                <a:latin typeface="+mn-lt"/>
                <a:cs typeface="Calibri" panose="020F0502020204030204" pitchFamily="34" charset="0"/>
              </a:rPr>
            </a:br>
            <a:r>
              <a:rPr lang="en-US" sz="2200" cap="none" dirty="0">
                <a:effectLst>
                  <a:glow rad="38100">
                    <a:schemeClr val="bg1">
                      <a:lumMod val="65000"/>
                      <a:lumOff val="35000"/>
                      <a:alpha val="50000"/>
                    </a:schemeClr>
                  </a:glow>
                  <a:outerShdw blurRad="28575" dist="31750" dir="13200000" algn="tl" rotWithShape="0">
                    <a:srgbClr val="000000">
                      <a:alpha val="25000"/>
                    </a:srgbClr>
                  </a:outerShdw>
                </a:effectLst>
                <a:latin typeface="+mn-lt"/>
                <a:cs typeface="Calibri" panose="020F0502020204030204" pitchFamily="34" charset="0"/>
              </a:rPr>
              <a:t>Database</a:t>
            </a:r>
            <a:br>
              <a:rPr lang="en-US" sz="22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2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2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t>
            </a:r>
            <a:br>
              <a:rPr lang="en-US" sz="22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2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2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2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2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2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2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2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2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2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2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2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2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2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2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2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2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2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2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200" u="sng" dirty="0" err="1">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Krishal</a:t>
            </a:r>
            <a:r>
              <a:rPr lang="en-US" sz="2200" u="sng"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a:t>
            </a:r>
            <a:br>
              <a:rPr lang="en-US" sz="22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200" cap="none" dirty="0">
                <a:effectLst>
                  <a:glow rad="38100">
                    <a:schemeClr val="bg1">
                      <a:lumMod val="65000"/>
                      <a:lumOff val="35000"/>
                      <a:alpha val="50000"/>
                    </a:schemeClr>
                  </a:glow>
                  <a:outerShdw blurRad="28575" dist="31750" dir="13200000" algn="tl" rotWithShape="0">
                    <a:srgbClr val="000000">
                      <a:alpha val="25000"/>
                    </a:srgbClr>
                  </a:outerShdw>
                </a:effectLst>
                <a:latin typeface="+mn-lt"/>
                <a:cs typeface="Calibri" panose="020F0502020204030204" pitchFamily="34" charset="0"/>
              </a:rPr>
              <a:t>Submissions</a:t>
            </a:r>
            <a:br>
              <a:rPr lang="en-US" sz="2200" cap="none" dirty="0">
                <a:effectLst>
                  <a:glow rad="38100">
                    <a:schemeClr val="bg1">
                      <a:lumMod val="65000"/>
                      <a:lumOff val="35000"/>
                      <a:alpha val="50000"/>
                    </a:schemeClr>
                  </a:glow>
                  <a:outerShdw blurRad="28575" dist="31750" dir="13200000" algn="tl" rotWithShape="0">
                    <a:srgbClr val="000000">
                      <a:alpha val="25000"/>
                    </a:srgbClr>
                  </a:outerShdw>
                </a:effectLst>
                <a:latin typeface="+mn-lt"/>
                <a:cs typeface="Calibri" panose="020F0502020204030204" pitchFamily="34" charset="0"/>
              </a:rPr>
            </a:br>
            <a:r>
              <a:rPr lang="en-US" sz="2200" cap="none" dirty="0">
                <a:effectLst>
                  <a:glow rad="38100">
                    <a:schemeClr val="bg1">
                      <a:lumMod val="65000"/>
                      <a:lumOff val="35000"/>
                      <a:alpha val="50000"/>
                    </a:schemeClr>
                  </a:glow>
                  <a:outerShdw blurRad="28575" dist="31750" dir="13200000" algn="tl" rotWithShape="0">
                    <a:srgbClr val="000000">
                      <a:alpha val="25000"/>
                    </a:srgbClr>
                  </a:outerShdw>
                </a:effectLst>
                <a:latin typeface="+mn-lt"/>
                <a:cs typeface="Calibri" panose="020F0502020204030204" pitchFamily="34" charset="0"/>
              </a:rPr>
              <a:t>Database</a:t>
            </a:r>
            <a:r>
              <a:rPr lang="en-US" sz="22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t>
            </a:r>
            <a:br>
              <a:rPr lang="en-US" sz="22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2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Documentation</a:t>
            </a:r>
            <a:br>
              <a:rPr lang="en-US" sz="22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2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200" u="sng"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Shared:</a:t>
            </a:r>
            <a:br>
              <a:rPr lang="en-US" sz="22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200" cap="none" dirty="0">
                <a:effectLst>
                  <a:glow rad="38100">
                    <a:schemeClr val="bg1">
                      <a:lumMod val="65000"/>
                      <a:lumOff val="35000"/>
                      <a:alpha val="50000"/>
                    </a:schemeClr>
                  </a:glow>
                  <a:outerShdw blurRad="28575" dist="31750" dir="13200000" algn="tl" rotWithShape="0">
                    <a:srgbClr val="000000">
                      <a:alpha val="25000"/>
                    </a:srgbClr>
                  </a:outerShdw>
                </a:effectLst>
                <a:latin typeface="+mn-lt"/>
                <a:cs typeface="Calibri" panose="020F0502020204030204" pitchFamily="34" charset="0"/>
              </a:rPr>
              <a:t>Team Meetings</a:t>
            </a:r>
            <a:br>
              <a:rPr lang="en-US" sz="2200" cap="none" dirty="0">
                <a:effectLst>
                  <a:glow rad="38100">
                    <a:schemeClr val="bg1">
                      <a:lumMod val="65000"/>
                      <a:lumOff val="35000"/>
                      <a:alpha val="50000"/>
                    </a:schemeClr>
                  </a:glow>
                  <a:outerShdw blurRad="28575" dist="31750" dir="13200000" algn="tl" rotWithShape="0">
                    <a:srgbClr val="000000">
                      <a:alpha val="25000"/>
                    </a:srgbClr>
                  </a:outerShdw>
                </a:effectLst>
                <a:latin typeface="+mn-lt"/>
                <a:cs typeface="Calibri" panose="020F0502020204030204" pitchFamily="34" charset="0"/>
              </a:rPr>
            </a:br>
            <a:r>
              <a:rPr lang="en-US" sz="2200" cap="none" dirty="0">
                <a:effectLst>
                  <a:glow rad="38100">
                    <a:schemeClr val="bg1">
                      <a:lumMod val="65000"/>
                      <a:lumOff val="35000"/>
                      <a:alpha val="50000"/>
                    </a:schemeClr>
                  </a:glow>
                  <a:outerShdw blurRad="28575" dist="31750" dir="13200000" algn="tl" rotWithShape="0">
                    <a:srgbClr val="000000">
                      <a:alpha val="25000"/>
                    </a:srgbClr>
                  </a:outerShdw>
                </a:effectLst>
                <a:latin typeface="+mn-lt"/>
                <a:cs typeface="Calibri" panose="020F0502020204030204" pitchFamily="34" charset="0"/>
              </a:rPr>
              <a:t>Literary Review/Research</a:t>
            </a:r>
            <a:br>
              <a:rPr lang="en-US" sz="2200" cap="none" dirty="0">
                <a:effectLst>
                  <a:glow rad="38100">
                    <a:schemeClr val="bg1">
                      <a:lumMod val="65000"/>
                      <a:lumOff val="35000"/>
                      <a:alpha val="50000"/>
                    </a:schemeClr>
                  </a:glow>
                  <a:outerShdw blurRad="28575" dist="31750" dir="13200000" algn="tl" rotWithShape="0">
                    <a:srgbClr val="000000">
                      <a:alpha val="25000"/>
                    </a:srgbClr>
                  </a:outerShdw>
                </a:effectLst>
                <a:latin typeface="+mn-lt"/>
                <a:cs typeface="Calibri" panose="020F0502020204030204" pitchFamily="34" charset="0"/>
              </a:rPr>
            </a:br>
            <a:r>
              <a:rPr lang="en-US" sz="2200" cap="none" dirty="0">
                <a:effectLst>
                  <a:glow rad="38100">
                    <a:schemeClr val="bg1">
                      <a:lumMod val="65000"/>
                      <a:lumOff val="35000"/>
                      <a:alpha val="50000"/>
                    </a:schemeClr>
                  </a:glow>
                  <a:outerShdw blurRad="28575" dist="31750" dir="13200000" algn="tl" rotWithShape="0">
                    <a:srgbClr val="000000">
                      <a:alpha val="25000"/>
                    </a:srgbClr>
                  </a:outerShdw>
                </a:effectLst>
                <a:latin typeface="+mn-lt"/>
                <a:cs typeface="Calibri" panose="020F0502020204030204" pitchFamily="34" charset="0"/>
              </a:rPr>
              <a:t>Design</a:t>
            </a:r>
            <a:br>
              <a:rPr lang="en-US" sz="2200" cap="none" dirty="0">
                <a:effectLst>
                  <a:glow rad="38100">
                    <a:schemeClr val="bg1">
                      <a:lumMod val="65000"/>
                      <a:lumOff val="35000"/>
                      <a:alpha val="50000"/>
                    </a:schemeClr>
                  </a:glow>
                  <a:outerShdw blurRad="28575" dist="31750" dir="13200000" algn="tl" rotWithShape="0">
                    <a:srgbClr val="000000">
                      <a:alpha val="25000"/>
                    </a:srgbClr>
                  </a:outerShdw>
                </a:effectLst>
                <a:latin typeface="+mn-lt"/>
                <a:cs typeface="Calibri" panose="020F0502020204030204" pitchFamily="34" charset="0"/>
              </a:rPr>
            </a:br>
            <a:r>
              <a:rPr lang="en-US" sz="2200" cap="none" dirty="0">
                <a:effectLst>
                  <a:glow rad="38100">
                    <a:schemeClr val="bg1">
                      <a:lumMod val="65000"/>
                      <a:lumOff val="35000"/>
                      <a:alpha val="50000"/>
                    </a:schemeClr>
                  </a:glow>
                  <a:outerShdw blurRad="28575" dist="31750" dir="13200000" algn="tl" rotWithShape="0">
                    <a:srgbClr val="000000">
                      <a:alpha val="25000"/>
                    </a:srgbClr>
                  </a:outerShdw>
                </a:effectLst>
                <a:latin typeface="+mn-lt"/>
                <a:cs typeface="Calibri" panose="020F0502020204030204" pitchFamily="34" charset="0"/>
              </a:rPr>
              <a:t>Testing</a:t>
            </a: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t> </a:t>
            </a: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u="sng"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u="sng"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u="sng"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u="sng"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t> </a:t>
            </a: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endParaRPr lang="en-US" sz="20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7" name="TextBox 6">
            <a:extLst>
              <a:ext uri="{FF2B5EF4-FFF2-40B4-BE49-F238E27FC236}">
                <a16:creationId xmlns:a16="http://schemas.microsoft.com/office/drawing/2014/main" id="{1EE06C46-D7E7-4679-B498-F7B0A8D504C0}"/>
              </a:ext>
            </a:extLst>
          </p:cNvPr>
          <p:cNvSpPr txBox="1"/>
          <p:nvPr/>
        </p:nvSpPr>
        <p:spPr>
          <a:xfrm>
            <a:off x="254595" y="78573"/>
            <a:ext cx="11682805" cy="584775"/>
          </a:xfrm>
          <a:prstGeom prst="rect">
            <a:avLst/>
          </a:prstGeom>
          <a:noFill/>
        </p:spPr>
        <p:txBody>
          <a:bodyPr wrap="square" rtlCol="0">
            <a:spAutoFit/>
          </a:bodyPr>
          <a:lstStyle/>
          <a:p>
            <a:pPr algn="ctr"/>
            <a:r>
              <a:rPr lang="en-US" sz="3200" u="sng" dirty="0">
                <a:effectLst>
                  <a:glow rad="38100">
                    <a:schemeClr val="bg1">
                      <a:lumMod val="65000"/>
                      <a:lumOff val="35000"/>
                      <a:alpha val="50000"/>
                    </a:schemeClr>
                  </a:glow>
                  <a:outerShdw blurRad="28575" dist="31750" dir="13200000" algn="tl" rotWithShape="0">
                    <a:srgbClr val="000000">
                      <a:alpha val="25000"/>
                    </a:srgbClr>
                  </a:outerShdw>
                </a:effectLst>
                <a:latin typeface="Bahnschrift" panose="020B0502040204020203" pitchFamily="34" charset="0"/>
                <a:cs typeface="Calibri" panose="020F0502020204030204" pitchFamily="34" charset="0"/>
              </a:rPr>
              <a:t>WHO WILL DO WHAT</a:t>
            </a:r>
            <a:endParaRPr lang="en-NZ" sz="3200" dirty="0">
              <a:latin typeface="Bahnschrift" panose="020B0502040204020203" pitchFamily="34" charset="0"/>
            </a:endParaRPr>
          </a:p>
        </p:txBody>
      </p:sp>
      <p:pic>
        <p:nvPicPr>
          <p:cNvPr id="3" name="Picture 2" descr="A screenshot of a cell phone&#10;&#10;Description automatically generated">
            <a:extLst>
              <a:ext uri="{FF2B5EF4-FFF2-40B4-BE49-F238E27FC236}">
                <a16:creationId xmlns:a16="http://schemas.microsoft.com/office/drawing/2014/main" id="{E39E2279-C60E-4338-94AA-87B844613B0C}"/>
              </a:ext>
            </a:extLst>
          </p:cNvPr>
          <p:cNvPicPr>
            <a:picLocks noChangeAspect="1"/>
          </p:cNvPicPr>
          <p:nvPr/>
        </p:nvPicPr>
        <p:blipFill>
          <a:blip r:embed="rId2"/>
          <a:stretch>
            <a:fillRect/>
          </a:stretch>
        </p:blipFill>
        <p:spPr>
          <a:xfrm>
            <a:off x="1887148" y="3429000"/>
            <a:ext cx="8417701" cy="3350427"/>
          </a:xfrm>
          <a:prstGeom prst="rect">
            <a:avLst/>
          </a:prstGeom>
        </p:spPr>
      </p:pic>
    </p:spTree>
    <p:extLst>
      <p:ext uri="{BB962C8B-B14F-4D97-AF65-F5344CB8AC3E}">
        <p14:creationId xmlns:p14="http://schemas.microsoft.com/office/powerpoint/2010/main" val="156187263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361</TotalTime>
  <Words>305</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Bahnschrift</vt:lpstr>
      <vt:lpstr>Calibri</vt:lpstr>
      <vt:lpstr>Tw Cen MT</vt:lpstr>
      <vt:lpstr>Droplet</vt:lpstr>
      <vt:lpstr>Hotel Cleaning  Application  Krishal, Sanjit and Cara</vt:lpstr>
      <vt:lpstr> Aim    To create order and reduce loss of time for Housekeepers and Management within the Accommodation Industry.     Objectives     1] Research current methods used within the Accommodation Industry in respect to room maintenance.  2] Design, create and test an Android Application.  3] Design, create and test a Windows Application.  4] Design and create a database.   </vt:lpstr>
      <vt:lpstr> SCOPE -   To create an Android and Windows application for Housekeepers, Management and Front Desk staff within the Accommodation Industry to use in order to lessen time used to report room statuses.    Project Description -   The issues faced in small to medium Accommodation Industries are ensuring the Front Desk is aware of the rooms completed with cleaning and ensuring customers do not enter un-cleaned rooms. We have taken this opportunity to create an Android Application for housekeeping employees to be able to report back to the Reception about which rooms have been cleaned in a matter of minutes of the task being done, and a Windows Application that will allow the Front Desk to assign housekeeping to specific rooms that require cleaning without having to find the housekeeper to assign them.              </vt:lpstr>
      <vt:lpstr>   MOVs -  1] OPERATIONAL IMPACT – Our applications will make communication faster for the Housekeepers and Front Desk staff as it will allow communication in both directions to be done in real-time, without them having to travel to find the person(s) they wish to report to.  2] CUSTOMER IMPACT – This will be more impacting to the company as the Accommodation Industry is based on Customer Service so if the guest has requested an early check in the Front Desk will have Real-Time progress of each of the rooms completed and hence will adhere to the guests request therefore creating a rapport with the guest and ensuring quality service and therefore fulfilling the Business Objective.   3] FINANCIAL IMPACT – This is more impactful to the business as these applications will reduce time lost in Housekeepers coming to Front Desk to update on the rooms that they have completed and therefore these  applications will eliminate this loss of time and hence will stop money being lost in the process.                  </vt:lpstr>
      <vt:lpstr>Added Value(S)</vt:lpstr>
      <vt:lpstr>Area(s) Of Impact</vt:lpstr>
      <vt:lpstr> FUNCTIONALITIES  1] Android and Windows Applications to be simple to navigate with minimalized distractions.  2] An ‘update room’ function that is reliable in updating a room’s status.  3] An ‘assign’ function for Front Desk to assign cleaners to a room that requires attention.    PLATFORM(s) USED  Microsoft Windows – Visual Studio (Java)  Android - Visual Studio (Java)                          </vt:lpstr>
      <vt:lpstr>GANTT CHART                                     </vt:lpstr>
      <vt:lpstr>Cara: Development Use Case/Flow Diagram   Sanjit: PowerPoints Database                      Krishal: Submissions Database  Documentation  Shared: Team Meetings Literary Review/Research Design Testing                      </vt:lpstr>
      <vt:lpstr>Risks and mitigation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sanjit</dc:creator>
  <cp:lastModifiedBy>Cara Hanson</cp:lastModifiedBy>
  <cp:revision>116</cp:revision>
  <dcterms:created xsi:type="dcterms:W3CDTF">2019-05-22T02:06:16Z</dcterms:created>
  <dcterms:modified xsi:type="dcterms:W3CDTF">2019-05-22T09:08:17Z</dcterms:modified>
</cp:coreProperties>
</file>