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5" r:id="rId1"/>
  </p:sldMasterIdLst>
  <p:sldIdLst>
    <p:sldId id="256" r:id="rId2"/>
    <p:sldId id="257" r:id="rId3"/>
    <p:sldId id="259" r:id="rId4"/>
    <p:sldId id="268" r:id="rId5"/>
    <p:sldId id="269" r:id="rId6"/>
    <p:sldId id="267" r:id="rId7"/>
    <p:sldId id="270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57" autoAdjust="0"/>
    <p:restoredTop sz="94291" autoAdjust="0"/>
  </p:normalViewPr>
  <p:slideViewPr>
    <p:cSldViewPr snapToGrid="0">
      <p:cViewPr varScale="1">
        <p:scale>
          <a:sx n="114" d="100"/>
          <a:sy n="114" d="100"/>
        </p:scale>
        <p:origin x="48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29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740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7950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162035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3082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3111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5956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2319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8796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467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140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226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260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302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548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637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21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196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534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  <p:sldLayoutId id="2147483743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193C720-BAE2-4A39-9751-F1518A8094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286708"/>
          </a:xfrm>
          <a:prstGeom prst="rect">
            <a:avLst/>
          </a:prstGeom>
          <a:ln>
            <a:noFill/>
          </a:ln>
          <a:effectLst>
            <a:outerShdw blurRad="88900" dist="25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F1B7961-B8F2-4DF3-8A5C-FECC83259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269"/>
          <a:stretch/>
        </p:blipFill>
        <p:spPr>
          <a:xfrm>
            <a:off x="0" y="0"/>
            <a:ext cx="12192000" cy="16274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40C739E-344C-45ED-B321-957FFBB02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251" t="72447" r="32841"/>
          <a:stretch/>
        </p:blipFill>
        <p:spPr>
          <a:xfrm>
            <a:off x="6526134" y="3384053"/>
            <a:ext cx="2305206" cy="1889621"/>
          </a:xfrm>
          <a:custGeom>
            <a:avLst/>
            <a:gdLst>
              <a:gd name="connsiteX0" fmla="*/ 8425821 w 12192000"/>
              <a:gd name="connsiteY0" fmla="*/ 2921316 h 3611460"/>
              <a:gd name="connsiteX1" fmla="*/ 8425821 w 12192000"/>
              <a:gd name="connsiteY1" fmla="*/ 3598426 h 3611460"/>
              <a:gd name="connsiteX2" fmla="*/ 9652455 w 12192000"/>
              <a:gd name="connsiteY2" fmla="*/ 3598426 h 3611460"/>
              <a:gd name="connsiteX3" fmla="*/ 9652455 w 12192000"/>
              <a:gd name="connsiteY3" fmla="*/ 2921316 h 3611460"/>
              <a:gd name="connsiteX4" fmla="*/ 0 w 12192000"/>
              <a:gd name="connsiteY4" fmla="*/ 0 h 3611460"/>
              <a:gd name="connsiteX5" fmla="*/ 12192000 w 12192000"/>
              <a:gd name="connsiteY5" fmla="*/ 0 h 3611460"/>
              <a:gd name="connsiteX6" fmla="*/ 12192000 w 12192000"/>
              <a:gd name="connsiteY6" fmla="*/ 3611460 h 3611460"/>
              <a:gd name="connsiteX7" fmla="*/ 0 w 12192000"/>
              <a:gd name="connsiteY7" fmla="*/ 3611460 h 361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611460">
                <a:moveTo>
                  <a:pt x="8425821" y="2921316"/>
                </a:moveTo>
                <a:lnTo>
                  <a:pt x="8425821" y="3598426"/>
                </a:lnTo>
                <a:lnTo>
                  <a:pt x="9652455" y="3598426"/>
                </a:lnTo>
                <a:lnTo>
                  <a:pt x="9652455" y="292131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611460"/>
                </a:lnTo>
                <a:lnTo>
                  <a:pt x="0" y="3611460"/>
                </a:lnTo>
                <a:close/>
              </a:path>
            </a:pathLst>
          </a:cu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099E10D-E5EA-4427-B5BF-FBCA38682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69" t="72447" r="62822"/>
          <a:stretch/>
        </p:blipFill>
        <p:spPr>
          <a:xfrm>
            <a:off x="5443064" y="3371019"/>
            <a:ext cx="1451918" cy="1889621"/>
          </a:xfrm>
          <a:custGeom>
            <a:avLst/>
            <a:gdLst>
              <a:gd name="connsiteX0" fmla="*/ 8425821 w 12192000"/>
              <a:gd name="connsiteY0" fmla="*/ 2921316 h 3611460"/>
              <a:gd name="connsiteX1" fmla="*/ 8425821 w 12192000"/>
              <a:gd name="connsiteY1" fmla="*/ 3598426 h 3611460"/>
              <a:gd name="connsiteX2" fmla="*/ 9652455 w 12192000"/>
              <a:gd name="connsiteY2" fmla="*/ 3598426 h 3611460"/>
              <a:gd name="connsiteX3" fmla="*/ 9652455 w 12192000"/>
              <a:gd name="connsiteY3" fmla="*/ 2921316 h 3611460"/>
              <a:gd name="connsiteX4" fmla="*/ 0 w 12192000"/>
              <a:gd name="connsiteY4" fmla="*/ 0 h 3611460"/>
              <a:gd name="connsiteX5" fmla="*/ 12192000 w 12192000"/>
              <a:gd name="connsiteY5" fmla="*/ 0 h 3611460"/>
              <a:gd name="connsiteX6" fmla="*/ 12192000 w 12192000"/>
              <a:gd name="connsiteY6" fmla="*/ 3611460 h 3611460"/>
              <a:gd name="connsiteX7" fmla="*/ 0 w 12192000"/>
              <a:gd name="connsiteY7" fmla="*/ 3611460 h 361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611460">
                <a:moveTo>
                  <a:pt x="8425821" y="2921316"/>
                </a:moveTo>
                <a:lnTo>
                  <a:pt x="8425821" y="3598426"/>
                </a:lnTo>
                <a:lnTo>
                  <a:pt x="9652455" y="3598426"/>
                </a:lnTo>
                <a:lnTo>
                  <a:pt x="9652455" y="292131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611460"/>
                </a:lnTo>
                <a:lnTo>
                  <a:pt x="0" y="3611460"/>
                </a:lnTo>
                <a:close/>
              </a:path>
            </a:pathLst>
          </a:cu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8200506-6F68-497A-8BF1-03E63E8C6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45" t="47340"/>
          <a:stretch/>
        </p:blipFill>
        <p:spPr>
          <a:xfrm>
            <a:off x="8965579" y="1675248"/>
            <a:ext cx="3237619" cy="3611460"/>
          </a:xfrm>
          <a:custGeom>
            <a:avLst/>
            <a:gdLst>
              <a:gd name="connsiteX0" fmla="*/ 2237500 w 3237619"/>
              <a:gd name="connsiteY0" fmla="*/ 2921316 h 3611460"/>
              <a:gd name="connsiteX1" fmla="*/ 2237500 w 3237619"/>
              <a:gd name="connsiteY1" fmla="*/ 3598426 h 3611460"/>
              <a:gd name="connsiteX2" fmla="*/ 2563236 w 3237619"/>
              <a:gd name="connsiteY2" fmla="*/ 3598426 h 3611460"/>
              <a:gd name="connsiteX3" fmla="*/ 2563236 w 3237619"/>
              <a:gd name="connsiteY3" fmla="*/ 2921316 h 3611460"/>
              <a:gd name="connsiteX4" fmla="*/ 0 w 3237619"/>
              <a:gd name="connsiteY4" fmla="*/ 0 h 3611460"/>
              <a:gd name="connsiteX5" fmla="*/ 3237619 w 3237619"/>
              <a:gd name="connsiteY5" fmla="*/ 0 h 3611460"/>
              <a:gd name="connsiteX6" fmla="*/ 3237619 w 3237619"/>
              <a:gd name="connsiteY6" fmla="*/ 3611460 h 3611460"/>
              <a:gd name="connsiteX7" fmla="*/ 557562 w 3237619"/>
              <a:gd name="connsiteY7" fmla="*/ 3611460 h 3611460"/>
              <a:gd name="connsiteX8" fmla="*/ 557562 w 3237619"/>
              <a:gd name="connsiteY8" fmla="*/ 2822752 h 3611460"/>
              <a:gd name="connsiteX9" fmla="*/ 0 w 3237619"/>
              <a:gd name="connsiteY9" fmla="*/ 2822752 h 361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237619" h="3611460">
                <a:moveTo>
                  <a:pt x="2237500" y="2921316"/>
                </a:moveTo>
                <a:lnTo>
                  <a:pt x="2237500" y="3598426"/>
                </a:lnTo>
                <a:lnTo>
                  <a:pt x="2563236" y="3598426"/>
                </a:lnTo>
                <a:lnTo>
                  <a:pt x="2563236" y="2921316"/>
                </a:lnTo>
                <a:close/>
                <a:moveTo>
                  <a:pt x="0" y="0"/>
                </a:moveTo>
                <a:lnTo>
                  <a:pt x="3237619" y="0"/>
                </a:lnTo>
                <a:lnTo>
                  <a:pt x="3237619" y="3611460"/>
                </a:lnTo>
                <a:lnTo>
                  <a:pt x="557562" y="3611460"/>
                </a:lnTo>
                <a:lnTo>
                  <a:pt x="557562" y="2822752"/>
                </a:lnTo>
                <a:lnTo>
                  <a:pt x="0" y="2822752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3E8FE25-C123-4408-8413-D635DC22CD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4035" y="1844962"/>
            <a:ext cx="8689976" cy="1844385"/>
          </a:xfrm>
        </p:spPr>
        <p:txBody>
          <a:bodyPr>
            <a:normAutofit/>
          </a:bodyPr>
          <a:lstStyle/>
          <a:p>
            <a:r>
              <a:rPr lang="en-NZ" sz="4400" dirty="0">
                <a:latin typeface="Bahnschrift" panose="020B0502040204020203" pitchFamily="34" charset="0"/>
                <a:cs typeface="Calibri" panose="020F0502020204030204" pitchFamily="34" charset="0"/>
              </a:rPr>
              <a:t>The Imperial Management</a:t>
            </a:r>
            <a:br>
              <a:rPr lang="en-NZ" sz="4400" dirty="0">
                <a:latin typeface="Bahnschrift" panose="020B0502040204020203" pitchFamily="34" charset="0"/>
                <a:cs typeface="Calibri" panose="020F0502020204030204" pitchFamily="34" charset="0"/>
              </a:rPr>
            </a:br>
            <a:endParaRPr lang="en-NZ" sz="4400" dirty="0">
              <a:latin typeface="Bahnschrift" panose="020B0502040204020203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72935FD9-9DF6-4DCA-9E6A-82F00F5B2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60639"/>
            <a:ext cx="12188952" cy="1597361"/>
          </a:xfrm>
          <a:prstGeom prst="rect">
            <a:avLst/>
          </a:prstGeom>
          <a:solidFill>
            <a:srgbClr val="1C1C1C"/>
          </a:solidFill>
          <a:ln>
            <a:noFill/>
          </a:ln>
          <a:effectLst>
            <a:outerShdw blurRad="88900" dist="254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9E2740-DD22-47E2-92A1-E6BDCAA3C869}"/>
              </a:ext>
            </a:extLst>
          </p:cNvPr>
          <p:cNvSpPr txBox="1"/>
          <p:nvPr/>
        </p:nvSpPr>
        <p:spPr>
          <a:xfrm>
            <a:off x="1449241" y="5713121"/>
            <a:ext cx="94395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000" dirty="0" err="1"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  <a:cs typeface="Calibri" panose="020F0502020204030204" pitchFamily="34" charset="0"/>
              </a:rPr>
              <a:t>Krishal</a:t>
            </a:r>
            <a:r>
              <a:rPr lang="en-NZ" sz="2000" dirty="0"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  <a:cs typeface="Calibri" panose="020F0502020204030204" pitchFamily="34" charset="0"/>
              </a:rPr>
              <a:t>, </a:t>
            </a:r>
            <a:r>
              <a:rPr lang="en-NZ" sz="2000" dirty="0" err="1"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  <a:cs typeface="Calibri" panose="020F0502020204030204" pitchFamily="34" charset="0"/>
              </a:rPr>
              <a:t>Sanjit</a:t>
            </a:r>
            <a:r>
              <a:rPr lang="en-NZ" sz="2000" dirty="0"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  <a:cs typeface="Calibri" panose="020F0502020204030204" pitchFamily="34" charset="0"/>
              </a:rPr>
              <a:t> and Cara</a:t>
            </a:r>
            <a:endParaRPr lang="en-NZ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324E87-D839-4CD4-A5C5-FB18D105388F}"/>
              </a:ext>
            </a:extLst>
          </p:cNvPr>
          <p:cNvSpPr txBox="1"/>
          <p:nvPr/>
        </p:nvSpPr>
        <p:spPr>
          <a:xfrm>
            <a:off x="3565321" y="3129093"/>
            <a:ext cx="50753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000" dirty="0">
                <a:latin typeface="Bahnschrift" panose="020B0502040204020203" pitchFamily="34" charset="0"/>
              </a:rPr>
              <a:t>HOTEL APPLICATION</a:t>
            </a:r>
          </a:p>
        </p:txBody>
      </p:sp>
    </p:spTree>
    <p:extLst>
      <p:ext uri="{BB962C8B-B14F-4D97-AF65-F5344CB8AC3E}">
        <p14:creationId xmlns:p14="http://schemas.microsoft.com/office/powerpoint/2010/main" val="1286767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73723-D314-49A7-BC84-83FBB5E5F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82" y="0"/>
            <a:ext cx="12099235" cy="6679096"/>
          </a:xfrm>
        </p:spPr>
        <p:txBody>
          <a:bodyPr anchor="t">
            <a:normAutofit fontScale="90000"/>
          </a:bodyPr>
          <a:lstStyle/>
          <a:p>
            <a:br>
              <a:rPr lang="en-NZ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NZ" b="1" u="sng" cap="none" dirty="0">
                <a:latin typeface="Bahnschrift" panose="020B0502040204020203" pitchFamily="34" charset="0"/>
                <a:cs typeface="Calibri" panose="020F0502020204030204" pitchFamily="34" charset="0"/>
              </a:rPr>
              <a:t>SCOPE</a:t>
            </a:r>
            <a:r>
              <a:rPr lang="en-NZ" u="sng" cap="none" dirty="0">
                <a:latin typeface="Bahnschrift" panose="020B0502040204020203" pitchFamily="34" charset="0"/>
                <a:cs typeface="Calibri" panose="020F0502020204030204" pitchFamily="34" charset="0"/>
              </a:rPr>
              <a:t> </a:t>
            </a:r>
            <a:br>
              <a:rPr lang="en-NZ" u="sng" cap="none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NZ" sz="2400" cap="none" dirty="0">
                <a:latin typeface="+mn-lt"/>
                <a:cs typeface="Calibri" panose="020F0502020204030204" pitchFamily="34" charset="0"/>
              </a:rPr>
              <a:t>To create an Android Application for Housekeepers, Management and Front Desk staff within the Accommodation Industry to use in order to lessen time used to report a room status.</a:t>
            </a:r>
            <a:br>
              <a:rPr lang="en-NZ" cap="none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NZ" cap="none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NZ" cap="none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NZ" b="1" u="sng" dirty="0">
                <a:latin typeface="Bahnschrift" panose="020B0502040204020203" pitchFamily="34" charset="0"/>
                <a:cs typeface="Calibri" panose="020F0502020204030204" pitchFamily="34" charset="0"/>
              </a:rPr>
              <a:t>Aim </a:t>
            </a:r>
            <a:r>
              <a:rPr lang="en-NZ" dirty="0">
                <a:latin typeface="Bahnschrift" panose="020B0502040204020203" pitchFamily="34" charset="0"/>
                <a:cs typeface="Calibri" panose="020F0502020204030204" pitchFamily="34" charset="0"/>
              </a:rPr>
              <a:t> </a:t>
            </a:r>
            <a:br>
              <a:rPr lang="en-NZ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NZ" sz="2400" cap="none" dirty="0">
                <a:effectLst/>
                <a:latin typeface="+mn-lt"/>
                <a:cs typeface="Calibri" panose="020F0502020204030204" pitchFamily="34" charset="0"/>
              </a:rPr>
              <a:t>To create </a:t>
            </a:r>
            <a:r>
              <a:rPr lang="en-NZ" sz="2400" cap="none" dirty="0">
                <a:latin typeface="+mn-lt"/>
                <a:cs typeface="Calibri" panose="020F0502020204030204" pitchFamily="34" charset="0"/>
              </a:rPr>
              <a:t>o</a:t>
            </a:r>
            <a:r>
              <a:rPr lang="en-NZ" sz="2400" cap="none" dirty="0">
                <a:effectLst/>
                <a:latin typeface="+mn-lt"/>
                <a:cs typeface="Calibri" panose="020F0502020204030204" pitchFamily="34" charset="0"/>
              </a:rPr>
              <a:t>rder </a:t>
            </a:r>
            <a:r>
              <a:rPr lang="en-NZ" sz="2400" cap="none" dirty="0">
                <a:latin typeface="+mn-lt"/>
                <a:cs typeface="Calibri" panose="020F0502020204030204" pitchFamily="34" charset="0"/>
              </a:rPr>
              <a:t>a</a:t>
            </a:r>
            <a:r>
              <a:rPr lang="en-NZ" sz="2400" cap="none" dirty="0">
                <a:effectLst/>
                <a:latin typeface="+mn-lt"/>
                <a:cs typeface="Calibri" panose="020F0502020204030204" pitchFamily="34" charset="0"/>
              </a:rPr>
              <a:t>nd </a:t>
            </a:r>
            <a:r>
              <a:rPr lang="en-NZ" sz="2400" cap="none" dirty="0">
                <a:latin typeface="+mn-lt"/>
                <a:cs typeface="Calibri" panose="020F0502020204030204" pitchFamily="34" charset="0"/>
              </a:rPr>
              <a:t>r</a:t>
            </a:r>
            <a:r>
              <a:rPr lang="en-NZ" sz="2400" cap="none" dirty="0">
                <a:effectLst/>
                <a:latin typeface="+mn-lt"/>
                <a:cs typeface="Calibri" panose="020F0502020204030204" pitchFamily="34" charset="0"/>
              </a:rPr>
              <a:t>educe </a:t>
            </a:r>
            <a:r>
              <a:rPr lang="en-NZ" sz="2400" cap="none" dirty="0">
                <a:latin typeface="+mn-lt"/>
                <a:cs typeface="Calibri" panose="020F0502020204030204" pitchFamily="34" charset="0"/>
              </a:rPr>
              <a:t>l</a:t>
            </a:r>
            <a:r>
              <a:rPr lang="en-NZ" sz="2400" cap="none" dirty="0">
                <a:effectLst/>
                <a:latin typeface="+mn-lt"/>
                <a:cs typeface="Calibri" panose="020F0502020204030204" pitchFamily="34" charset="0"/>
              </a:rPr>
              <a:t>oss </a:t>
            </a:r>
            <a:r>
              <a:rPr lang="en-NZ" sz="2400" cap="none" dirty="0">
                <a:latin typeface="+mn-lt"/>
                <a:cs typeface="Calibri" panose="020F0502020204030204" pitchFamily="34" charset="0"/>
              </a:rPr>
              <a:t>o</a:t>
            </a:r>
            <a:r>
              <a:rPr lang="en-NZ" sz="2400" cap="none" dirty="0">
                <a:effectLst/>
                <a:latin typeface="+mn-lt"/>
                <a:cs typeface="Calibri" panose="020F0502020204030204" pitchFamily="34" charset="0"/>
              </a:rPr>
              <a:t>f </a:t>
            </a:r>
            <a:r>
              <a:rPr lang="en-NZ" sz="2400" cap="none" dirty="0">
                <a:latin typeface="+mn-lt"/>
                <a:cs typeface="Calibri" panose="020F0502020204030204" pitchFamily="34" charset="0"/>
              </a:rPr>
              <a:t>t</a:t>
            </a:r>
            <a:r>
              <a:rPr lang="en-NZ" sz="2400" cap="none" dirty="0">
                <a:effectLst/>
                <a:latin typeface="+mn-lt"/>
                <a:cs typeface="Calibri" panose="020F0502020204030204" pitchFamily="34" charset="0"/>
              </a:rPr>
              <a:t>ime </a:t>
            </a:r>
            <a:r>
              <a:rPr lang="en-NZ" sz="2400" cap="none" dirty="0">
                <a:latin typeface="+mn-lt"/>
                <a:cs typeface="Calibri" panose="020F0502020204030204" pitchFamily="34" charset="0"/>
              </a:rPr>
              <a:t>f</a:t>
            </a:r>
            <a:r>
              <a:rPr lang="en-NZ" sz="2400" cap="none" dirty="0">
                <a:effectLst/>
                <a:latin typeface="+mn-lt"/>
                <a:cs typeface="Calibri" panose="020F0502020204030204" pitchFamily="34" charset="0"/>
              </a:rPr>
              <a:t>or </a:t>
            </a:r>
            <a:r>
              <a:rPr lang="en-NZ" sz="2400" cap="none" dirty="0">
                <a:latin typeface="+mn-lt"/>
                <a:cs typeface="Calibri" panose="020F0502020204030204" pitchFamily="34" charset="0"/>
              </a:rPr>
              <a:t>H</a:t>
            </a:r>
            <a:r>
              <a:rPr lang="en-NZ" sz="2400" cap="none" dirty="0">
                <a:effectLst/>
                <a:latin typeface="+mn-lt"/>
                <a:cs typeface="Calibri" panose="020F0502020204030204" pitchFamily="34" charset="0"/>
              </a:rPr>
              <a:t>ousekeepers and Management within the Accommodation Industry. </a:t>
            </a:r>
            <a:r>
              <a:rPr lang="en-NZ" sz="2400" cap="none" dirty="0">
                <a:latin typeface="+mn-lt"/>
                <a:cs typeface="Calibri" panose="020F0502020204030204" pitchFamily="34" charset="0"/>
              </a:rPr>
              <a:t> </a:t>
            </a:r>
            <a:br>
              <a:rPr lang="en-NZ" cap="none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NZ" cap="none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NZ" cap="none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NZ" b="1" u="sng" dirty="0">
                <a:latin typeface="Bahnschrift" panose="020B0502040204020203" pitchFamily="34" charset="0"/>
                <a:cs typeface="Calibri" panose="020F0502020204030204" pitchFamily="34" charset="0"/>
              </a:rPr>
              <a:t>Objectives</a:t>
            </a:r>
            <a:br>
              <a:rPr lang="en-NZ" dirty="0">
                <a:effectLst/>
                <a:latin typeface="+mn-lt"/>
                <a:cs typeface="Calibri" panose="020F0502020204030204" pitchFamily="34" charset="0"/>
              </a:rPr>
            </a:br>
            <a:r>
              <a:rPr lang="en-NZ" sz="2400" b="1" dirty="0">
                <a:effectLst/>
                <a:latin typeface="+mn-lt"/>
                <a:cs typeface="Calibri" panose="020F0502020204030204" pitchFamily="34" charset="0"/>
              </a:rPr>
              <a:t>1] </a:t>
            </a:r>
            <a:r>
              <a:rPr lang="en-NZ" sz="2400" cap="none" dirty="0">
                <a:effectLst/>
                <a:latin typeface="+mn-lt"/>
                <a:cs typeface="Calibri" panose="020F0502020204030204" pitchFamily="34" charset="0"/>
              </a:rPr>
              <a:t>Research current methods used within the Accommodation Industry in respect to room maintenance.</a:t>
            </a:r>
            <a:br>
              <a:rPr lang="en-NZ" sz="2400" cap="none" dirty="0">
                <a:effectLst/>
                <a:latin typeface="+mn-lt"/>
                <a:cs typeface="Calibri" panose="020F0502020204030204" pitchFamily="34" charset="0"/>
              </a:rPr>
            </a:br>
            <a:br>
              <a:rPr lang="en-NZ" sz="2400" cap="none" dirty="0">
                <a:effectLst/>
                <a:latin typeface="+mn-lt"/>
                <a:cs typeface="Calibri" panose="020F0502020204030204" pitchFamily="34" charset="0"/>
              </a:rPr>
            </a:br>
            <a:r>
              <a:rPr lang="en-NZ" sz="2400" b="1" cap="none" dirty="0">
                <a:effectLst/>
                <a:latin typeface="+mn-lt"/>
                <a:cs typeface="Calibri" panose="020F0502020204030204" pitchFamily="34" charset="0"/>
              </a:rPr>
              <a:t>2] </a:t>
            </a:r>
            <a:r>
              <a:rPr lang="en-NZ" sz="2400" cap="none" dirty="0">
                <a:latin typeface="+mn-lt"/>
                <a:cs typeface="Calibri" panose="020F0502020204030204" pitchFamily="34" charset="0"/>
              </a:rPr>
              <a:t>Design, c</a:t>
            </a:r>
            <a:r>
              <a:rPr lang="en-NZ" sz="2400" cap="none" dirty="0">
                <a:effectLst/>
                <a:latin typeface="+mn-lt"/>
                <a:cs typeface="Calibri" panose="020F0502020204030204" pitchFamily="34" charset="0"/>
              </a:rPr>
              <a:t>reate and test an Android Application.</a:t>
            </a:r>
            <a:br>
              <a:rPr lang="en-NZ" sz="2400" cap="none" dirty="0">
                <a:latin typeface="+mn-lt"/>
                <a:cs typeface="Calibri" panose="020F0502020204030204" pitchFamily="34" charset="0"/>
              </a:rPr>
            </a:br>
            <a:br>
              <a:rPr lang="en-NZ" sz="2400" cap="none" dirty="0">
                <a:latin typeface="+mn-lt"/>
                <a:cs typeface="Calibri" panose="020F0502020204030204" pitchFamily="34" charset="0"/>
              </a:rPr>
            </a:br>
            <a:r>
              <a:rPr lang="en-NZ" sz="2400" b="1" cap="none" dirty="0">
                <a:latin typeface="+mn-lt"/>
                <a:cs typeface="Calibri" panose="020F0502020204030204" pitchFamily="34" charset="0"/>
              </a:rPr>
              <a:t>4] </a:t>
            </a:r>
            <a:r>
              <a:rPr lang="en-NZ" sz="2400" cap="none" dirty="0">
                <a:latin typeface="+mn-lt"/>
                <a:cs typeface="Calibri" panose="020F0502020204030204" pitchFamily="34" charset="0"/>
              </a:rPr>
              <a:t>Design and create a database.</a:t>
            </a:r>
            <a:br>
              <a:rPr lang="en-NZ" sz="2700" dirty="0">
                <a:effectLst/>
                <a:latin typeface="+mn-lt"/>
                <a:cs typeface="Calibri" panose="020F0502020204030204" pitchFamily="34" charset="0"/>
              </a:rPr>
            </a:br>
            <a:br>
              <a:rPr lang="en-NZ" cap="none" dirty="0">
                <a:latin typeface="+mn-lt"/>
                <a:cs typeface="Calibri" panose="020F0502020204030204" pitchFamily="34" charset="0"/>
              </a:rPr>
            </a:br>
            <a:br>
              <a:rPr lang="en-NZ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NZ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1653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32FEFE5-90A5-4414-ADB2-DED0A4722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82" y="0"/>
            <a:ext cx="12099235" cy="6858000"/>
          </a:xfrm>
        </p:spPr>
        <p:txBody>
          <a:bodyPr anchor="t">
            <a:normAutofit fontScale="90000"/>
          </a:bodyPr>
          <a:lstStyle/>
          <a:p>
            <a:r>
              <a:rPr lang="en-NZ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NZ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NZ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NZ" b="1" u="sng" cap="none" dirty="0">
                <a:latin typeface="Bahnschrift" panose="020B0502040204020203" pitchFamily="34" charset="0"/>
                <a:cs typeface="Calibri" panose="020F0502020204030204" pitchFamily="34" charset="0"/>
              </a:rPr>
              <a:t>MOVs</a:t>
            </a:r>
            <a:br>
              <a:rPr lang="en-US" cap="non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cap="non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700" cap="none" dirty="0">
                <a:effectLst/>
                <a:latin typeface="Bahnschrift" panose="020B0502040204020203" pitchFamily="34" charset="0"/>
                <a:cs typeface="Calibri" panose="020F0502020204030204" pitchFamily="34" charset="0"/>
              </a:rPr>
              <a:t>1]</a:t>
            </a:r>
            <a:r>
              <a:rPr lang="en-US" sz="2700" b="1" dirty="0">
                <a:effectLst/>
                <a:latin typeface="Bahnschrift" panose="020B0502040204020203" pitchFamily="34" charset="0"/>
              </a:rPr>
              <a:t> </a:t>
            </a:r>
            <a:r>
              <a:rPr lang="en-US" sz="2700" b="1" u="sng" cap="none" dirty="0">
                <a:effectLst/>
                <a:latin typeface="Bahnschrift" panose="020B0502040204020203" pitchFamily="34" charset="0"/>
                <a:cs typeface="Calibri" panose="020F0502020204030204" pitchFamily="34" charset="0"/>
              </a:rPr>
              <a:t>OPERATIONAL IMPACT –</a:t>
            </a:r>
            <a:br>
              <a:rPr lang="en-US" b="1" u="sng" cap="non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200" cap="none" dirty="0">
                <a:effectLst/>
                <a:latin typeface="+mn-lt"/>
                <a:cs typeface="Calibri" panose="020F0502020204030204" pitchFamily="34" charset="0"/>
              </a:rPr>
              <a:t>Our applications will make communication faster </a:t>
            </a:r>
            <a:r>
              <a:rPr lang="en-US" sz="2200" cap="none" dirty="0">
                <a:latin typeface="+mn-lt"/>
                <a:cs typeface="Calibri" panose="020F0502020204030204" pitchFamily="34" charset="0"/>
              </a:rPr>
              <a:t>f</a:t>
            </a:r>
            <a:r>
              <a:rPr lang="en-US" sz="2200" cap="none" dirty="0">
                <a:effectLst/>
                <a:latin typeface="+mn-lt"/>
                <a:cs typeface="Calibri" panose="020F0502020204030204" pitchFamily="34" charset="0"/>
              </a:rPr>
              <a:t>or the Housekeepers and Front Desk staff as </a:t>
            </a:r>
            <a:r>
              <a:rPr lang="en-US" sz="2200" cap="none" dirty="0">
                <a:latin typeface="+mn-lt"/>
                <a:cs typeface="Calibri" panose="020F0502020204030204" pitchFamily="34" charset="0"/>
              </a:rPr>
              <a:t>it </a:t>
            </a:r>
            <a:r>
              <a:rPr lang="en-US" sz="2200" cap="none" dirty="0">
                <a:effectLst/>
                <a:latin typeface="+mn-lt"/>
                <a:cs typeface="Calibri" panose="020F0502020204030204" pitchFamily="34" charset="0"/>
              </a:rPr>
              <a:t>will allow communication in both directions to be done in real-time, without them having to travel to find the person(s) they wish to report to.</a:t>
            </a:r>
            <a:br>
              <a:rPr lang="en-US" sz="2700" cap="non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cap="non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700" cap="none" dirty="0">
                <a:effectLst/>
                <a:latin typeface="Bahnschrift" panose="020B0502040204020203" pitchFamily="34" charset="0"/>
                <a:cs typeface="Calibri" panose="020F0502020204030204" pitchFamily="34" charset="0"/>
              </a:rPr>
              <a:t>2]</a:t>
            </a:r>
            <a:r>
              <a:rPr lang="en-US" sz="2700" b="1" dirty="0">
                <a:effectLst/>
                <a:latin typeface="Bahnschrift" panose="020B0502040204020203" pitchFamily="34" charset="0"/>
              </a:rPr>
              <a:t> </a:t>
            </a:r>
            <a:r>
              <a:rPr lang="en-NZ" sz="2700" b="1" u="sng" cap="none" dirty="0">
                <a:effectLst/>
                <a:latin typeface="Bahnschrift" panose="020B0502040204020203" pitchFamily="34" charset="0"/>
                <a:cs typeface="Calibri" panose="020F0502020204030204" pitchFamily="34" charset="0"/>
              </a:rPr>
              <a:t>FINANCE</a:t>
            </a:r>
            <a:br>
              <a:rPr lang="en-NZ" dirty="0">
                <a:effectLst/>
              </a:rPr>
            </a:br>
            <a:br>
              <a:rPr lang="en-NZ" cap="non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NZ" cap="non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NZ" u="sng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NZ" u="sng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NZ" u="sng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NZ" u="sng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NZ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NZ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NZ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NZ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NZ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NZ" cap="none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NZ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NZ" cap="none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NZ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NZ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329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32FEFE5-90A5-4414-ADB2-DED0A4722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82" y="0"/>
            <a:ext cx="12099235" cy="6858000"/>
          </a:xfrm>
        </p:spPr>
        <p:txBody>
          <a:bodyPr anchor="t">
            <a:normAutofit fontScale="90000"/>
          </a:bodyPr>
          <a:lstStyle/>
          <a:p>
            <a:r>
              <a:rPr lang="en-NZ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NZ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NZ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NZ" b="1" u="sng" cap="none" dirty="0">
                <a:latin typeface="Bahnschrift" panose="020B0502040204020203" pitchFamily="34" charset="0"/>
                <a:cs typeface="Calibri" panose="020F0502020204030204" pitchFamily="34" charset="0"/>
              </a:rPr>
              <a:t>EXISTING SYSTEMS</a:t>
            </a:r>
            <a:br>
              <a:rPr lang="en-NZ" cap="non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NZ" u="sng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NZ" u="sng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NZ" u="sng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NZ" u="sng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NZ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NZ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NZ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NZ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NZ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NZ" cap="none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NZ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NZ" cap="none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NZ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NZ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5871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32FEFE5-90A5-4414-ADB2-DED0A4722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82" y="0"/>
            <a:ext cx="12099235" cy="6858000"/>
          </a:xfrm>
        </p:spPr>
        <p:txBody>
          <a:bodyPr anchor="t">
            <a:normAutofit fontScale="90000"/>
          </a:bodyPr>
          <a:lstStyle/>
          <a:p>
            <a:r>
              <a:rPr lang="en-NZ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NZ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NZ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NZ" b="1" u="sng" cap="none" dirty="0">
                <a:latin typeface="Bahnschrift" panose="020B0502040204020203" pitchFamily="34" charset="0"/>
                <a:cs typeface="Calibri" panose="020F0502020204030204" pitchFamily="34" charset="0"/>
              </a:rPr>
              <a:t>METHODOLOGY</a:t>
            </a:r>
            <a:br>
              <a:rPr lang="en-NZ" dirty="0">
                <a:effectLst/>
              </a:rPr>
            </a:br>
            <a:br>
              <a:rPr lang="en-NZ" cap="non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NZ" cap="non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NZ" u="sng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NZ" u="sng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NZ" u="sng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NZ" u="sng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NZ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NZ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NZ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NZ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NZ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NZ" cap="none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NZ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NZ" cap="none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NZ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NZ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9652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A539D-D41B-4455-816A-1EDB6EA7D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313717"/>
            <a:ext cx="10364451" cy="779977"/>
          </a:xfrm>
        </p:spPr>
        <p:txBody>
          <a:bodyPr>
            <a:normAutofit/>
          </a:bodyPr>
          <a:lstStyle/>
          <a:p>
            <a:r>
              <a:rPr lang="en-NZ" sz="3200" b="1" u="sng" dirty="0">
                <a:latin typeface="Bahnschrift" panose="020B0502040204020203" pitchFamily="34" charset="0"/>
              </a:rPr>
              <a:t>Risks and mitigation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22DF0-8A25-48F0-AAB1-8D315CEB3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306" y="1317812"/>
            <a:ext cx="11376212" cy="5316070"/>
          </a:xfrm>
        </p:spPr>
        <p:txBody>
          <a:bodyPr numCol="2">
            <a:normAutofit/>
          </a:bodyPr>
          <a:lstStyle/>
          <a:p>
            <a:pPr marL="0" indent="0" algn="ctr">
              <a:buNone/>
            </a:pPr>
            <a:endParaRPr lang="en-NZ" sz="1800" u="sng" cap="none" dirty="0"/>
          </a:p>
        </p:txBody>
      </p:sp>
    </p:spTree>
    <p:extLst>
      <p:ext uri="{BB962C8B-B14F-4D97-AF65-F5344CB8AC3E}">
        <p14:creationId xmlns:p14="http://schemas.microsoft.com/office/powerpoint/2010/main" val="481917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32FEFE5-90A5-4414-ADB2-DED0A4722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82" y="0"/>
            <a:ext cx="12099235" cy="6858000"/>
          </a:xfrm>
        </p:spPr>
        <p:txBody>
          <a:bodyPr anchor="t">
            <a:normAutofit fontScale="90000"/>
          </a:bodyPr>
          <a:lstStyle/>
          <a:p>
            <a:r>
              <a:rPr lang="en-NZ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NZ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NZ" b="1" u="sng" dirty="0">
                <a:latin typeface="Bahnschrift" panose="020B0502040204020203" pitchFamily="34" charset="0"/>
                <a:cs typeface="Calibri" panose="020F0502020204030204" pitchFamily="34" charset="0"/>
              </a:rPr>
              <a:t>DESIGN</a:t>
            </a:r>
            <a:br>
              <a:rPr lang="en-NZ" cap="non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NZ" cap="non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NZ" u="sng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NZ" u="sng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NZ" u="sng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NZ" u="sng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NZ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NZ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NZ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NZ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NZ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NZ" cap="none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NZ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NZ" cap="none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NZ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NZ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5958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73723-D314-49A7-BC84-83FBB5E5F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80" y="627855"/>
            <a:ext cx="12099235" cy="6728908"/>
          </a:xfrm>
        </p:spPr>
        <p:txBody>
          <a:bodyPr anchor="t">
            <a:normAutofit fontScale="90000"/>
          </a:bodyPr>
          <a:lstStyle/>
          <a:p>
            <a:r>
              <a:rPr lang="en-NZ" u="sng" cap="none">
                <a:latin typeface="Bahnschrift" panose="020B0502040204020203" pitchFamily="34" charset="0"/>
                <a:cs typeface="Calibri" panose="020F0502020204030204" pitchFamily="34" charset="0"/>
              </a:rPr>
              <a:t>GANTT CHART          </a:t>
            </a:r>
            <a:br>
              <a:rPr lang="en-NZ" cap="none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NZ" cap="none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NZ" cap="none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NZ" cap="none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NZ">
                <a:effectLst/>
              </a:rPr>
            </a:br>
            <a:br>
              <a:rPr lang="en-NZ">
                <a:effectLst/>
              </a:rPr>
            </a:br>
            <a:br>
              <a:rPr lang="en-NZ">
                <a:effectLst/>
              </a:rPr>
            </a:br>
            <a:br>
              <a:rPr lang="en-NZ">
                <a:effectLst/>
              </a:rPr>
            </a:br>
            <a:br>
              <a:rPr lang="en-NZ">
                <a:effectLst/>
              </a:rPr>
            </a:br>
            <a:r>
              <a:rPr lang="en-US">
                <a:effectLst/>
              </a:rPr>
              <a:t> </a:t>
            </a:r>
            <a:br>
              <a:rPr lang="en-NZ">
                <a:effectLst/>
              </a:rPr>
            </a:br>
            <a:br>
              <a:rPr lang="en-NZ">
                <a:effectLst/>
              </a:rPr>
            </a:br>
            <a:br>
              <a:rPr lang="en-NZ" cap="none"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NZ" cap="none"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NZ" u="sng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NZ" u="sng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NZ" u="sng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NZ" u="sng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NZ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NZ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NZ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NZ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NZ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NZ" cap="none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NZ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NZ" cap="none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NZ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NZ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58571A-09D2-496B-9336-896103BF1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259" y="1309223"/>
            <a:ext cx="11677475" cy="4239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491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8FE25-C123-4408-8413-D635DC22CD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21861" y="2962119"/>
            <a:ext cx="6762456" cy="914401"/>
          </a:xfrm>
        </p:spPr>
        <p:txBody>
          <a:bodyPr>
            <a:normAutofit/>
          </a:bodyPr>
          <a:lstStyle/>
          <a:p>
            <a:r>
              <a:rPr lang="en-NZ" dirty="0">
                <a:solidFill>
                  <a:schemeClr val="tx2">
                    <a:lumMod val="50000"/>
                  </a:schemeClr>
                </a:solidFill>
                <a:cs typeface="Calibri" panose="020F0502020204030204" pitchFamily="34" charset="0"/>
              </a:rPr>
              <a:t>Thank you </a:t>
            </a:r>
          </a:p>
        </p:txBody>
      </p:sp>
      <p:pic>
        <p:nvPicPr>
          <p:cNvPr id="6" name="Graphic 5" descr="Handshake">
            <a:extLst>
              <a:ext uri="{FF2B5EF4-FFF2-40B4-BE49-F238E27FC236}">
                <a16:creationId xmlns:a16="http://schemas.microsoft.com/office/drawing/2014/main" id="{2691B5F6-B6DF-4D14-8E59-2A3C62D891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2924" y="1912219"/>
            <a:ext cx="3033562" cy="3033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984931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21</Words>
  <Application>Microsoft Office PowerPoint</Application>
  <PresentationFormat>Widescreen</PresentationFormat>
  <Paragraphs>11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Bahnschrift</vt:lpstr>
      <vt:lpstr>Calibri</vt:lpstr>
      <vt:lpstr>Tw Cen MT</vt:lpstr>
      <vt:lpstr>Droplet</vt:lpstr>
      <vt:lpstr>The Imperial Management </vt:lpstr>
      <vt:lpstr> SCOPE  To create an Android Application for Housekeepers, Management and Front Desk staff within the Accommodation Industry to use in order to lessen time used to report a room status.   Aim   To create order and reduce loss of time for Housekeepers and Management within the Accommodation Industry.     Objectives 1] Research current methods used within the Accommodation Industry in respect to room maintenance.  2] Design, create and test an Android Application.  4] Design and create a database.   </vt:lpstr>
      <vt:lpstr>   MOVs  1] OPERATIONAL IMPACT – Our applications will make communication faster for the Housekeepers and Front Desk staff as it will allow communication in both directions to be done in real-time, without them having to travel to find the person(s) they wish to report to.  2] FINANCE                </vt:lpstr>
      <vt:lpstr>   EXISTING SYSTEMS              </vt:lpstr>
      <vt:lpstr>   METHODOLOGY                </vt:lpstr>
      <vt:lpstr>Risks and mitigation</vt:lpstr>
      <vt:lpstr>  DESIGN               </vt:lpstr>
      <vt:lpstr>GANTT CHART                                     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Imperial Management </dc:title>
  <dc:creator>Cara Hanson</dc:creator>
  <cp:lastModifiedBy>Cara Hanson</cp:lastModifiedBy>
  <cp:revision>8</cp:revision>
  <dcterms:created xsi:type="dcterms:W3CDTF">2019-06-04T22:13:32Z</dcterms:created>
  <dcterms:modified xsi:type="dcterms:W3CDTF">2019-06-04T22:26:19Z</dcterms:modified>
</cp:coreProperties>
</file>