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0"/>
  </p:notesMasterIdLst>
  <p:sldIdLst>
    <p:sldId id="256" r:id="rId2"/>
    <p:sldId id="257" r:id="rId3"/>
    <p:sldId id="259" r:id="rId4"/>
    <p:sldId id="280" r:id="rId5"/>
    <p:sldId id="268" r:id="rId6"/>
    <p:sldId id="281" r:id="rId7"/>
    <p:sldId id="282" r:id="rId8"/>
    <p:sldId id="278" r:id="rId9"/>
    <p:sldId id="269" r:id="rId10"/>
    <p:sldId id="274" r:id="rId11"/>
    <p:sldId id="275" r:id="rId12"/>
    <p:sldId id="276" r:id="rId13"/>
    <p:sldId id="277" r:id="rId14"/>
    <p:sldId id="270" r:id="rId15"/>
    <p:sldId id="271" r:id="rId16"/>
    <p:sldId id="263" r:id="rId17"/>
    <p:sldId id="27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7" autoAdjust="0"/>
    <p:restoredTop sz="94291" autoAdjust="0"/>
  </p:normalViewPr>
  <p:slideViewPr>
    <p:cSldViewPr snapToGrid="0">
      <p:cViewPr varScale="1">
        <p:scale>
          <a:sx n="107" d="100"/>
          <a:sy n="107" d="100"/>
        </p:scale>
        <p:origin x="76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4B243-7B75-45D1-B7D4-0504E0603F4C}" type="datetimeFigureOut">
              <a:rPr lang="en-NZ" smtClean="0"/>
              <a:t>6/06/2019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8B8A3-191F-4F8F-826F-DF1F469012B1}" type="slidenum">
              <a:rPr lang="en-NZ" smtClean="0"/>
              <a:t>‹#›</a:t>
            </a:fld>
            <a:endParaRPr lang="en-NZ"/>
          </a:p>
        </p:txBody>
      </p:sp>
    </p:spTree>
    <p:extLst>
      <p:ext uri="{BB962C8B-B14F-4D97-AF65-F5344CB8AC3E}">
        <p14:creationId xmlns:p14="http://schemas.microsoft.com/office/powerpoint/2010/main" val="306809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14</a:t>
            </a:fld>
            <a:endParaRPr lang="en-NZ"/>
          </a:p>
        </p:txBody>
      </p:sp>
    </p:spTree>
    <p:extLst>
      <p:ext uri="{BB962C8B-B14F-4D97-AF65-F5344CB8AC3E}">
        <p14:creationId xmlns:p14="http://schemas.microsoft.com/office/powerpoint/2010/main" val="42534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15</a:t>
            </a:fld>
            <a:endParaRPr lang="en-NZ"/>
          </a:p>
        </p:txBody>
      </p:sp>
    </p:spTree>
    <p:extLst>
      <p:ext uri="{BB962C8B-B14F-4D97-AF65-F5344CB8AC3E}">
        <p14:creationId xmlns:p14="http://schemas.microsoft.com/office/powerpoint/2010/main" val="325989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16</a:t>
            </a:fld>
            <a:endParaRPr lang="en-NZ"/>
          </a:p>
        </p:txBody>
      </p:sp>
    </p:spTree>
    <p:extLst>
      <p:ext uri="{BB962C8B-B14F-4D97-AF65-F5344CB8AC3E}">
        <p14:creationId xmlns:p14="http://schemas.microsoft.com/office/powerpoint/2010/main" val="21798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17</a:t>
            </a:fld>
            <a:endParaRPr lang="en-NZ"/>
          </a:p>
        </p:txBody>
      </p:sp>
    </p:spTree>
    <p:extLst>
      <p:ext uri="{BB962C8B-B14F-4D97-AF65-F5344CB8AC3E}">
        <p14:creationId xmlns:p14="http://schemas.microsoft.com/office/powerpoint/2010/main" val="410455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18</a:t>
            </a:fld>
            <a:endParaRPr lang="en-NZ"/>
          </a:p>
        </p:txBody>
      </p:sp>
    </p:spTree>
    <p:extLst>
      <p:ext uri="{BB962C8B-B14F-4D97-AF65-F5344CB8AC3E}">
        <p14:creationId xmlns:p14="http://schemas.microsoft.com/office/powerpoint/2010/main" val="2737883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2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74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9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620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30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31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59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23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879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34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1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22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26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0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5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3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19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5348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blueprintsys.com/agile-development-101/agile-methodologies" TargetMode="External"/><Relationship Id="rId7" Type="http://schemas.openxmlformats.org/officeDocument/2006/relationships/hyperlink" Target="https://blog.capterra.com/the-5-most-popular-hotel-management-software-solutions-for-small-hotels-compared/"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hyperlink" Target="https://knowcross.com/" TargetMode="External"/><Relationship Id="rId5" Type="http://schemas.openxmlformats.org/officeDocument/2006/relationships/hyperlink" Target="https://hotelfriend.com/" TargetMode="External"/><Relationship Id="rId4" Type="http://schemas.openxmlformats.org/officeDocument/2006/relationships/hyperlink" Target="https://www.hibox.tv/Hotel-Housekeeping-System.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1" name="Picture 10">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3" name="Picture 12">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5" name="Picture 1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1824035" y="1844962"/>
            <a:ext cx="8689976" cy="1844385"/>
          </a:xfrm>
        </p:spPr>
        <p:txBody>
          <a:bodyPr>
            <a:normAutofit/>
          </a:bodyPr>
          <a:lstStyle/>
          <a:p>
            <a:r>
              <a:rPr lang="en-NZ" sz="4400" dirty="0">
                <a:latin typeface="Bahnschrift" panose="020B0502040204020203" pitchFamily="34" charset="0"/>
                <a:cs typeface="Calibri" panose="020F0502020204030204" pitchFamily="34" charset="0"/>
              </a:rPr>
              <a:t>The Imperial Management</a:t>
            </a:r>
            <a:br>
              <a:rPr lang="en-NZ" sz="4400" dirty="0">
                <a:latin typeface="Bahnschrift" panose="020B0502040204020203" pitchFamily="34" charset="0"/>
                <a:cs typeface="Calibri" panose="020F0502020204030204" pitchFamily="34" charset="0"/>
              </a:rPr>
            </a:br>
            <a:endParaRPr lang="en-NZ" sz="4400" dirty="0">
              <a:latin typeface="Bahnschrift" panose="020B0502040204020203" pitchFamily="34" charset="0"/>
              <a:cs typeface="Calibri" panose="020F0502020204030204" pitchFamily="34" charset="0"/>
            </a:endParaRPr>
          </a:p>
        </p:txBody>
      </p:sp>
      <p:sp>
        <p:nvSpPr>
          <p:cNvPr id="4" name="Rectangle 16">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9E2740-DD22-47E2-92A1-E6BDCAA3C869}"/>
              </a:ext>
            </a:extLst>
          </p:cNvPr>
          <p:cNvSpPr txBox="1"/>
          <p:nvPr/>
        </p:nvSpPr>
        <p:spPr>
          <a:xfrm>
            <a:off x="1449241" y="5713121"/>
            <a:ext cx="9439564" cy="400110"/>
          </a:xfrm>
          <a:prstGeom prst="rect">
            <a:avLst/>
          </a:prstGeom>
          <a:noFill/>
        </p:spPr>
        <p:txBody>
          <a:bodyPr wrap="square" rtlCol="0">
            <a:spAutoFit/>
          </a:bodyPr>
          <a:lstStyle/>
          <a:p>
            <a:pPr algn="ctr"/>
            <a:r>
              <a:rPr lang="en-NZ" sz="2000" dirty="0">
                <a:solidFill>
                  <a:schemeClr val="bg1">
                    <a:lumMod val="85000"/>
                  </a:schemeClr>
                </a:solidFill>
                <a:latin typeface="Bahnschrift" panose="020B0502040204020203" pitchFamily="34" charset="0"/>
                <a:cs typeface="Calibri" panose="020F0502020204030204" pitchFamily="34" charset="0"/>
              </a:rPr>
              <a:t>Krishal, Sanjit and Cara</a:t>
            </a:r>
            <a:endParaRPr lang="en-NZ" sz="2000" dirty="0">
              <a:solidFill>
                <a:schemeClr val="bg1">
                  <a:lumMod val="85000"/>
                </a:schemeClr>
              </a:solidFill>
            </a:endParaRPr>
          </a:p>
        </p:txBody>
      </p:sp>
      <p:sp>
        <p:nvSpPr>
          <p:cNvPr id="5" name="TextBox 4">
            <a:extLst>
              <a:ext uri="{FF2B5EF4-FFF2-40B4-BE49-F238E27FC236}">
                <a16:creationId xmlns:a16="http://schemas.microsoft.com/office/drawing/2014/main" id="{D1324E87-D839-4CD4-A5C5-FB18D105388F}"/>
              </a:ext>
            </a:extLst>
          </p:cNvPr>
          <p:cNvSpPr txBox="1"/>
          <p:nvPr/>
        </p:nvSpPr>
        <p:spPr>
          <a:xfrm>
            <a:off x="3565321" y="3129093"/>
            <a:ext cx="5075340" cy="400110"/>
          </a:xfrm>
          <a:prstGeom prst="rect">
            <a:avLst/>
          </a:prstGeom>
          <a:noFill/>
        </p:spPr>
        <p:txBody>
          <a:bodyPr wrap="square" rtlCol="0">
            <a:spAutoFit/>
          </a:bodyPr>
          <a:lstStyle/>
          <a:p>
            <a:pPr algn="ctr"/>
            <a:r>
              <a:rPr lang="en-NZ" sz="2000" dirty="0">
                <a:latin typeface="Bahnschrift" panose="020B0502040204020203" pitchFamily="34" charset="0"/>
              </a:rPr>
              <a:t>HOTEL APPLICATION</a:t>
            </a: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Lack of Experience and </a:t>
            </a:r>
            <a:r>
              <a:rPr lang="en-US" sz="2700" b="1" u="sng" cap="none" dirty="0">
                <a:latin typeface="Bahnschrift" panose="020B0502040204020203" pitchFamily="34" charset="0"/>
              </a:rPr>
              <a:t>SKILLS</a:t>
            </a:r>
            <a:r>
              <a:rPr lang="en-US" sz="2700" b="1" cap="none" dirty="0"/>
              <a:t>-  </a:t>
            </a:r>
            <a:r>
              <a:rPr lang="en-US" sz="2700" cap="none" dirty="0">
                <a:latin typeface="+mn-lt"/>
              </a:rPr>
              <a:t>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a:t>
            </a:r>
            <a:br>
              <a:rPr lang="en-US" sz="2700" cap="none" dirty="0">
                <a:latin typeface="+mn-lt"/>
              </a:rPr>
            </a:br>
            <a:br>
              <a:rPr lang="en-US" sz="2700" cap="none" dirty="0"/>
            </a:br>
            <a:r>
              <a:rPr lang="en-US" sz="2700" b="1" u="sng" dirty="0">
                <a:latin typeface="Bahnschrift" panose="020B0502040204020203" pitchFamily="34" charset="0"/>
              </a:rPr>
              <a:t>Mitigation-</a:t>
            </a:r>
            <a:r>
              <a:rPr lang="en-US" sz="2700" dirty="0"/>
              <a:t> </a:t>
            </a:r>
            <a:r>
              <a:rPr lang="en-US" sz="2700" cap="none" dirty="0">
                <a:latin typeface="+mn-lt"/>
              </a:rPr>
              <a:t>Discussion with senior software developer and learning from them, what need to be done on time as of knowledge side it doesn’t matter who’s is younger or older it all about asking and doing own research putting effort so, </a:t>
            </a:r>
            <a:r>
              <a:rPr lang="en-US" sz="2700" cap="none" dirty="0" err="1">
                <a:latin typeface="+mn-lt"/>
              </a:rPr>
              <a:t>i</a:t>
            </a:r>
            <a:r>
              <a:rPr lang="en-US" sz="2700" cap="none" dirty="0">
                <a:latin typeface="+mn-lt"/>
              </a:rPr>
              <a:t> think if developer could do that it would be another chance to gain some more experience and adding skills.</a:t>
            </a:r>
            <a:br>
              <a:rPr lang="en-NZ" sz="2700" cap="none" dirty="0">
                <a:latin typeface="+mn-lt"/>
              </a:rPr>
            </a:br>
            <a:br>
              <a:rPr lang="en-US" sz="2200" cap="none" dirty="0"/>
            </a:br>
            <a:br>
              <a:rPr lang="en-US" sz="2200" cap="none"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6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dirty="0"/>
              <a:t> </a:t>
            </a:r>
            <a:br>
              <a:rPr lang="en-US" dirty="0"/>
            </a:br>
            <a:r>
              <a:rPr lang="en-US" sz="2700" b="1" u="sng" dirty="0">
                <a:latin typeface="Bahnschrift" panose="020B0502040204020203" pitchFamily="34" charset="0"/>
              </a:rPr>
              <a:t>Technology FAILURE- </a:t>
            </a:r>
            <a:r>
              <a:rPr lang="en-US" sz="2700" b="1" cap="none" dirty="0">
                <a:latin typeface="+mn-lt"/>
              </a:rPr>
              <a:t> </a:t>
            </a:r>
            <a:r>
              <a:rPr lang="en-US" sz="2700" cap="none" dirty="0">
                <a:latin typeface="+mn-lt"/>
              </a:rPr>
              <a:t>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dirty="0"/>
              <a:t> </a:t>
            </a:r>
            <a:r>
              <a:rPr lang="en-US" sz="2700" cap="none" dirty="0">
                <a:latin typeface="+mn-lt"/>
              </a:rPr>
              <a:t>All we can do to have a backup on a different computer at the same while doing a project that’s the only way we could save our work or on google drive.</a:t>
            </a:r>
            <a:br>
              <a:rPr lang="en-NZ"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05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sz="2700" b="1" u="sng" cap="none" dirty="0">
                <a:latin typeface="Bahnschrift" panose="020B0502040204020203" pitchFamily="34" charset="0"/>
                <a:cs typeface="Calibri" panose="020F0502020204030204" pitchFamily="34" charset="0"/>
              </a:rPr>
            </a:br>
            <a:r>
              <a:rPr lang="en-US" sz="2700" u="sng" dirty="0">
                <a:latin typeface="Bahnschrift" panose="020B0502040204020203" pitchFamily="34" charset="0"/>
              </a:rPr>
              <a:t> </a:t>
            </a:r>
            <a:r>
              <a:rPr lang="en-US" sz="2700" b="1" u="sng" dirty="0">
                <a:latin typeface="Bahnschrift" panose="020B0502040204020203" pitchFamily="34" charset="0"/>
              </a:rPr>
              <a:t>Miscommunication-</a:t>
            </a:r>
            <a:r>
              <a:rPr lang="en-US" sz="2700" u="sng" dirty="0">
                <a:latin typeface="Bahnschrift" panose="020B0502040204020203" pitchFamily="34" charset="0"/>
              </a:rPr>
              <a:t> </a:t>
            </a:r>
            <a:r>
              <a:rPr lang="en-US" sz="2700" u="sng" cap="none" dirty="0">
                <a:latin typeface="+mn-lt"/>
              </a:rPr>
              <a:t>B</a:t>
            </a:r>
            <a:r>
              <a:rPr lang="en-US" sz="2700" cap="none" dirty="0">
                <a:latin typeface="+mn-lt"/>
              </a:rPr>
              <a:t>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a:t>
            </a:r>
            <a:br>
              <a:rPr lang="en-US" sz="2700" cap="none" dirty="0">
                <a:latin typeface="+mn-lt"/>
              </a:rPr>
            </a:br>
            <a:br>
              <a:rPr lang="en-NZ" sz="2700" cap="none" dirty="0">
                <a:latin typeface="+mn-lt"/>
              </a:rPr>
            </a:br>
            <a:r>
              <a:rPr lang="en-US" sz="2700" b="1" u="sng" dirty="0">
                <a:latin typeface="+mn-lt"/>
              </a:rPr>
              <a:t>Mitigation-</a:t>
            </a:r>
            <a:r>
              <a:rPr lang="en-US" dirty="0"/>
              <a:t> </a:t>
            </a:r>
            <a:r>
              <a:rPr lang="en-US" sz="2700" cap="none" dirty="0">
                <a:latin typeface="+mn-lt"/>
              </a:rPr>
              <a:t>Having meeting with your group members exclude class meeting trying to make a time for them and that would help everyone to lead successful project </a:t>
            </a:r>
            <a:br>
              <a:rPr lang="en-NZ" sz="2700" cap="none" dirty="0">
                <a:latin typeface="+mn-lt"/>
              </a:rPr>
            </a:b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74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Time-</a:t>
            </a:r>
            <a:r>
              <a:rPr lang="en-US" dirty="0"/>
              <a:t> </a:t>
            </a:r>
            <a:r>
              <a:rPr lang="en-US" sz="2700" cap="none" dirty="0">
                <a:latin typeface="+mn-lt"/>
              </a:rPr>
              <a:t>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b="1" dirty="0"/>
              <a:t> </a:t>
            </a:r>
            <a:r>
              <a:rPr lang="en-US" sz="2700" cap="none" dirty="0">
                <a:latin typeface="+mn-lt"/>
              </a:rPr>
              <a:t>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a:t>
            </a: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940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DESIGN</a:t>
            </a:r>
            <a:br>
              <a:rPr lang="en-NZ" b="1" u="sng" dirty="0">
                <a:latin typeface="Bahnschrift" panose="020B0502040204020203" pitchFamily="34" charset="0"/>
                <a:cs typeface="Calibri" panose="020F0502020204030204" pitchFamily="34" charset="0"/>
              </a:rPr>
            </a:b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UI</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2F109E32-9932-475D-B65E-7902FC986B96}"/>
              </a:ext>
            </a:extLst>
          </p:cNvPr>
          <p:cNvPicPr>
            <a:picLocks noChangeAspect="1"/>
          </p:cNvPicPr>
          <p:nvPr/>
        </p:nvPicPr>
        <p:blipFill>
          <a:blip r:embed="rId3"/>
          <a:stretch>
            <a:fillRect/>
          </a:stretch>
        </p:blipFill>
        <p:spPr>
          <a:xfrm>
            <a:off x="191814" y="2028105"/>
            <a:ext cx="11808369" cy="4588636"/>
          </a:xfrm>
          <a:prstGeom prst="rect">
            <a:avLst/>
          </a:prstGeom>
        </p:spPr>
      </p:pic>
    </p:spTree>
    <p:extLst>
      <p:ext uri="{BB962C8B-B14F-4D97-AF65-F5344CB8AC3E}">
        <p14:creationId xmlns:p14="http://schemas.microsoft.com/office/powerpoint/2010/main" val="384595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ERD</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2027FA84-841E-4D08-ABD6-2D96D5DEAFF8}"/>
              </a:ext>
            </a:extLst>
          </p:cNvPr>
          <p:cNvPicPr>
            <a:picLocks noChangeAspect="1"/>
          </p:cNvPicPr>
          <p:nvPr/>
        </p:nvPicPr>
        <p:blipFill>
          <a:blip r:embed="rId3"/>
          <a:stretch>
            <a:fillRect/>
          </a:stretch>
        </p:blipFill>
        <p:spPr>
          <a:xfrm>
            <a:off x="2045745" y="829363"/>
            <a:ext cx="8100507" cy="5888788"/>
          </a:xfrm>
          <a:prstGeom prst="rect">
            <a:avLst/>
          </a:prstGeom>
        </p:spPr>
      </p:pic>
    </p:spTree>
    <p:extLst>
      <p:ext uri="{BB962C8B-B14F-4D97-AF65-F5344CB8AC3E}">
        <p14:creationId xmlns:p14="http://schemas.microsoft.com/office/powerpoint/2010/main" val="40367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0" y="627855"/>
            <a:ext cx="12099235" cy="6728908"/>
          </a:xfrm>
        </p:spPr>
        <p:txBody>
          <a:bodyPr anchor="t">
            <a:normAutofit fontScale="90000"/>
          </a:bodyPr>
          <a:lstStyle/>
          <a:p>
            <a:r>
              <a:rPr lang="en-NZ" u="sng" cap="none">
                <a:latin typeface="Bahnschrift" panose="020B0502040204020203" pitchFamily="34" charset="0"/>
                <a:cs typeface="Calibri" panose="020F0502020204030204" pitchFamily="34" charset="0"/>
              </a:rPr>
              <a:t>GANTT CHART          </a:t>
            </a: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a:effectLst/>
              </a:rPr>
            </a:br>
            <a:br>
              <a:rPr lang="en-NZ">
                <a:effectLst/>
              </a:rPr>
            </a:br>
            <a:br>
              <a:rPr lang="en-NZ">
                <a:effectLst/>
              </a:rPr>
            </a:br>
            <a:br>
              <a:rPr lang="en-NZ">
                <a:effectLst/>
              </a:rPr>
            </a:br>
            <a:br>
              <a:rPr lang="en-NZ">
                <a:effectLst/>
              </a:rPr>
            </a:br>
            <a:r>
              <a:rPr lang="en-US">
                <a:effectLst/>
              </a:rPr>
              <a:t> </a:t>
            </a:r>
            <a:br>
              <a:rPr lang="en-NZ">
                <a:effectLst/>
              </a:rPr>
            </a:br>
            <a:br>
              <a:rPr lang="en-NZ">
                <a:effectLst/>
              </a:rPr>
            </a:br>
            <a:br>
              <a:rPr lang="en-NZ" cap="none">
                <a:effectLst/>
                <a:latin typeface="Calibri" panose="020F0502020204030204" pitchFamily="34" charset="0"/>
                <a:cs typeface="Calibri" panose="020F0502020204030204" pitchFamily="34" charset="0"/>
              </a:rPr>
            </a:br>
            <a:br>
              <a:rPr lang="en-NZ" cap="none">
                <a:effectLst/>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r>
              <a:rPr lang="en-NZ">
                <a:latin typeface="Calibri" panose="020F0502020204030204" pitchFamily="34" charset="0"/>
                <a:cs typeface="Calibri" panose="020F0502020204030204" pitchFamily="34" charset="0"/>
              </a:rPr>
              <a:t> </a:t>
            </a:r>
            <a:br>
              <a:rPr lang="en-NZ" cap="none">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A58571A-09D2-496B-9336-896103BF164D}"/>
              </a:ext>
            </a:extLst>
          </p:cNvPr>
          <p:cNvPicPr>
            <a:picLocks noChangeAspect="1"/>
          </p:cNvPicPr>
          <p:nvPr/>
        </p:nvPicPr>
        <p:blipFill>
          <a:blip r:embed="rId3"/>
          <a:stretch>
            <a:fillRect/>
          </a:stretch>
        </p:blipFill>
        <p:spPr>
          <a:xfrm>
            <a:off x="257259" y="1309223"/>
            <a:ext cx="11677475" cy="4239553"/>
          </a:xfrm>
          <a:prstGeom prst="rect">
            <a:avLst/>
          </a:prstGeom>
        </p:spPr>
      </p:pic>
    </p:spTree>
    <p:extLst>
      <p:ext uri="{BB962C8B-B14F-4D97-AF65-F5344CB8AC3E}">
        <p14:creationId xmlns:p14="http://schemas.microsoft.com/office/powerpoint/2010/main" val="93349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C45A5A-CB4B-4B42-9B05-FCEE8B62375E}"/>
              </a:ext>
            </a:extLst>
          </p:cNvPr>
          <p:cNvSpPr>
            <a:spLocks noGrp="1"/>
          </p:cNvSpPr>
          <p:nvPr>
            <p:ph type="title"/>
          </p:nvPr>
        </p:nvSpPr>
        <p:spPr>
          <a:xfrm>
            <a:off x="913774" y="232624"/>
            <a:ext cx="10364451" cy="757277"/>
          </a:xfrm>
        </p:spPr>
        <p:txBody>
          <a:bodyPr>
            <a:normAutofit/>
          </a:bodyPr>
          <a:lstStyle/>
          <a:p>
            <a:r>
              <a:rPr lang="en-NZ" sz="3200" b="1" u="sng" dirty="0">
                <a:latin typeface="Bahnschrift" panose="020B0502040204020203" pitchFamily="34" charset="0"/>
              </a:rPr>
              <a:t>REFERENCES</a:t>
            </a:r>
          </a:p>
        </p:txBody>
      </p:sp>
      <p:sp>
        <p:nvSpPr>
          <p:cNvPr id="9" name="Rectangle 5">
            <a:extLst>
              <a:ext uri="{FF2B5EF4-FFF2-40B4-BE49-F238E27FC236}">
                <a16:creationId xmlns:a16="http://schemas.microsoft.com/office/drawing/2014/main" id="{36690D11-F762-4B69-8337-67660DE43149}"/>
              </a:ext>
            </a:extLst>
          </p:cNvPr>
          <p:cNvSpPr>
            <a:spLocks noChangeArrowheads="1"/>
          </p:cNvSpPr>
          <p:nvPr/>
        </p:nvSpPr>
        <p:spPr bwMode="auto">
          <a:xfrm>
            <a:off x="538292" y="1351508"/>
            <a:ext cx="111154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rgbClr val="FF6699"/>
                </a:solidFill>
                <a:effectLst/>
                <a:latin typeface="Arial" panose="020B0604020202020204" pitchFamily="34" charset="0"/>
                <a:ea typeface="Calibri" panose="020F0502020204030204" pitchFamily="34" charset="0"/>
                <a:cs typeface="Arial" panose="020B0604020202020204" pitchFamily="34" charset="0"/>
              </a:rPr>
              <a:t>Blueprint. (n.d.). Agile Methodologies. Retrieved from </a:t>
            </a: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rPr>
              <a:t>https://www.blueprintsys.com/agile-development-101/agile-methodologies</a:t>
            </a:r>
            <a:endPar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HIBOX.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HI box</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30/05/2019, from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hlinkClick r:id="rId4"/>
              </a:rPr>
              <a:t>https://www.hibox.tv/Hotel-Housekeeping-System.shtml</a:t>
            </a:r>
            <a:endPar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HotelFriend</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AG.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About US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from </a:t>
            </a: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HotelFriend</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5"/>
              </a:rPr>
              <a:t>https://hotelfriend.com</a:t>
            </a:r>
            <a:endPar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Ivanović</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S. &amp;. (2008).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HUMAN RESOURCE MANAGEMENT IN THE HOSPITALITY INDUSTRY.</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Croatia.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Knowcross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About Us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2019, from </a:t>
            </a: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KnowCross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hlinkClick r:id="rId6"/>
              </a:rPr>
              <a:t>https://knowcross.com/</a:t>
            </a:r>
            <a:endPar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Taylor, D. (2018, Jan 2nd). </a:t>
            </a:r>
            <a:r>
              <a:rPr kumimoji="0" lang="en-US" altLang="en-US" b="0" i="1"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The 11 Most Popular Hotel Management Software Solutions for Small Hotels Compared</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 Retrieved from Capterra: </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7"/>
              </a:rPr>
              <a:t>https://blog.capterra.com/the-5-most-popular-hotel-management-software-solutions-for-small-hotels-compared/</a:t>
            </a:r>
            <a:endPar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USA, c. C.-(.-1. (2012). </a:t>
            </a:r>
            <a:r>
              <a:rPr kumimoji="0" lang="en-US" altLang="en-US" b="0" i="1" u="none" strike="noStrike" cap="none" normalizeH="0" baseline="0" dirty="0" err="1">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Cloudbeds</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 Retrieved from Capterra: https://www.capterra.com/p/158839/Cloudbeds/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45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To create an Android Application for Housekeepers, Management and Front Desk staff within the Accommodation Industry to use in order to lessen time used to report a room status.</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a:t>
            </a: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br>
              <a:rPr lang="en-NZ" sz="2700" dirty="0">
                <a:effectLst/>
                <a:latin typeface="+mn-lt"/>
                <a:cs typeface="Calibri" panose="020F0502020204030204" pitchFamily="34" charset="0"/>
              </a:rPr>
            </a:br>
            <a:br>
              <a:rPr lang="en-NZ" cap="none" dirty="0">
                <a:latin typeface="+mn-lt"/>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r>
              <a:rPr lang="en-US" sz="2700" b="1" u="sng" cap="none" dirty="0">
                <a:latin typeface="Calibri" panose="020F0502020204030204" pitchFamily="34" charset="0"/>
                <a:cs typeface="Calibri" panose="020F0502020204030204" pitchFamily="34" charset="0"/>
              </a:rPr>
              <a:t> </a:t>
            </a:r>
            <a:r>
              <a:rPr lang="en-US" sz="2700" cap="none" dirty="0">
                <a:effectLst/>
                <a:latin typeface="+mn-lt"/>
                <a:cs typeface="Calibri" panose="020F0502020204030204" pitchFamily="34" charset="0"/>
              </a:rPr>
              <a:t>Our applications will make communication faster </a:t>
            </a:r>
            <a:r>
              <a:rPr lang="en-US" sz="2700" cap="none" dirty="0">
                <a:latin typeface="+mn-lt"/>
                <a:cs typeface="Calibri" panose="020F0502020204030204" pitchFamily="34" charset="0"/>
              </a:rPr>
              <a:t>f</a:t>
            </a:r>
            <a:r>
              <a:rPr lang="en-US" sz="2700" cap="none" dirty="0">
                <a:effectLst/>
                <a:latin typeface="+mn-lt"/>
                <a:cs typeface="Calibri" panose="020F0502020204030204" pitchFamily="34" charset="0"/>
              </a:rPr>
              <a:t>or the Housekeepers and Front Desk staff as </a:t>
            </a:r>
            <a:r>
              <a:rPr lang="en-US" sz="2700" cap="none" dirty="0">
                <a:latin typeface="+mn-lt"/>
                <a:cs typeface="Calibri" panose="020F0502020204030204" pitchFamily="34" charset="0"/>
              </a:rPr>
              <a:t>it </a:t>
            </a:r>
            <a:r>
              <a:rPr lang="en-US" sz="2700" cap="none" dirty="0">
                <a:effectLst/>
                <a:latin typeface="+mn-lt"/>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latin typeface="Bahnschrift" panose="020B0502040204020203" pitchFamily="34" charset="0"/>
                <a:cs typeface="Calibri" panose="020F0502020204030204" pitchFamily="34" charset="0"/>
              </a:rPr>
              <a:t>2</a:t>
            </a:r>
            <a:r>
              <a:rPr lang="en-US" sz="2700" cap="none" dirty="0">
                <a:effectLst/>
                <a:latin typeface="Bahnschrift" panose="020B0502040204020203" pitchFamily="34" charset="0"/>
                <a:cs typeface="Calibri" panose="020F0502020204030204" pitchFamily="34" charset="0"/>
              </a:rPr>
              <a:t>]</a:t>
            </a:r>
            <a:r>
              <a:rPr lang="en-US" sz="2700" b="1" dirty="0">
                <a:effectLst/>
                <a:latin typeface="Bahnschrift" panose="020B0502040204020203" pitchFamily="34" charset="0"/>
              </a:rPr>
              <a:t> </a:t>
            </a:r>
            <a:r>
              <a:rPr lang="en-NZ" sz="2700" b="1" u="sng" cap="none" dirty="0">
                <a:effectLst/>
                <a:latin typeface="Bahnschrift" panose="020B0502040204020203" pitchFamily="34" charset="0"/>
                <a:cs typeface="Calibri" panose="020F0502020204030204" pitchFamily="34" charset="0"/>
              </a:rPr>
              <a:t>CUSTOMER- </a:t>
            </a:r>
            <a:r>
              <a:rPr lang="en-NZ" sz="2700" cap="none" dirty="0">
                <a:latin typeface="+mn-lt"/>
                <a:cs typeface="Calibri" panose="020F0502020204030204" pitchFamily="34" charset="0"/>
              </a:rPr>
              <a:t>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a:t>
            </a:r>
            <a:br>
              <a:rPr lang="en-NZ" sz="2700" cap="none" dirty="0">
                <a:latin typeface="+mn-lt"/>
                <a:cs typeface="Calibri" panose="020F0502020204030204" pitchFamily="34" charset="0"/>
              </a:rPr>
            </a:br>
            <a:r>
              <a:rPr lang="en-NZ" sz="2700" cap="none" dirty="0">
                <a:latin typeface="+mn-lt"/>
                <a:cs typeface="Calibri" panose="020F0502020204030204" pitchFamily="34" charset="0"/>
              </a:rPr>
              <a:t>This will be done through advertising through emails to companies and also through arranged meetings with either the owner and or the manager. </a:t>
            </a:r>
            <a:br>
              <a:rPr lang="en-NZ" sz="2700" b="1" u="sng" cap="none" dirty="0">
                <a:effectLst/>
                <a:latin typeface="+mn-lt"/>
                <a:cs typeface="Calibri" panose="020F0502020204030204" pitchFamily="34" charset="0"/>
              </a:rPr>
            </a:br>
            <a:br>
              <a:rPr lang="en-NZ" sz="2700" b="1" u="sng" cap="none" dirty="0">
                <a:effectLst/>
                <a:latin typeface="Bahnschrift" panose="020B0502040204020203" pitchFamily="34" charset="0"/>
                <a:cs typeface="Calibri" panose="020F0502020204030204" pitchFamily="34" charset="0"/>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US" cap="none" dirty="0">
                <a:effectLst/>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r>
              <a:rPr lang="en-NZ" sz="2700" cap="none" dirty="0">
                <a:effectLst/>
                <a:latin typeface="Bahnschrift" panose="020B0502040204020203" pitchFamily="34" charset="0"/>
                <a:cs typeface="Calibri" panose="020F0502020204030204" pitchFamily="34" charset="0"/>
              </a:rPr>
              <a:t>3] </a:t>
            </a:r>
            <a:r>
              <a:rPr lang="en-NZ" sz="2700" b="1" u="sng" cap="none" dirty="0">
                <a:effectLst/>
                <a:latin typeface="Bahnschrift" panose="020B0502040204020203" pitchFamily="34" charset="0"/>
                <a:cs typeface="Calibri" panose="020F0502020204030204" pitchFamily="34" charset="0"/>
              </a:rPr>
              <a:t>FINANCE- </a:t>
            </a:r>
            <a:r>
              <a:rPr lang="en-NZ" sz="2700" dirty="0">
                <a:latin typeface="+mn-lt"/>
              </a:rPr>
              <a:t>F</a:t>
            </a:r>
            <a:r>
              <a:rPr lang="en-NZ" sz="2700" cap="none" dirty="0">
                <a:latin typeface="+mn-lt"/>
              </a:rPr>
              <a:t>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a:t>
            </a:r>
            <a:br>
              <a:rPr lang="en-US" sz="2700" dirty="0">
                <a:latin typeface="+mn-l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mn-lt"/>
              </a:rPr>
              <a:t>eZee Front Desk </a:t>
            </a:r>
            <a:r>
              <a:rPr lang="en-NZ" b="1" dirty="0"/>
              <a:t>– </a:t>
            </a:r>
            <a:r>
              <a:rPr lang="en-NZ" sz="2700" cap="none" dirty="0">
                <a:latin typeface="+mn-lt"/>
              </a:rPr>
              <a:t>App is mainly used by small lodge, hotel and motel and company claim that app is using in 140 countries all around the world and more than 1 million transaction in a day and across hotel management property resulting in 90,000 room manged and 70,500 users by ezee front desk app.</a:t>
            </a:r>
            <a:br>
              <a:rPr lang="en-NZ" sz="2700" cap="none" dirty="0">
                <a:latin typeface="+mn-lt"/>
              </a:rPr>
            </a:br>
            <a:r>
              <a:rPr lang="en-NZ" sz="2700" cap="none" dirty="0">
                <a:latin typeface="+mn-lt"/>
              </a:rPr>
              <a:t>     </a:t>
            </a:r>
            <a:br>
              <a:rPr lang="en-NZ" sz="2700" cap="none" dirty="0">
                <a:latin typeface="+mn-lt"/>
              </a:rPr>
            </a:br>
            <a:r>
              <a:rPr lang="en-NZ" sz="2700" cap="none" dirty="0">
                <a:latin typeface="+mn-lt"/>
              </a:rPr>
              <a:t>1.</a:t>
            </a:r>
            <a:r>
              <a:rPr lang="en-US" sz="2700" cap="none" dirty="0">
                <a:latin typeface="+mn-lt"/>
              </a:rPr>
              <a:t>Receive application report on phone and tablets.</a:t>
            </a:r>
            <a:br>
              <a:rPr lang="en-NZ" sz="2700" cap="none" dirty="0">
                <a:latin typeface="+mn-lt"/>
              </a:rPr>
            </a:br>
            <a:r>
              <a:rPr lang="en-NZ" sz="2700" cap="none" dirty="0">
                <a:latin typeface="+mn-lt"/>
              </a:rPr>
              <a:t>2.</a:t>
            </a:r>
            <a:r>
              <a:rPr lang="en-US" sz="2700" cap="none" dirty="0">
                <a:latin typeface="+mn-lt"/>
              </a:rPr>
              <a:t>Event management.</a:t>
            </a:r>
            <a:br>
              <a:rPr lang="en-NZ" sz="2700" cap="none" dirty="0">
                <a:latin typeface="+mn-lt"/>
              </a:rPr>
            </a:br>
            <a:r>
              <a:rPr lang="en-NZ" sz="2700" cap="none" dirty="0">
                <a:latin typeface="+mn-lt"/>
              </a:rPr>
              <a:t>3.</a:t>
            </a:r>
            <a:r>
              <a:rPr lang="en-US" sz="2700" cap="none" dirty="0">
                <a:latin typeface="+mn-lt"/>
              </a:rPr>
              <a:t>Self-service check in kiosk.</a:t>
            </a:r>
            <a:br>
              <a:rPr lang="en-NZ" sz="2700" cap="none" dirty="0">
                <a:latin typeface="+mn-lt"/>
              </a:rPr>
            </a:br>
            <a:br>
              <a:rPr lang="en-NZ" sz="2700" cap="none" dirty="0">
                <a:effectLst/>
                <a:latin typeface="+mn-lt"/>
                <a:cs typeface="Calibri" panose="020F0502020204030204" pitchFamily="34" charset="0"/>
              </a:rPr>
            </a:br>
            <a:r>
              <a:rPr lang="en-NZ" sz="2700" b="1" cap="none" dirty="0">
                <a:latin typeface="+mn-lt"/>
              </a:rPr>
              <a:t>what we would like to improve or add in the future for our system</a:t>
            </a:r>
            <a:br>
              <a:rPr lang="en-NZ" sz="2700" b="1" cap="none" dirty="0">
                <a:latin typeface="+mn-lt"/>
              </a:rPr>
            </a:br>
            <a:br>
              <a:rPr lang="en-NZ" sz="2700" cap="none" dirty="0">
                <a:latin typeface="+mn-lt"/>
              </a:rPr>
            </a:br>
            <a:r>
              <a:rPr lang="en-NZ" sz="2700" cap="none" dirty="0">
                <a:latin typeface="+mn-lt"/>
              </a:rPr>
              <a:t>1.</a:t>
            </a:r>
            <a:r>
              <a:rPr lang="en-US" sz="2700" cap="none" dirty="0">
                <a:latin typeface="+mn-lt"/>
              </a:rPr>
              <a:t>We could add any language pack based on client majority.</a:t>
            </a:r>
            <a:br>
              <a:rPr lang="en-NZ" sz="2700" cap="none" dirty="0">
                <a:latin typeface="+mn-lt"/>
              </a:rPr>
            </a:br>
            <a:r>
              <a:rPr lang="en-NZ" sz="2700" cap="none" dirty="0">
                <a:latin typeface="+mn-lt"/>
              </a:rPr>
              <a:t>2.</a:t>
            </a:r>
            <a:r>
              <a:rPr lang="en-US" sz="2700" cap="none" dirty="0">
                <a:latin typeface="+mn-lt"/>
              </a:rPr>
              <a:t>Online help.</a:t>
            </a:r>
            <a:br>
              <a:rPr lang="en-NZ" sz="2700" dirty="0"/>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87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br>
              <a:rPr lang="en-US" sz="2200" cap="none" dirty="0"/>
            </a:br>
            <a:r>
              <a:rPr lang="en-US" sz="2700" b="1" u="sng" cap="none" dirty="0">
                <a:latin typeface="Bahnschrift" panose="020B0502040204020203" pitchFamily="34" charset="0"/>
              </a:rPr>
              <a:t>HOTELFRIEND- </a:t>
            </a:r>
            <a:r>
              <a:rPr lang="en-US" sz="2700" cap="none" dirty="0">
                <a:latin typeface="+mn-lt"/>
                <a:cs typeface="Times New Roman" panose="02020603050405020304" pitchFamily="18" charset="0"/>
              </a:rPr>
              <a:t>H</a:t>
            </a:r>
            <a:r>
              <a:rPr lang="en-US" altLang="en-US" sz="2700" cap="none" dirty="0">
                <a:latin typeface="+mn-lt"/>
                <a:cs typeface="Times New Roman" panose="02020603050405020304" pitchFamily="18" charset="0"/>
              </a:rPr>
              <a:t>otel friend provides multiple management application such as hotel management system, central reservation system, property management system, and software for small hotels.</a:t>
            </a:r>
            <a:br>
              <a:rPr lang="en-US" altLang="en-US" sz="2700" cap="none" dirty="0">
                <a:latin typeface="+mn-lt"/>
              </a:rPr>
            </a:br>
            <a:r>
              <a:rPr lang="en-US" altLang="en-US" sz="2700" cap="none" dirty="0">
                <a:latin typeface="+mn-lt"/>
              </a:rPr>
              <a:t>1.</a:t>
            </a:r>
            <a:r>
              <a:rPr lang="en-US" altLang="en-US" sz="2700" cap="none" dirty="0">
                <a:latin typeface="+mn-lt"/>
                <a:cs typeface="Times New Roman" panose="02020603050405020304" pitchFamily="18" charset="0"/>
              </a:rPr>
              <a:t>Deal, package composer, mobile concierge app.</a:t>
            </a:r>
            <a:br>
              <a:rPr lang="en-US" altLang="en-US" sz="2700" cap="none" dirty="0">
                <a:latin typeface="+mn-lt"/>
              </a:rPr>
            </a:br>
            <a:r>
              <a:rPr lang="en-US" altLang="en-US" sz="2700" cap="none" dirty="0">
                <a:latin typeface="+mn-lt"/>
              </a:rPr>
              <a:t>2.</a:t>
            </a:r>
            <a:r>
              <a:rPr lang="en-US" altLang="en-US" sz="2700" cap="none" dirty="0">
                <a:latin typeface="+mn-lt"/>
                <a:cs typeface="Times New Roman" panose="02020603050405020304" pitchFamily="18" charset="0"/>
              </a:rPr>
              <a:t>Hotel guestbook mobile app, room service mobile app and also hotel website development. 3.Applications. </a:t>
            </a: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81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r>
              <a:rPr lang="en-US" sz="2700" b="1" u="sng" cap="none" dirty="0">
                <a:latin typeface="Bahnschrift" panose="020B0502040204020203" pitchFamily="34" charset="0"/>
              </a:rPr>
              <a:t>KNOWCROSS- </a:t>
            </a:r>
            <a:r>
              <a:rPr lang="en-US" altLang="en-US" sz="2700" cap="none" dirty="0">
                <a:latin typeface="+mn-lt"/>
                <a:cs typeface="Times New Roman" panose="02020603050405020304" pitchFamily="18" charset="0"/>
              </a:rPr>
              <a:t>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a:t>
            </a:r>
            <a:br>
              <a:rPr lang="en-US" altLang="en-US" sz="2700" cap="none" dirty="0">
                <a:latin typeface="Tw Cen MT (Body)"/>
              </a:rPr>
            </a:b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87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Bahnschrift" panose="020B0502040204020203" pitchFamily="34" charset="0"/>
              </a:rPr>
              <a:t>Cloud beds Reservation System</a:t>
            </a:r>
            <a:r>
              <a:rPr lang="en-NZ" sz="2700" u="sng" dirty="0">
                <a:latin typeface="Bahnschrift" panose="020B0502040204020203" pitchFamily="34" charset="0"/>
              </a:rPr>
              <a:t> – </a:t>
            </a:r>
            <a:r>
              <a:rPr lang="en-NZ" sz="2700" u="sng" cap="none" dirty="0">
                <a:latin typeface="+mn-lt"/>
              </a:rPr>
              <a:t>T</a:t>
            </a:r>
            <a:r>
              <a:rPr lang="en-NZ" sz="2700" cap="none" dirty="0">
                <a:latin typeface="+mn-lt"/>
              </a:rPr>
              <a: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a:t>
            </a:r>
            <a:br>
              <a:rPr lang="en-NZ" sz="2700" cap="none" dirty="0">
                <a:latin typeface="+mn-lt"/>
              </a:rPr>
            </a:br>
            <a:br>
              <a:rPr lang="en-NZ" sz="2700" cap="none" dirty="0">
                <a:latin typeface="+mn-lt"/>
              </a:rPr>
            </a:br>
            <a:r>
              <a:rPr lang="en-NZ" sz="2700" cap="none" dirty="0">
                <a:latin typeface="+mn-lt"/>
              </a:rPr>
              <a:t>1.</a:t>
            </a:r>
            <a:r>
              <a:rPr lang="en-US" sz="2700" cap="none" dirty="0">
                <a:latin typeface="+mn-lt"/>
              </a:rPr>
              <a:t>Easy to use and 24/7.</a:t>
            </a:r>
            <a:br>
              <a:rPr lang="en-NZ" sz="2700" cap="none" dirty="0">
                <a:latin typeface="+mn-lt"/>
              </a:rPr>
            </a:br>
            <a:r>
              <a:rPr lang="en-NZ" sz="2700" cap="none" dirty="0">
                <a:latin typeface="+mn-lt"/>
              </a:rPr>
              <a:t>2.</a:t>
            </a:r>
            <a:r>
              <a:rPr lang="en-US" sz="2700" cap="none" dirty="0">
                <a:latin typeface="+mn-lt"/>
              </a:rPr>
              <a:t>Customer support online.</a:t>
            </a:r>
            <a:br>
              <a:rPr lang="en-NZ" sz="2700" cap="none" dirty="0">
                <a:latin typeface="+mn-lt"/>
              </a:rPr>
            </a:br>
            <a:r>
              <a:rPr lang="en-NZ" sz="2700" cap="none" dirty="0">
                <a:latin typeface="+mn-lt"/>
              </a:rPr>
              <a:t>3.Credit card system integrated by third parties.</a:t>
            </a:r>
            <a:br>
              <a:rPr lang="en-NZ" sz="2700" cap="none" dirty="0">
                <a:latin typeface="+mn-lt"/>
              </a:rPr>
            </a:br>
            <a:br>
              <a:rPr lang="en-NZ" sz="2700" cap="none" dirty="0">
                <a:latin typeface="+mn-lt"/>
              </a:rPr>
            </a:br>
            <a:r>
              <a:rPr lang="en-US" dirty="0"/>
              <a:t> </a:t>
            </a:r>
            <a:br>
              <a:rPr lang="en-NZ" dirty="0"/>
            </a:br>
            <a:r>
              <a:rPr lang="en-NZ" sz="2700" b="1" cap="none" dirty="0">
                <a:latin typeface="+mn-lt"/>
              </a:rPr>
              <a:t>what we would like to improve or add in the future for our system.</a:t>
            </a:r>
            <a:br>
              <a:rPr lang="en-NZ" sz="2700" b="1" cap="none" dirty="0">
                <a:latin typeface="+mn-lt"/>
              </a:rPr>
            </a:br>
            <a:r>
              <a:rPr lang="en-NZ" sz="2700" cap="none" dirty="0">
                <a:latin typeface="+mn-lt"/>
              </a:rPr>
              <a:t>1.</a:t>
            </a:r>
            <a:r>
              <a:rPr lang="en-US" sz="2700" cap="none" dirty="0">
                <a:latin typeface="+mn-lt"/>
              </a:rPr>
              <a:t>Online support</a:t>
            </a:r>
            <a:br>
              <a:rPr lang="en-NZ" sz="2700" cap="none" dirty="0">
                <a:latin typeface="+mn-lt"/>
              </a:rPr>
            </a:br>
            <a:r>
              <a:rPr lang="en-NZ" sz="2700" cap="none" dirty="0">
                <a:latin typeface="+mn-lt"/>
              </a:rPr>
              <a:t>2.</a:t>
            </a:r>
            <a:r>
              <a:rPr lang="en-US" sz="2700" cap="none" dirty="0">
                <a:latin typeface="+mn-lt"/>
              </a:rPr>
              <a:t>We would add payment from credit card in the future.</a:t>
            </a: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1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METHODOLOGY</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FEAE70B-1D78-4747-B952-1059E7038006}"/>
              </a:ext>
            </a:extLst>
          </p:cNvPr>
          <p:cNvSpPr txBox="1"/>
          <p:nvPr/>
        </p:nvSpPr>
        <p:spPr>
          <a:xfrm>
            <a:off x="269845" y="1690062"/>
            <a:ext cx="11652308" cy="3477875"/>
          </a:xfrm>
          <a:prstGeom prst="rect">
            <a:avLst/>
          </a:prstGeom>
          <a:noFill/>
        </p:spPr>
        <p:txBody>
          <a:bodyPr wrap="square" rtlCol="0">
            <a:spAutoFit/>
          </a:bodyPr>
          <a:lstStyle/>
          <a:p>
            <a:pPr algn="ctr"/>
            <a:r>
              <a:rPr lang="en-NZ" sz="2800" b="1" u="sng" dirty="0">
                <a:latin typeface="Bahnschrift" panose="020B0502040204020203" pitchFamily="34" charset="0"/>
              </a:rPr>
              <a:t>AGILE</a:t>
            </a:r>
          </a:p>
          <a:p>
            <a:pPr marL="342900" indent="-342900">
              <a:buFont typeface="Arial" panose="020B0604020202020204" pitchFamily="34" charset="0"/>
              <a:buChar char="•"/>
            </a:pPr>
            <a:r>
              <a:rPr lang="en-NZ" sz="2400" dirty="0">
                <a:latin typeface="Bahnschrift" panose="020B0502040204020203" pitchFamily="34" charset="0"/>
              </a:rPr>
              <a:t>We have limited time </a:t>
            </a:r>
          </a:p>
          <a:p>
            <a:pPr marL="342900" indent="-342900">
              <a:buFont typeface="Arial" panose="020B0604020202020204" pitchFamily="34" charset="0"/>
              <a:buChar char="•"/>
            </a:pPr>
            <a:r>
              <a:rPr lang="en-NZ" sz="2400" dirty="0">
                <a:latin typeface="Bahnschrift" panose="020B0502040204020203" pitchFamily="34" charset="0"/>
              </a:rPr>
              <a:t>Require flexibility to change parts of our project as it goes through development. </a:t>
            </a:r>
          </a:p>
          <a:p>
            <a:endParaRPr lang="en-NZ" sz="2400" dirty="0">
              <a:latin typeface="Bahnschrift" panose="020B0502040204020203" pitchFamily="34" charset="0"/>
            </a:endParaRPr>
          </a:p>
          <a:p>
            <a:endParaRPr lang="en-NZ" sz="2400" dirty="0">
              <a:latin typeface="Bahnschrift" panose="020B0502040204020203" pitchFamily="34" charset="0"/>
            </a:endParaRPr>
          </a:p>
          <a:p>
            <a:endParaRPr lang="en-NZ" sz="2400" dirty="0">
              <a:latin typeface="Bahnschrift" panose="020B0502040204020203" pitchFamily="34" charset="0"/>
            </a:endParaRPr>
          </a:p>
          <a:p>
            <a:r>
              <a:rPr lang="en-NZ" sz="2400" dirty="0">
                <a:latin typeface="Bahnschrift" panose="020B0502040204020203" pitchFamily="34" charset="0"/>
              </a:rPr>
              <a:t>This means we will have our product owner (supervisor in this case), work closely with us - the team - to prioritize what needs to be accomplished in the next ‘sprint’ (Blueprint, n.d.). </a:t>
            </a:r>
          </a:p>
        </p:txBody>
      </p:sp>
    </p:spTree>
    <p:extLst>
      <p:ext uri="{BB962C8B-B14F-4D97-AF65-F5344CB8AC3E}">
        <p14:creationId xmlns:p14="http://schemas.microsoft.com/office/powerpoint/2010/main" val="26396526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269</Words>
  <Application>Microsoft Office PowerPoint</Application>
  <PresentationFormat>Widescreen</PresentationFormat>
  <Paragraphs>51</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vt:lpstr>
      <vt:lpstr>Calibri</vt:lpstr>
      <vt:lpstr>Tw Cen MT</vt:lpstr>
      <vt:lpstr>Tw Cen MT (Body)</vt:lpstr>
      <vt:lpstr>Droplet</vt:lpstr>
      <vt:lpstr>The Imperial Management </vt:lpstr>
      <vt:lpstr> SCOPE  To create an Android Application for Housekeepers, Management and Front Desk staff within the Accommodation Industry to use in order to lessen time used to report a room status.   Aim   To create order and reduce loss of time for Housekeepers and Management within the Accommodation Industry.     Objectives 1] Research current methods used within the Accommodation Industry in respect to room maintenance.  2] Design, create and test an Android Application.  4] Design and create a database.   </vt:lpstr>
      <vt:lpstr>                                                              MOVs   1] OPERATIONAL IMPACT – Our applications will make communication faster for the Housekeepers and Front Desk staff as it will allow communication in both directions to be done in real-time, without them having to travel to find the person(s) they wish to report to.  2] CUSTOMER- 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This will be done through advertising through emails to companies and also through arranged meetings with either the owner and or the manager.                   </vt:lpstr>
      <vt:lpstr>                                                                 3] FINANCE- From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vt:lpstr>
      <vt:lpstr>                                                EXISTING SYSTEMS   eZee Front Desk – App is mainly used by small lodge, hotel and motel and company claim that app is using in 140 countries all around the world and more than 1 million transaction in a day and across hotel management property resulting in 90,000 room manged and 70,500 users by ezee front desk app.       1.Receive application report on phone and tablets. 2.Event management. 3.Self-service check in kiosk.  what we would like to improve or add in the future for our system  1.We could add any language pack based on client majority. 2.Online help.             </vt:lpstr>
      <vt:lpstr>                                                EXISTING SYSTEMS     HOTELFRIEND- Hotel friend provides multiple management application such as hotel management system, central reservation system, property management system, and software for small hotels. 1.Deal, package composer, mobile concierge app. 2.Hotel guestbook mobile app, room service mobile app and also hotel website development. 3.Applications.                 </vt:lpstr>
      <vt:lpstr>                                                EXISTING SYSTEMS    KNOWCROSS- 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vt:lpstr>
      <vt:lpstr>                                                EXISTING SYSTEMS   Cloud beds Reservation System – 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  1.Easy to use and 24/7. 2.Customer support online. 3.Credit card system integrated by third parties.    what we would like to improve or add in the future for our system. 1.Online support 2.We would add payment from credit card in the future.             </vt:lpstr>
      <vt:lpstr>   METHODOLOGY                </vt:lpstr>
      <vt:lpstr>                                              RISKS AND MITIGATION   Lack of Experience and SKILLS-  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Mitigation- Discussion with senior software developer and learning from them, what need to be done on time as of knowledge side it doesn’t matter who’s is younger or older it all about asking and doing own research putting effort so, i think if developer could do that it would be another chance to gain some more experience and adding skills.                  </vt:lpstr>
      <vt:lpstr>                                              RISKS AND MITIGATION     Technology FAILURE-  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  Mitigation- All we can do to have a backup on a different computer at the same while doing a project that’s the only way we could save our work or on google drive.                </vt:lpstr>
      <vt:lpstr>                                              RISKS AND MITIGATION    Miscommunication- Bad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  Mitigation- Having meeting with your group members exclude class meeting trying to make a time for them and that would help everyone to lead successful project                 </vt:lpstr>
      <vt:lpstr>                                                                                     RISKS AND MITIGATION   Time- 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  Mitigation- 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               </vt:lpstr>
      <vt:lpstr>  DESIGN  UI                 </vt:lpstr>
      <vt:lpstr>  ERD                 </vt:lpstr>
      <vt:lpstr>GANTT CHART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Imperial Management </dc:title>
  <dc:creator>Cara Hanson</dc:creator>
  <cp:lastModifiedBy>Cara Hanson</cp:lastModifiedBy>
  <cp:revision>42</cp:revision>
  <dcterms:created xsi:type="dcterms:W3CDTF">2019-06-04T22:13:32Z</dcterms:created>
  <dcterms:modified xsi:type="dcterms:W3CDTF">2019-06-05T22:00:51Z</dcterms:modified>
</cp:coreProperties>
</file>