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9" r:id="rId4"/>
    <p:sldId id="268" r:id="rId5"/>
    <p:sldId id="278" r:id="rId6"/>
    <p:sldId id="269" r:id="rId7"/>
    <p:sldId id="274" r:id="rId8"/>
    <p:sldId id="275" r:id="rId9"/>
    <p:sldId id="276" r:id="rId10"/>
    <p:sldId id="277" r:id="rId11"/>
    <p:sldId id="270" r:id="rId12"/>
    <p:sldId id="271" r:id="rId13"/>
    <p:sldId id="263" r:id="rId14"/>
    <p:sldId id="265"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57" autoAdjust="0"/>
    <p:restoredTop sz="94291" autoAdjust="0"/>
  </p:normalViewPr>
  <p:slideViewPr>
    <p:cSldViewPr snapToGrid="0">
      <p:cViewPr varScale="1">
        <p:scale>
          <a:sx n="72" d="100"/>
          <a:sy n="72" d="100"/>
        </p:scale>
        <p:origin x="66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82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74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79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620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308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31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59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23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879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346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14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22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26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30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54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63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2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19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6/6/2019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5348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1" name="Picture 10">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3" name="Picture 12">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5" name="Picture 14">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1824035" y="1844962"/>
            <a:ext cx="8689976" cy="1844385"/>
          </a:xfrm>
        </p:spPr>
        <p:txBody>
          <a:bodyPr>
            <a:normAutofit/>
          </a:bodyPr>
          <a:lstStyle/>
          <a:p>
            <a:r>
              <a:rPr lang="en-NZ" sz="4400" dirty="0">
                <a:latin typeface="Bahnschrift" panose="020B0502040204020203" pitchFamily="34" charset="0"/>
                <a:cs typeface="Calibri" panose="020F0502020204030204" pitchFamily="34" charset="0"/>
              </a:rPr>
              <a:t>The Imperial Management</a:t>
            </a:r>
            <a:br>
              <a:rPr lang="en-NZ" sz="4400" dirty="0">
                <a:latin typeface="Bahnschrift" panose="020B0502040204020203" pitchFamily="34" charset="0"/>
                <a:cs typeface="Calibri" panose="020F0502020204030204" pitchFamily="34" charset="0"/>
              </a:rPr>
            </a:br>
            <a:endParaRPr lang="en-NZ" sz="4400" dirty="0">
              <a:latin typeface="Bahnschrift" panose="020B0502040204020203" pitchFamily="34" charset="0"/>
              <a:cs typeface="Calibri" panose="020F0502020204030204" pitchFamily="34" charset="0"/>
            </a:endParaRPr>
          </a:p>
        </p:txBody>
      </p:sp>
      <p:sp>
        <p:nvSpPr>
          <p:cNvPr id="4" name="Rectangle 16">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9E2740-DD22-47E2-92A1-E6BDCAA3C869}"/>
              </a:ext>
            </a:extLst>
          </p:cNvPr>
          <p:cNvSpPr txBox="1"/>
          <p:nvPr/>
        </p:nvSpPr>
        <p:spPr>
          <a:xfrm>
            <a:off x="1449241" y="5713121"/>
            <a:ext cx="9439564" cy="400110"/>
          </a:xfrm>
          <a:prstGeom prst="rect">
            <a:avLst/>
          </a:prstGeom>
          <a:noFill/>
        </p:spPr>
        <p:txBody>
          <a:bodyPr wrap="square" rtlCol="0">
            <a:spAutoFit/>
          </a:bodyPr>
          <a:lstStyle/>
          <a:p>
            <a:pPr algn="ctr"/>
            <a:r>
              <a:rPr lang="en-NZ" sz="2000" dirty="0">
                <a:solidFill>
                  <a:schemeClr val="bg1">
                    <a:lumMod val="85000"/>
                  </a:schemeClr>
                </a:solidFill>
                <a:latin typeface="Bahnschrift" panose="020B0502040204020203" pitchFamily="34" charset="0"/>
                <a:cs typeface="Calibri" panose="020F0502020204030204" pitchFamily="34" charset="0"/>
              </a:rPr>
              <a:t>Krishal, Sanjit and Cara</a:t>
            </a:r>
            <a:endParaRPr lang="en-NZ" sz="2000" dirty="0">
              <a:solidFill>
                <a:schemeClr val="bg1">
                  <a:lumMod val="85000"/>
                </a:schemeClr>
              </a:solidFill>
            </a:endParaRPr>
          </a:p>
        </p:txBody>
      </p:sp>
      <p:sp>
        <p:nvSpPr>
          <p:cNvPr id="5" name="TextBox 4">
            <a:extLst>
              <a:ext uri="{FF2B5EF4-FFF2-40B4-BE49-F238E27FC236}">
                <a16:creationId xmlns:a16="http://schemas.microsoft.com/office/drawing/2014/main" id="{D1324E87-D839-4CD4-A5C5-FB18D105388F}"/>
              </a:ext>
            </a:extLst>
          </p:cNvPr>
          <p:cNvSpPr txBox="1"/>
          <p:nvPr/>
        </p:nvSpPr>
        <p:spPr>
          <a:xfrm>
            <a:off x="3565321" y="3129093"/>
            <a:ext cx="5075340" cy="400110"/>
          </a:xfrm>
          <a:prstGeom prst="rect">
            <a:avLst/>
          </a:prstGeom>
          <a:noFill/>
        </p:spPr>
        <p:txBody>
          <a:bodyPr wrap="square" rtlCol="0">
            <a:spAutoFit/>
          </a:bodyPr>
          <a:lstStyle/>
          <a:p>
            <a:pPr algn="ctr"/>
            <a:r>
              <a:rPr lang="en-NZ" sz="2000" dirty="0">
                <a:latin typeface="Bahnschrift" panose="020B0502040204020203" pitchFamily="34" charset="0"/>
              </a:rPr>
              <a:t>HOTEL APPLICATION</a:t>
            </a:r>
          </a:p>
        </p:txBody>
      </p:sp>
    </p:spTree>
    <p:extLst>
      <p:ext uri="{BB962C8B-B14F-4D97-AF65-F5344CB8AC3E}">
        <p14:creationId xmlns:p14="http://schemas.microsoft.com/office/powerpoint/2010/main" val="1286767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sz="2700" b="1" u="sng" dirty="0">
                <a:latin typeface="Bahnschrift" panose="020B0502040204020203" pitchFamily="34" charset="0"/>
              </a:rPr>
              <a:t>Time-</a:t>
            </a:r>
            <a:r>
              <a:rPr lang="en-US" dirty="0"/>
              <a:t> </a:t>
            </a:r>
            <a:r>
              <a:rPr lang="en-US" sz="2700" cap="none" dirty="0">
                <a:latin typeface="+mn-lt"/>
              </a:rPr>
              <a:t>Our group is very inexperienced regards of creating a hotel reservation app for our group and only have 8 weeks to do so. we could be fall behind in this project due to lack of experience and we never done like this before so, it’s so new for us that could reach failure to reach our milestone or could be fail the project.</a:t>
            </a:r>
            <a:br>
              <a:rPr lang="en-US" sz="2700" cap="none" dirty="0">
                <a:latin typeface="+mn-lt"/>
              </a:rPr>
            </a:br>
            <a:br>
              <a:rPr lang="en-NZ" sz="2700" cap="none" dirty="0">
                <a:latin typeface="+mn-lt"/>
              </a:rPr>
            </a:br>
            <a:r>
              <a:rPr lang="en-US" sz="2700" b="1" u="sng" dirty="0">
                <a:latin typeface="Bahnschrift" panose="020B0502040204020203" pitchFamily="34" charset="0"/>
              </a:rPr>
              <a:t>Mitigation-</a:t>
            </a:r>
            <a:r>
              <a:rPr lang="en-US" b="1" dirty="0"/>
              <a:t> </a:t>
            </a:r>
            <a:r>
              <a:rPr lang="en-US" dirty="0"/>
              <a:t>I</a:t>
            </a:r>
            <a:r>
              <a:rPr lang="en-US" sz="2700" cap="none" dirty="0">
                <a:latin typeface="+mn-lt"/>
              </a:rPr>
              <a:t>t’s important that we distribute our task between members so, everyone has fair chance to do during time given as time is super crucial for this project because nobody want to fail this course so, every single member need to use time very efficiently to have nice impact on our project.</a:t>
            </a:r>
            <a:br>
              <a:rPr lang="en-NZ" sz="2700" cap="none" dirty="0">
                <a:latin typeface="+mn-lt"/>
              </a:rPr>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940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DESIGN</a:t>
            </a:r>
            <a:br>
              <a:rPr lang="en-NZ" b="1" u="sng" dirty="0">
                <a:latin typeface="Bahnschrift" panose="020B0502040204020203" pitchFamily="34" charset="0"/>
                <a:cs typeface="Calibri" panose="020F0502020204030204" pitchFamily="34" charset="0"/>
              </a:rPr>
            </a:br>
            <a:br>
              <a:rPr lang="en-NZ" b="1" u="sng" dirty="0">
                <a:latin typeface="Bahnschrift" panose="020B0502040204020203" pitchFamily="34" charset="0"/>
                <a:cs typeface="Calibri" panose="020F0502020204030204" pitchFamily="34" charset="0"/>
              </a:rPr>
            </a:br>
            <a:r>
              <a:rPr lang="en-NZ" sz="3100" b="1" u="sng" dirty="0">
                <a:latin typeface="Bahnschrift" panose="020B0502040204020203" pitchFamily="34" charset="0"/>
                <a:cs typeface="Calibri" panose="020F0502020204030204" pitchFamily="34" charset="0"/>
              </a:rPr>
              <a:t>UI</a:t>
            </a:r>
            <a:br>
              <a:rPr lang="en-NZ" sz="3100" b="1" u="sng" dirty="0">
                <a:latin typeface="Bahnschrift" panose="020B0502040204020203" pitchFamily="34" charset="0"/>
                <a:cs typeface="Calibri" panose="020F0502020204030204" pitchFamily="34" charset="0"/>
              </a:rPr>
            </a:br>
            <a:br>
              <a:rPr lang="en-NZ" sz="3100" b="1" u="sng" dirty="0">
                <a:latin typeface="Bahnschrift" panose="020B0502040204020203"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2F109E32-9932-475D-B65E-7902FC986B96}"/>
              </a:ext>
            </a:extLst>
          </p:cNvPr>
          <p:cNvPicPr>
            <a:picLocks noChangeAspect="1"/>
          </p:cNvPicPr>
          <p:nvPr/>
        </p:nvPicPr>
        <p:blipFill>
          <a:blip r:embed="rId2"/>
          <a:stretch>
            <a:fillRect/>
          </a:stretch>
        </p:blipFill>
        <p:spPr>
          <a:xfrm>
            <a:off x="191814" y="2028105"/>
            <a:ext cx="11808369" cy="4588636"/>
          </a:xfrm>
          <a:prstGeom prst="rect">
            <a:avLst/>
          </a:prstGeom>
        </p:spPr>
      </p:pic>
    </p:spTree>
    <p:extLst>
      <p:ext uri="{BB962C8B-B14F-4D97-AF65-F5344CB8AC3E}">
        <p14:creationId xmlns:p14="http://schemas.microsoft.com/office/powerpoint/2010/main" val="384595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b="1" u="sng" dirty="0">
                <a:latin typeface="Bahnschrift" panose="020B0502040204020203" pitchFamily="34" charset="0"/>
                <a:cs typeface="Calibri" panose="020F0502020204030204" pitchFamily="34" charset="0"/>
              </a:rPr>
            </a:br>
            <a:r>
              <a:rPr lang="en-NZ" sz="3100" b="1" u="sng" dirty="0">
                <a:latin typeface="Bahnschrift" panose="020B0502040204020203" pitchFamily="34" charset="0"/>
                <a:cs typeface="Calibri" panose="020F0502020204030204" pitchFamily="34" charset="0"/>
              </a:rPr>
              <a:t>ERD</a:t>
            </a:r>
            <a:br>
              <a:rPr lang="en-NZ" sz="3100" b="1" u="sng" dirty="0">
                <a:latin typeface="Bahnschrift" panose="020B0502040204020203" pitchFamily="34" charset="0"/>
                <a:cs typeface="Calibri" panose="020F0502020204030204" pitchFamily="34" charset="0"/>
              </a:rPr>
            </a:br>
            <a:br>
              <a:rPr lang="en-NZ" sz="3100" b="1" u="sng" dirty="0">
                <a:latin typeface="Bahnschrift" panose="020B0502040204020203"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2027FA84-841E-4D08-ABD6-2D96D5DEAFF8}"/>
              </a:ext>
            </a:extLst>
          </p:cNvPr>
          <p:cNvPicPr>
            <a:picLocks noChangeAspect="1"/>
          </p:cNvPicPr>
          <p:nvPr/>
        </p:nvPicPr>
        <p:blipFill>
          <a:blip r:embed="rId2"/>
          <a:stretch>
            <a:fillRect/>
          </a:stretch>
        </p:blipFill>
        <p:spPr>
          <a:xfrm>
            <a:off x="2045745" y="829363"/>
            <a:ext cx="8100507" cy="5888788"/>
          </a:xfrm>
          <a:prstGeom prst="rect">
            <a:avLst/>
          </a:prstGeom>
        </p:spPr>
      </p:pic>
    </p:spTree>
    <p:extLst>
      <p:ext uri="{BB962C8B-B14F-4D97-AF65-F5344CB8AC3E}">
        <p14:creationId xmlns:p14="http://schemas.microsoft.com/office/powerpoint/2010/main" val="40367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0" y="627855"/>
            <a:ext cx="12099235" cy="6728908"/>
          </a:xfrm>
        </p:spPr>
        <p:txBody>
          <a:bodyPr anchor="t">
            <a:normAutofit fontScale="90000"/>
          </a:bodyPr>
          <a:lstStyle/>
          <a:p>
            <a:r>
              <a:rPr lang="en-NZ" u="sng" cap="none">
                <a:latin typeface="Bahnschrift" panose="020B0502040204020203" pitchFamily="34" charset="0"/>
                <a:cs typeface="Calibri" panose="020F0502020204030204" pitchFamily="34" charset="0"/>
              </a:rPr>
              <a:t>GANTT CHART          </a:t>
            </a: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a:effectLst/>
              </a:rPr>
            </a:br>
            <a:br>
              <a:rPr lang="en-NZ">
                <a:effectLst/>
              </a:rPr>
            </a:br>
            <a:br>
              <a:rPr lang="en-NZ">
                <a:effectLst/>
              </a:rPr>
            </a:br>
            <a:br>
              <a:rPr lang="en-NZ">
                <a:effectLst/>
              </a:rPr>
            </a:br>
            <a:br>
              <a:rPr lang="en-NZ">
                <a:effectLst/>
              </a:rPr>
            </a:br>
            <a:r>
              <a:rPr lang="en-US">
                <a:effectLst/>
              </a:rPr>
              <a:t> </a:t>
            </a:r>
            <a:br>
              <a:rPr lang="en-NZ">
                <a:effectLst/>
              </a:rPr>
            </a:br>
            <a:br>
              <a:rPr lang="en-NZ">
                <a:effectLst/>
              </a:rPr>
            </a:br>
            <a:br>
              <a:rPr lang="en-NZ" cap="none">
                <a:effectLst/>
                <a:latin typeface="Calibri" panose="020F0502020204030204" pitchFamily="34" charset="0"/>
                <a:cs typeface="Calibri" panose="020F0502020204030204" pitchFamily="34" charset="0"/>
              </a:rPr>
            </a:br>
            <a:br>
              <a:rPr lang="en-NZ" cap="none">
                <a:effectLst/>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r>
              <a:rPr lang="en-NZ">
                <a:latin typeface="Calibri" panose="020F0502020204030204" pitchFamily="34" charset="0"/>
                <a:cs typeface="Calibri" panose="020F0502020204030204" pitchFamily="34" charset="0"/>
              </a:rPr>
              <a:t> </a:t>
            </a:r>
            <a:br>
              <a:rPr lang="en-NZ" cap="none">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A58571A-09D2-496B-9336-896103BF164D}"/>
              </a:ext>
            </a:extLst>
          </p:cNvPr>
          <p:cNvPicPr>
            <a:picLocks noChangeAspect="1"/>
          </p:cNvPicPr>
          <p:nvPr/>
        </p:nvPicPr>
        <p:blipFill>
          <a:blip r:embed="rId2"/>
          <a:stretch>
            <a:fillRect/>
          </a:stretch>
        </p:blipFill>
        <p:spPr>
          <a:xfrm>
            <a:off x="257259" y="1309223"/>
            <a:ext cx="11677475" cy="4239553"/>
          </a:xfrm>
          <a:prstGeom prst="rect">
            <a:avLst/>
          </a:prstGeom>
        </p:spPr>
      </p:pic>
    </p:spTree>
    <p:extLst>
      <p:ext uri="{BB962C8B-B14F-4D97-AF65-F5344CB8AC3E}">
        <p14:creationId xmlns:p14="http://schemas.microsoft.com/office/powerpoint/2010/main" val="93349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4021861" y="2962119"/>
            <a:ext cx="6762456" cy="914401"/>
          </a:xfrm>
        </p:spPr>
        <p:txBody>
          <a:bodyPr>
            <a:normAutofit/>
          </a:bodyPr>
          <a:lstStyle/>
          <a:p>
            <a:r>
              <a:rPr lang="en-NZ" dirty="0">
                <a:solidFill>
                  <a:schemeClr val="tx2">
                    <a:lumMod val="50000"/>
                  </a:schemeClr>
                </a:solidFill>
                <a:cs typeface="Calibri" panose="020F0502020204030204" pitchFamily="34" charset="0"/>
              </a:rPr>
              <a:t>Thank you </a:t>
            </a:r>
          </a:p>
        </p:txBody>
      </p:sp>
      <p:pic>
        <p:nvPicPr>
          <p:cNvPr id="6" name="Graphic 5" descr="Handshake">
            <a:extLst>
              <a:ext uri="{FF2B5EF4-FFF2-40B4-BE49-F238E27FC236}">
                <a16:creationId xmlns:a16="http://schemas.microsoft.com/office/drawing/2014/main" id="{2691B5F6-B6DF-4D14-8E59-2A3C62D89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2924" y="1912219"/>
            <a:ext cx="3033562" cy="3033562"/>
          </a:xfrm>
          <a:prstGeom prst="rect">
            <a:avLst/>
          </a:prstGeom>
        </p:spPr>
      </p:pic>
    </p:spTree>
    <p:extLst>
      <p:ext uri="{BB962C8B-B14F-4D97-AF65-F5344CB8AC3E}">
        <p14:creationId xmlns:p14="http://schemas.microsoft.com/office/powerpoint/2010/main" val="275598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REFERENCES </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NZ" b="1" cap="none" dirty="0">
                <a:latin typeface="Bahnschrift" panose="020B0502040204020203" pitchFamily="34" charset="0"/>
                <a:cs typeface="Calibri" panose="020F0502020204030204" pitchFamily="34" charset="0"/>
              </a:rPr>
              <a:t>. </a:t>
            </a:r>
            <a:r>
              <a:rPr lang="en-US" sz="2700" cap="none" dirty="0">
                <a:latin typeface="+mn-lt"/>
              </a:rPr>
              <a:t>USA, c. C.-(.-1. (2012). </a:t>
            </a:r>
            <a:r>
              <a:rPr lang="en-US" sz="2700" i="1" cap="none" dirty="0">
                <a:latin typeface="+mn-lt"/>
              </a:rPr>
              <a:t>Cloudbeds</a:t>
            </a:r>
            <a:r>
              <a:rPr lang="en-US" sz="2700" cap="none" dirty="0">
                <a:latin typeface="+mn-lt"/>
              </a:rPr>
              <a:t>. Retrieved from capterra: https://www.Capterra.Com/p/158839/cloudbeds/</a:t>
            </a:r>
            <a:br>
              <a:rPr lang="en-US" sz="2700" cap="none" dirty="0">
                <a:latin typeface="+mn-lt"/>
              </a:rPr>
            </a:br>
            <a:br>
              <a:rPr lang="en-US" sz="2700" cap="none" dirty="0">
                <a:latin typeface="+mn-lt"/>
              </a:rPr>
            </a:br>
            <a:r>
              <a:rPr lang="en-US" sz="2700" cap="none" dirty="0">
                <a:latin typeface="+mn-lt"/>
              </a:rPr>
              <a:t>.</a:t>
            </a:r>
            <a:r>
              <a:rPr lang="en-US" dirty="0"/>
              <a:t> </a:t>
            </a:r>
            <a:r>
              <a:rPr lang="en-US" sz="2700" cap="none" dirty="0">
                <a:latin typeface="+mn-lt"/>
              </a:rPr>
              <a:t>Taylor, D. (2018, Jan 2nd). </a:t>
            </a:r>
            <a:r>
              <a:rPr lang="en-US" sz="2700" i="1" cap="none" dirty="0">
                <a:latin typeface="+mn-lt"/>
              </a:rPr>
              <a:t>The 11 most popular hotel management software solutions for small hotels compared</a:t>
            </a:r>
            <a:r>
              <a:rPr lang="en-US" sz="2700" cap="none" dirty="0">
                <a:latin typeface="+mn-lt"/>
              </a:rPr>
              <a:t>. Retrieved from capterra: https://blog.Capterra.Com/the-5-most-popular-hotel-management-software-solutions-for-small-hotels-compared/</a:t>
            </a:r>
            <a:br>
              <a:rPr lang="en-NZ" dirty="0"/>
            </a:br>
            <a:br>
              <a:rPr lang="en-NZ"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545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SCOPE</a:t>
            </a:r>
            <a:r>
              <a:rPr lang="en-NZ" u="sng" cap="none" dirty="0">
                <a:latin typeface="Bahnschrift" panose="020B0502040204020203" pitchFamily="34" charset="0"/>
                <a:cs typeface="Calibri" panose="020F0502020204030204" pitchFamily="34" charset="0"/>
              </a:rPr>
              <a:t> </a:t>
            </a:r>
            <a:br>
              <a:rPr lang="en-NZ" u="sng" cap="none" dirty="0">
                <a:latin typeface="Calibri" panose="020F0502020204030204" pitchFamily="34" charset="0"/>
                <a:cs typeface="Calibri" panose="020F0502020204030204" pitchFamily="34" charset="0"/>
              </a:rPr>
            </a:br>
            <a:r>
              <a:rPr lang="en-NZ" sz="2400" cap="none" dirty="0">
                <a:latin typeface="+mn-lt"/>
                <a:cs typeface="Calibri" panose="020F0502020204030204" pitchFamily="34" charset="0"/>
              </a:rPr>
              <a:t>To create an Android Application for Housekeepers, Management and Front Desk staff within the Accommodation Industry to use in order to lessen time used to report a room status.</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Aim </a:t>
            </a:r>
            <a:r>
              <a:rPr lang="en-NZ" dirty="0">
                <a:latin typeface="Bahnschrift" panose="020B0502040204020203"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sz="2400" cap="none" dirty="0">
                <a:effectLst/>
                <a:latin typeface="+mn-lt"/>
                <a:cs typeface="Calibri" panose="020F0502020204030204" pitchFamily="34" charset="0"/>
              </a:rPr>
              <a:t>To create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rder </a:t>
            </a:r>
            <a:r>
              <a:rPr lang="en-NZ" sz="2400" cap="none" dirty="0">
                <a:latin typeface="+mn-lt"/>
                <a:cs typeface="Calibri" panose="020F0502020204030204" pitchFamily="34" charset="0"/>
              </a:rPr>
              <a:t>a</a:t>
            </a:r>
            <a:r>
              <a:rPr lang="en-NZ" sz="2400" cap="none" dirty="0">
                <a:effectLst/>
                <a:latin typeface="+mn-lt"/>
                <a:cs typeface="Calibri" panose="020F0502020204030204" pitchFamily="34" charset="0"/>
              </a:rPr>
              <a:t>nd </a:t>
            </a:r>
            <a:r>
              <a:rPr lang="en-NZ" sz="2400" cap="none" dirty="0">
                <a:latin typeface="+mn-lt"/>
                <a:cs typeface="Calibri" panose="020F0502020204030204" pitchFamily="34" charset="0"/>
              </a:rPr>
              <a:t>r</a:t>
            </a:r>
            <a:r>
              <a:rPr lang="en-NZ" sz="2400" cap="none" dirty="0">
                <a:effectLst/>
                <a:latin typeface="+mn-lt"/>
                <a:cs typeface="Calibri" panose="020F0502020204030204" pitchFamily="34" charset="0"/>
              </a:rPr>
              <a:t>educe </a:t>
            </a:r>
            <a:r>
              <a:rPr lang="en-NZ" sz="2400" cap="none" dirty="0">
                <a:latin typeface="+mn-lt"/>
                <a:cs typeface="Calibri" panose="020F0502020204030204" pitchFamily="34" charset="0"/>
              </a:rPr>
              <a:t>l</a:t>
            </a:r>
            <a:r>
              <a:rPr lang="en-NZ" sz="2400" cap="none" dirty="0">
                <a:effectLst/>
                <a:latin typeface="+mn-lt"/>
                <a:cs typeface="Calibri" panose="020F0502020204030204" pitchFamily="34" charset="0"/>
              </a:rPr>
              <a:t>oss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f </a:t>
            </a:r>
            <a:r>
              <a:rPr lang="en-NZ" sz="2400" cap="none" dirty="0">
                <a:latin typeface="+mn-lt"/>
                <a:cs typeface="Calibri" panose="020F0502020204030204" pitchFamily="34" charset="0"/>
              </a:rPr>
              <a:t>t</a:t>
            </a:r>
            <a:r>
              <a:rPr lang="en-NZ" sz="2400" cap="none" dirty="0">
                <a:effectLst/>
                <a:latin typeface="+mn-lt"/>
                <a:cs typeface="Calibri" panose="020F0502020204030204" pitchFamily="34" charset="0"/>
              </a:rPr>
              <a:t>ime </a:t>
            </a:r>
            <a:r>
              <a:rPr lang="en-NZ" sz="2400" cap="none" dirty="0">
                <a:latin typeface="+mn-lt"/>
                <a:cs typeface="Calibri" panose="020F0502020204030204" pitchFamily="34" charset="0"/>
              </a:rPr>
              <a:t>f</a:t>
            </a:r>
            <a:r>
              <a:rPr lang="en-NZ" sz="2400" cap="none" dirty="0">
                <a:effectLst/>
                <a:latin typeface="+mn-lt"/>
                <a:cs typeface="Calibri" panose="020F0502020204030204" pitchFamily="34" charset="0"/>
              </a:rPr>
              <a:t>or </a:t>
            </a:r>
            <a:r>
              <a:rPr lang="en-NZ" sz="2400" cap="none" dirty="0">
                <a:latin typeface="+mn-lt"/>
                <a:cs typeface="Calibri" panose="020F0502020204030204" pitchFamily="34" charset="0"/>
              </a:rPr>
              <a:t>H</a:t>
            </a:r>
            <a:r>
              <a:rPr lang="en-NZ" sz="2400" cap="none" dirty="0">
                <a:effectLst/>
                <a:latin typeface="+mn-lt"/>
                <a:cs typeface="Calibri" panose="020F0502020204030204" pitchFamily="34" charset="0"/>
              </a:rPr>
              <a:t>ousekeepers and Management within the Accommodation Industry. </a:t>
            </a:r>
            <a:r>
              <a:rPr lang="en-NZ" sz="2400" cap="none" dirty="0">
                <a:latin typeface="+mn-lt"/>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Objectives</a:t>
            </a:r>
            <a:br>
              <a:rPr lang="en-NZ" dirty="0">
                <a:effectLst/>
                <a:latin typeface="+mn-lt"/>
                <a:cs typeface="Calibri" panose="020F0502020204030204" pitchFamily="34" charset="0"/>
              </a:rPr>
            </a:br>
            <a:r>
              <a:rPr lang="en-NZ" sz="2400" b="1" dirty="0">
                <a:effectLst/>
                <a:latin typeface="+mn-lt"/>
                <a:cs typeface="Calibri" panose="020F0502020204030204" pitchFamily="34" charset="0"/>
              </a:rPr>
              <a:t>1] </a:t>
            </a:r>
            <a:r>
              <a:rPr lang="en-NZ" sz="2400" cap="none" dirty="0">
                <a:effectLst/>
                <a:latin typeface="+mn-lt"/>
                <a:cs typeface="Calibri" panose="020F0502020204030204" pitchFamily="34" charset="0"/>
              </a:rPr>
              <a:t>Research current methods used within the Accommodation Industry in respect to room maintenance.</a:t>
            </a:r>
            <a:br>
              <a:rPr lang="en-NZ" sz="2400" cap="none" dirty="0">
                <a:effectLst/>
                <a:latin typeface="+mn-lt"/>
                <a:cs typeface="Calibri" panose="020F0502020204030204" pitchFamily="34" charset="0"/>
              </a:rPr>
            </a:br>
            <a:br>
              <a:rPr lang="en-NZ" sz="2400" cap="none" dirty="0">
                <a:effectLst/>
                <a:latin typeface="+mn-lt"/>
                <a:cs typeface="Calibri" panose="020F0502020204030204" pitchFamily="34" charset="0"/>
              </a:rPr>
            </a:br>
            <a:r>
              <a:rPr lang="en-NZ" sz="2400" b="1" cap="none" dirty="0">
                <a:effectLst/>
                <a:latin typeface="+mn-lt"/>
                <a:cs typeface="Calibri" panose="020F0502020204030204" pitchFamily="34" charset="0"/>
              </a:rPr>
              <a:t>2] </a:t>
            </a:r>
            <a:r>
              <a:rPr lang="en-NZ" sz="2400" cap="none" dirty="0">
                <a:latin typeface="+mn-lt"/>
                <a:cs typeface="Calibri" panose="020F0502020204030204" pitchFamily="34" charset="0"/>
              </a:rPr>
              <a:t>Design, c</a:t>
            </a:r>
            <a:r>
              <a:rPr lang="en-NZ" sz="2400" cap="none" dirty="0">
                <a:effectLst/>
                <a:latin typeface="+mn-lt"/>
                <a:cs typeface="Calibri" panose="020F0502020204030204" pitchFamily="34" charset="0"/>
              </a:rPr>
              <a:t>reate and test an Android Application.</a:t>
            </a:r>
            <a:br>
              <a:rPr lang="en-NZ" sz="2400" cap="none" dirty="0">
                <a:latin typeface="+mn-lt"/>
                <a:cs typeface="Calibri" panose="020F0502020204030204" pitchFamily="34" charset="0"/>
              </a:rPr>
            </a:b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4] </a:t>
            </a:r>
            <a:r>
              <a:rPr lang="en-NZ" sz="2400" cap="none" dirty="0">
                <a:latin typeface="+mn-lt"/>
                <a:cs typeface="Calibri" panose="020F0502020204030204" pitchFamily="34" charset="0"/>
              </a:rPr>
              <a:t>Design and create a database.</a:t>
            </a:r>
            <a:br>
              <a:rPr lang="en-NZ" sz="2700" dirty="0">
                <a:effectLst/>
                <a:latin typeface="+mn-lt"/>
                <a:cs typeface="Calibri" panose="020F0502020204030204" pitchFamily="34" charset="0"/>
              </a:rPr>
            </a:br>
            <a:br>
              <a:rPr lang="en-NZ" cap="none" dirty="0">
                <a:latin typeface="+mn-lt"/>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65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MOVs</a:t>
            </a: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effectLst/>
                <a:latin typeface="Bahnschrift" panose="020B0502040204020203" pitchFamily="34" charset="0"/>
                <a:cs typeface="Calibri" panose="020F0502020204030204" pitchFamily="34" charset="0"/>
              </a:rPr>
              <a:t>1]</a:t>
            </a:r>
            <a:r>
              <a:rPr lang="en-US" sz="2700" b="1" dirty="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OPERATIONAL IMPACT –</a:t>
            </a:r>
            <a:br>
              <a:rPr lang="en-US" b="1" u="sng" cap="none" dirty="0">
                <a:effectLst/>
                <a:latin typeface="Calibri" panose="020F0502020204030204" pitchFamily="34" charset="0"/>
                <a:cs typeface="Calibri" panose="020F0502020204030204" pitchFamily="34" charset="0"/>
              </a:rPr>
            </a:br>
            <a:r>
              <a:rPr lang="en-US" sz="2200" cap="none" dirty="0">
                <a:effectLst/>
                <a:latin typeface="+mn-lt"/>
                <a:cs typeface="Calibri" panose="020F0502020204030204" pitchFamily="34" charset="0"/>
              </a:rPr>
              <a:t>Our applications will make communication faster </a:t>
            </a:r>
            <a:r>
              <a:rPr lang="en-US" sz="2200" cap="none" dirty="0">
                <a:latin typeface="+mn-lt"/>
                <a:cs typeface="Calibri" panose="020F0502020204030204" pitchFamily="34" charset="0"/>
              </a:rPr>
              <a:t>f</a:t>
            </a:r>
            <a:r>
              <a:rPr lang="en-US" sz="2200" cap="none" dirty="0">
                <a:effectLst/>
                <a:latin typeface="+mn-lt"/>
                <a:cs typeface="Calibri" panose="020F0502020204030204" pitchFamily="34" charset="0"/>
              </a:rPr>
              <a:t>or the Housekeepers and Front Desk staff as </a:t>
            </a:r>
            <a:r>
              <a:rPr lang="en-US" sz="2200" cap="none" dirty="0">
                <a:latin typeface="+mn-lt"/>
                <a:cs typeface="Calibri" panose="020F0502020204030204" pitchFamily="34" charset="0"/>
              </a:rPr>
              <a:t>it </a:t>
            </a:r>
            <a:r>
              <a:rPr lang="en-US" sz="2200" cap="none" dirty="0">
                <a:effectLst/>
                <a:latin typeface="+mn-lt"/>
                <a:cs typeface="Calibri" panose="020F0502020204030204" pitchFamily="34" charset="0"/>
              </a:rPr>
              <a:t>will allow communication in both directions to be done in real-time, without them having to travel to find the person(s) they wish to report to.</a:t>
            </a:r>
            <a:br>
              <a:rPr lang="en-US" sz="2700"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latin typeface="Bahnschrift" panose="020B0502040204020203" pitchFamily="34" charset="0"/>
                <a:cs typeface="Calibri" panose="020F0502020204030204" pitchFamily="34" charset="0"/>
              </a:rPr>
              <a:t>2</a:t>
            </a:r>
            <a:r>
              <a:rPr lang="en-US" sz="2700" cap="none" dirty="0">
                <a:effectLst/>
                <a:latin typeface="Bahnschrift" panose="020B0502040204020203" pitchFamily="34" charset="0"/>
                <a:cs typeface="Calibri" panose="020F0502020204030204" pitchFamily="34" charset="0"/>
              </a:rPr>
              <a:t>]</a:t>
            </a:r>
            <a:r>
              <a:rPr lang="en-US" sz="2700" b="1" dirty="0">
                <a:effectLst/>
                <a:latin typeface="Bahnschrift" panose="020B0502040204020203" pitchFamily="34" charset="0"/>
              </a:rPr>
              <a:t> </a:t>
            </a:r>
            <a:r>
              <a:rPr lang="en-NZ" sz="2700" b="1" u="sng" cap="none" dirty="0">
                <a:effectLst/>
                <a:latin typeface="Bahnschrift" panose="020B0502040204020203" pitchFamily="34" charset="0"/>
                <a:cs typeface="Calibri" panose="020F0502020204030204" pitchFamily="34" charset="0"/>
              </a:rPr>
              <a:t>CUSTOMER</a:t>
            </a:r>
            <a:br>
              <a:rPr lang="en-NZ" sz="2700" b="1" u="sng" cap="none" dirty="0">
                <a:effectLst/>
                <a:latin typeface="Bahnschrift" panose="020B0502040204020203" pitchFamily="34" charset="0"/>
                <a:cs typeface="Calibri" panose="020F0502020204030204" pitchFamily="34" charset="0"/>
              </a:rPr>
            </a:br>
            <a:br>
              <a:rPr lang="en-NZ" sz="2700" b="1" u="sng" cap="none" dirty="0">
                <a:effectLst/>
                <a:latin typeface="Bahnschrift" panose="020B0502040204020203" pitchFamily="34" charset="0"/>
                <a:cs typeface="Calibri" panose="020F0502020204030204" pitchFamily="34" charset="0"/>
              </a:rPr>
            </a:br>
            <a:r>
              <a:rPr lang="en-NZ" sz="2700" cap="none" dirty="0">
                <a:effectLst/>
                <a:latin typeface="Bahnschrift" panose="020B0502040204020203" pitchFamily="34" charset="0"/>
                <a:cs typeface="Calibri" panose="020F0502020204030204" pitchFamily="34" charset="0"/>
              </a:rPr>
              <a:t>3] </a:t>
            </a:r>
            <a:r>
              <a:rPr lang="en-NZ" sz="2700" b="1" u="sng" cap="none" dirty="0">
                <a:effectLst/>
                <a:latin typeface="Bahnschrift" panose="020B0502040204020203" pitchFamily="34" charset="0"/>
                <a:cs typeface="Calibri" panose="020F0502020204030204" pitchFamily="34" charset="0"/>
              </a:rPr>
              <a:t>FINANCE</a:t>
            </a: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r>
              <a:rPr lang="en-NZ" sz="2700" b="1" u="sng" dirty="0">
                <a:latin typeface="+mn-lt"/>
              </a:rPr>
              <a:t>eZee Front Desk </a:t>
            </a:r>
            <a:r>
              <a:rPr lang="en-NZ" b="1" dirty="0"/>
              <a:t>– </a:t>
            </a:r>
            <a:r>
              <a:rPr lang="en-NZ" sz="2700" cap="none" dirty="0">
                <a:latin typeface="+mn-lt"/>
              </a:rPr>
              <a:t>App is mainly used by small lodge, hotel and motel and company claim that app is using in 140 countries all around the world and more than 1 million transaction in a day and across hotel management property resulting in 90,000 room manged and 70,500 users by ezee front desk app.</a:t>
            </a:r>
            <a:br>
              <a:rPr lang="en-NZ" sz="2700" cap="none" dirty="0">
                <a:latin typeface="+mn-lt"/>
              </a:rPr>
            </a:br>
            <a:r>
              <a:rPr lang="en-NZ" sz="2700" cap="none" dirty="0">
                <a:latin typeface="+mn-lt"/>
              </a:rPr>
              <a:t>     </a:t>
            </a:r>
            <a:br>
              <a:rPr lang="en-NZ" sz="2700" cap="none" dirty="0">
                <a:latin typeface="+mn-lt"/>
              </a:rPr>
            </a:br>
            <a:r>
              <a:rPr lang="en-NZ" sz="2700" cap="none" dirty="0">
                <a:latin typeface="+mn-lt"/>
              </a:rPr>
              <a:t>1.</a:t>
            </a:r>
            <a:r>
              <a:rPr lang="en-US" sz="2700" cap="none" dirty="0">
                <a:latin typeface="+mn-lt"/>
              </a:rPr>
              <a:t>Receive application report on phone and tablets.</a:t>
            </a:r>
            <a:br>
              <a:rPr lang="en-NZ" sz="2700" cap="none" dirty="0">
                <a:latin typeface="+mn-lt"/>
              </a:rPr>
            </a:br>
            <a:r>
              <a:rPr lang="en-NZ" sz="2700" cap="none" dirty="0">
                <a:latin typeface="+mn-lt"/>
              </a:rPr>
              <a:t>2.</a:t>
            </a:r>
            <a:r>
              <a:rPr lang="en-US" sz="2700" cap="none" dirty="0">
                <a:latin typeface="+mn-lt"/>
              </a:rPr>
              <a:t>Event management.</a:t>
            </a:r>
            <a:br>
              <a:rPr lang="en-NZ" sz="2700" cap="none" dirty="0">
                <a:latin typeface="+mn-lt"/>
              </a:rPr>
            </a:br>
            <a:r>
              <a:rPr lang="en-NZ" sz="2700" cap="none" dirty="0">
                <a:latin typeface="+mn-lt"/>
              </a:rPr>
              <a:t>3.</a:t>
            </a:r>
            <a:r>
              <a:rPr lang="en-US" sz="2700" cap="none" dirty="0">
                <a:latin typeface="+mn-lt"/>
              </a:rPr>
              <a:t>Self-service check in kiosk.</a:t>
            </a:r>
            <a:br>
              <a:rPr lang="en-NZ" sz="2700" cap="none" dirty="0">
                <a:latin typeface="+mn-lt"/>
              </a:rPr>
            </a:br>
            <a:br>
              <a:rPr lang="en-NZ" sz="2700" cap="none" dirty="0">
                <a:effectLst/>
                <a:latin typeface="+mn-lt"/>
                <a:cs typeface="Calibri" panose="020F0502020204030204" pitchFamily="34" charset="0"/>
              </a:rPr>
            </a:br>
            <a:r>
              <a:rPr lang="en-NZ" sz="2700" b="1" cap="none" dirty="0">
                <a:latin typeface="+mn-lt"/>
              </a:rPr>
              <a:t>what we would like to improve or add in the future for our system</a:t>
            </a:r>
            <a:br>
              <a:rPr lang="en-NZ" sz="2700" b="1" cap="none" dirty="0">
                <a:latin typeface="+mn-lt"/>
              </a:rPr>
            </a:br>
            <a:br>
              <a:rPr lang="en-NZ" sz="2700" cap="none" dirty="0">
                <a:latin typeface="+mn-lt"/>
              </a:rPr>
            </a:br>
            <a:r>
              <a:rPr lang="en-NZ" sz="2700" cap="none" dirty="0">
                <a:latin typeface="+mn-lt"/>
              </a:rPr>
              <a:t>1.</a:t>
            </a:r>
            <a:r>
              <a:rPr lang="en-US" sz="2700" cap="none" dirty="0">
                <a:latin typeface="+mn-lt"/>
              </a:rPr>
              <a:t>We could add any language pack based on client majority.</a:t>
            </a:r>
            <a:br>
              <a:rPr lang="en-NZ" sz="2700" cap="none" dirty="0">
                <a:latin typeface="+mn-lt"/>
              </a:rPr>
            </a:br>
            <a:r>
              <a:rPr lang="en-NZ" sz="2700" cap="none" dirty="0">
                <a:latin typeface="+mn-lt"/>
              </a:rPr>
              <a:t>2.</a:t>
            </a:r>
            <a:r>
              <a:rPr lang="en-US" sz="2700" cap="none" dirty="0">
                <a:latin typeface="+mn-lt"/>
              </a:rPr>
              <a:t>Online help.</a:t>
            </a:r>
            <a:br>
              <a:rPr lang="en-NZ" sz="2700" dirty="0"/>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587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r>
              <a:rPr lang="en-NZ" sz="2700" b="1" u="sng" dirty="0">
                <a:latin typeface="Bahnschrift" panose="020B0502040204020203" pitchFamily="34" charset="0"/>
              </a:rPr>
              <a:t>Cloud beds Reservation System</a:t>
            </a:r>
            <a:r>
              <a:rPr lang="en-NZ" sz="2700" u="sng" dirty="0">
                <a:latin typeface="Bahnschrift" panose="020B0502040204020203" pitchFamily="34" charset="0"/>
              </a:rPr>
              <a:t> – </a:t>
            </a:r>
            <a:r>
              <a:rPr lang="en-NZ" sz="2700" u="sng" cap="none" dirty="0">
                <a:latin typeface="+mn-lt"/>
              </a:rPr>
              <a:t>T</a:t>
            </a:r>
            <a:r>
              <a:rPr lang="en-NZ" sz="2700" cap="none" dirty="0">
                <a:latin typeface="+mn-lt"/>
              </a:rPr>
              <a:t>his app is multi task that can connect to hundreds of channels from your property such as booking.com and Orbitz and it allow guests to make direct booking from their desktop, phone and through Facebook so, this app so handy and gives good impact for small business e.g. - hotel and motel.</a:t>
            </a:r>
            <a:br>
              <a:rPr lang="en-NZ" sz="2700" cap="none" dirty="0">
                <a:latin typeface="+mn-lt"/>
              </a:rPr>
            </a:br>
            <a:br>
              <a:rPr lang="en-NZ" sz="2700" cap="none" dirty="0">
                <a:latin typeface="+mn-lt"/>
              </a:rPr>
            </a:br>
            <a:r>
              <a:rPr lang="en-NZ" sz="2700" cap="none" dirty="0">
                <a:latin typeface="+mn-lt"/>
              </a:rPr>
              <a:t>1.</a:t>
            </a:r>
            <a:r>
              <a:rPr lang="en-US" sz="2700" cap="none" dirty="0">
                <a:latin typeface="+mn-lt"/>
              </a:rPr>
              <a:t>Easy to use and 24/7.</a:t>
            </a:r>
            <a:br>
              <a:rPr lang="en-NZ" sz="2700" cap="none" dirty="0">
                <a:latin typeface="+mn-lt"/>
              </a:rPr>
            </a:br>
            <a:r>
              <a:rPr lang="en-NZ" sz="2700" cap="none" dirty="0">
                <a:latin typeface="+mn-lt"/>
              </a:rPr>
              <a:t>2.</a:t>
            </a:r>
            <a:r>
              <a:rPr lang="en-US" sz="2700" cap="none" dirty="0">
                <a:latin typeface="+mn-lt"/>
              </a:rPr>
              <a:t>Customer support online.</a:t>
            </a:r>
            <a:br>
              <a:rPr lang="en-NZ" sz="2700" cap="none" dirty="0">
                <a:latin typeface="+mn-lt"/>
              </a:rPr>
            </a:br>
            <a:r>
              <a:rPr lang="en-NZ" sz="2700" cap="none" dirty="0">
                <a:latin typeface="+mn-lt"/>
              </a:rPr>
              <a:t>3.Credit card system integrated by third parties.</a:t>
            </a:r>
            <a:br>
              <a:rPr lang="en-NZ" sz="2700" cap="none" dirty="0">
                <a:latin typeface="+mn-lt"/>
              </a:rPr>
            </a:br>
            <a:br>
              <a:rPr lang="en-NZ" sz="2700" cap="none" dirty="0">
                <a:latin typeface="+mn-lt"/>
              </a:rPr>
            </a:br>
            <a:r>
              <a:rPr lang="en-US" dirty="0"/>
              <a:t> </a:t>
            </a:r>
            <a:br>
              <a:rPr lang="en-NZ" dirty="0"/>
            </a:br>
            <a:r>
              <a:rPr lang="en-NZ" sz="2700" b="1" cap="none" dirty="0">
                <a:latin typeface="+mn-lt"/>
              </a:rPr>
              <a:t>what we would like to improve or add in the future for our system.</a:t>
            </a:r>
            <a:br>
              <a:rPr lang="en-NZ" sz="2700" b="1" cap="none" dirty="0">
                <a:latin typeface="+mn-lt"/>
              </a:rPr>
            </a:br>
            <a:r>
              <a:rPr lang="en-NZ" sz="2700" cap="none" dirty="0">
                <a:latin typeface="+mn-lt"/>
              </a:rPr>
              <a:t>1.</a:t>
            </a:r>
            <a:r>
              <a:rPr lang="en-US" sz="2700" cap="none" dirty="0">
                <a:latin typeface="+mn-lt"/>
              </a:rPr>
              <a:t>Online support</a:t>
            </a:r>
            <a:br>
              <a:rPr lang="en-NZ" sz="2700" cap="none" dirty="0">
                <a:latin typeface="+mn-lt"/>
              </a:rPr>
            </a:br>
            <a:r>
              <a:rPr lang="en-NZ" sz="2700" cap="none" dirty="0">
                <a:latin typeface="+mn-lt"/>
              </a:rPr>
              <a:t>2.</a:t>
            </a:r>
            <a:r>
              <a:rPr lang="en-US" sz="2700" cap="none" dirty="0">
                <a:latin typeface="+mn-lt"/>
              </a:rPr>
              <a:t>We would add payment from credit card in the future.</a:t>
            </a: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1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METHODOLOGY</a:t>
            </a: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965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sz="2700" b="1" u="sng" dirty="0">
                <a:latin typeface="Bahnschrift" panose="020B0502040204020203" pitchFamily="34" charset="0"/>
              </a:rPr>
              <a:t>Lack of Experience and </a:t>
            </a:r>
            <a:r>
              <a:rPr lang="en-US" sz="2700" b="1" u="sng" cap="none" dirty="0">
                <a:latin typeface="Bahnschrift" panose="020B0502040204020203" pitchFamily="34" charset="0"/>
              </a:rPr>
              <a:t>SKILLS</a:t>
            </a:r>
            <a:r>
              <a:rPr lang="en-US" sz="2700" b="1" cap="none" dirty="0"/>
              <a:t>-  </a:t>
            </a:r>
            <a:r>
              <a:rPr lang="en-US" sz="2700" cap="none" dirty="0">
                <a:latin typeface="+mn-lt"/>
              </a:rPr>
              <a:t>Lack of experienced our team has only one software developer and required to create a hotel reservation app its big job for us as a team to produce app and that’s going to be challenging. we simply lack expertise but we both networking student will try our best to help our developer out during these 8 weeks to make efficient app for our staff. </a:t>
            </a:r>
            <a:br>
              <a:rPr lang="en-US" sz="2700" cap="none" dirty="0">
                <a:latin typeface="+mn-lt"/>
              </a:rPr>
            </a:br>
            <a:br>
              <a:rPr lang="en-US" sz="2700" cap="none" dirty="0"/>
            </a:br>
            <a:r>
              <a:rPr lang="en-US" sz="2700" b="1" u="sng" dirty="0">
                <a:latin typeface="Bahnschrift" panose="020B0502040204020203" pitchFamily="34" charset="0"/>
              </a:rPr>
              <a:t>Mitigation-</a:t>
            </a:r>
            <a:r>
              <a:rPr lang="en-US" sz="2700" dirty="0"/>
              <a:t> </a:t>
            </a:r>
            <a:r>
              <a:rPr lang="en-US" sz="2700" cap="none" dirty="0">
                <a:latin typeface="+mn-lt"/>
              </a:rPr>
              <a:t>Discussion with senior software developer and learning from them, what need to be done on time as of knowledge side it doesn’t matter who’s is younger or older it all about asking and doing own research putting effort so, </a:t>
            </a:r>
            <a:r>
              <a:rPr lang="en-US" sz="2700" cap="none" dirty="0" err="1">
                <a:latin typeface="+mn-lt"/>
              </a:rPr>
              <a:t>i</a:t>
            </a:r>
            <a:r>
              <a:rPr lang="en-US" sz="2700" cap="none" dirty="0">
                <a:latin typeface="+mn-lt"/>
              </a:rPr>
              <a:t> think if developer could do that it would be another chance to gain some more experience and adding skills.</a:t>
            </a:r>
            <a:br>
              <a:rPr lang="en-NZ" sz="2700" cap="none" dirty="0">
                <a:latin typeface="+mn-lt"/>
              </a:rPr>
            </a:br>
            <a:br>
              <a:rPr lang="en-US" sz="2200" cap="none" dirty="0"/>
            </a:br>
            <a:br>
              <a:rPr lang="en-US" sz="2200" cap="none" dirty="0"/>
            </a:br>
            <a:br>
              <a:rPr lang="en-NZ" sz="2200" cap="none"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56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dirty="0"/>
              <a:t> </a:t>
            </a:r>
            <a:br>
              <a:rPr lang="en-US" dirty="0"/>
            </a:br>
            <a:r>
              <a:rPr lang="en-US" sz="2700" b="1" u="sng" dirty="0">
                <a:latin typeface="Bahnschrift" panose="020B0502040204020203" pitchFamily="34" charset="0"/>
              </a:rPr>
              <a:t>Technology FAILURE- </a:t>
            </a:r>
            <a:r>
              <a:rPr lang="en-US" sz="2700" b="1" cap="none" dirty="0">
                <a:latin typeface="+mn-lt"/>
              </a:rPr>
              <a:t> </a:t>
            </a:r>
            <a:r>
              <a:rPr lang="en-US" sz="2700" cap="none" dirty="0">
                <a:latin typeface="+mn-lt"/>
              </a:rPr>
              <a:t>If technology is failing could put huge failure impact on project as we all know system could be fail at any time and that cause a massive loss to our group through technology as technology has number of good reason but never know what could have happened to machine in couple of second because all work is going to be save on our computer.</a:t>
            </a:r>
            <a:br>
              <a:rPr lang="en-US" sz="2700" cap="none" dirty="0">
                <a:latin typeface="+mn-lt"/>
              </a:rPr>
            </a:br>
            <a:br>
              <a:rPr lang="en-NZ" sz="2700" cap="none" dirty="0">
                <a:latin typeface="+mn-lt"/>
              </a:rPr>
            </a:br>
            <a:r>
              <a:rPr lang="en-US" sz="2700" b="1" u="sng" dirty="0">
                <a:latin typeface="Bahnschrift" panose="020B0502040204020203" pitchFamily="34" charset="0"/>
              </a:rPr>
              <a:t>Mitigation-</a:t>
            </a:r>
            <a:r>
              <a:rPr lang="en-US" dirty="0"/>
              <a:t> </a:t>
            </a:r>
            <a:r>
              <a:rPr lang="en-US" sz="2700" cap="none" dirty="0">
                <a:latin typeface="+mn-lt"/>
              </a:rPr>
              <a:t>All we can do to have a backup on a different computer at the same while doing a project that’s the only way we could save our work or on google drive.</a:t>
            </a:r>
            <a:br>
              <a:rPr lang="en-NZ" dirty="0"/>
            </a:br>
            <a:br>
              <a:rPr lang="en-NZ" sz="2200" cap="none"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05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sz="2700" b="1" u="sng" cap="none" dirty="0">
                <a:latin typeface="Bahnschrift" panose="020B0502040204020203" pitchFamily="34" charset="0"/>
                <a:cs typeface="Calibri" panose="020F0502020204030204" pitchFamily="34" charset="0"/>
              </a:rPr>
            </a:br>
            <a:r>
              <a:rPr lang="en-US" sz="2700" u="sng" dirty="0">
                <a:latin typeface="Bahnschrift" panose="020B0502040204020203" pitchFamily="34" charset="0"/>
              </a:rPr>
              <a:t> </a:t>
            </a:r>
            <a:r>
              <a:rPr lang="en-US" sz="2700" b="1" u="sng" dirty="0">
                <a:latin typeface="Bahnschrift" panose="020B0502040204020203" pitchFamily="34" charset="0"/>
              </a:rPr>
              <a:t>Miscommunication-</a:t>
            </a:r>
            <a:r>
              <a:rPr lang="en-US" sz="2700" u="sng" dirty="0">
                <a:latin typeface="Bahnschrift" panose="020B0502040204020203" pitchFamily="34" charset="0"/>
              </a:rPr>
              <a:t> </a:t>
            </a:r>
            <a:r>
              <a:rPr lang="en-US" sz="2700" u="sng" cap="none" dirty="0">
                <a:latin typeface="+mn-lt"/>
              </a:rPr>
              <a:t>B</a:t>
            </a:r>
            <a:r>
              <a:rPr lang="en-US" sz="2700" cap="none" dirty="0">
                <a:latin typeface="+mn-lt"/>
              </a:rPr>
              <a:t>ad communication is the biggest thing especially when doing a project work with different members as we all know need to know what the task are of another member. improper communication could lead to fail project or assignment and give unnecessary problem that we don’t want especially, when you have only 8 weeks to create an app so, communication must be good between members.</a:t>
            </a:r>
            <a:br>
              <a:rPr lang="en-US" sz="2700" cap="none" dirty="0">
                <a:latin typeface="+mn-lt"/>
              </a:rPr>
            </a:br>
            <a:br>
              <a:rPr lang="en-NZ" sz="2700" cap="none" dirty="0">
                <a:latin typeface="+mn-lt"/>
              </a:rPr>
            </a:br>
            <a:r>
              <a:rPr lang="en-US" sz="2700" b="1" u="sng" dirty="0">
                <a:latin typeface="+mn-lt"/>
              </a:rPr>
              <a:t>Mitigation-</a:t>
            </a:r>
            <a:r>
              <a:rPr lang="en-US" dirty="0"/>
              <a:t> </a:t>
            </a:r>
            <a:r>
              <a:rPr lang="en-US" sz="2700" cap="none" dirty="0">
                <a:latin typeface="+mn-lt"/>
              </a:rPr>
              <a:t>Having meeting with your group members exclude class meeting trying to make a time for them and that would help everyone to lead successful project </a:t>
            </a:r>
            <a:br>
              <a:rPr lang="en-NZ" sz="2700" cap="none" dirty="0">
                <a:latin typeface="+mn-lt"/>
              </a:rPr>
            </a:br>
            <a:br>
              <a:rPr lang="en-NZ" sz="2700" cap="none" dirty="0">
                <a:latin typeface="+mn-lt"/>
              </a:rPr>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74058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569</TotalTime>
  <Words>25</Words>
  <Application>Microsoft Office PowerPoint</Application>
  <PresentationFormat>Widescreen</PresentationFormat>
  <Paragraphs>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vt:lpstr>
      <vt:lpstr>Calibri</vt:lpstr>
      <vt:lpstr>Tw Cen MT</vt:lpstr>
      <vt:lpstr>Droplet</vt:lpstr>
      <vt:lpstr>The Imperial Management </vt:lpstr>
      <vt:lpstr> SCOPE  To create an Android Application for Housekeepers, Management and Front Desk staff within the Accommodation Industry to use in order to lessen time used to report a room status.   Aim   To create order and reduce loss of time for Housekeepers and Management within the Accommodation Industry.     Objectives 1] Research current methods used within the Accommodation Industry in respect to room maintenance.  2] Design, create and test an Android Application.  4] Design and create a database.   </vt:lpstr>
      <vt:lpstr>   MOVs  1] OPERATIONAL IMPACT – Our applications will make communication faster for the Housekeepers and Front Desk staff as it will allow communication in both directions to be done in real-time, without them having to travel to find the person(s) they wish to report to.  2] CUSTOMER  3] FINANCE                </vt:lpstr>
      <vt:lpstr>                                                EXISTING SYSTEMS   eZee Front Desk – App is mainly used by small lodge, hotel and motel and company claim that app is using in 140 countries all around the world and more than 1 million transaction in a day and across hotel management property resulting in 90,000 room manged and 70,500 users by ezee front desk app.       1.Receive application report on phone and tablets. 2.Event management. 3.Self-service check in kiosk.  what we would like to improve or add in the future for our system  1.We could add any language pack based on client majority. 2.Online help.             </vt:lpstr>
      <vt:lpstr>                                                EXISTING SYSTEMS   Cloud beds Reservation System – This app is multi task that can connect to hundreds of channels from your property such as booking.com and Orbitz and it allow guests to make direct booking from their desktop, phone and through Facebook so, this app so handy and gives good impact for small business e.g. - hotel and motel.  1.Easy to use and 24/7. 2.Customer support online. 3.Credit card system integrated by third parties.    what we would like to improve or add in the future for our system. 1.Online support 2.We would add payment from credit card in the future.             </vt:lpstr>
      <vt:lpstr>   METHODOLOGY                </vt:lpstr>
      <vt:lpstr>                                              RISKS AND MITIGATION   Lack of Experience and SKILLS-  Lack of experienced our team has only one software developer and required to create a hotel reservation app its big job for us as a team to produce app and that’s going to be challenging. we simply lack expertise but we both networking student will try our best to help our developer out during these 8 weeks to make efficient app for our staff.   Mitigation- Discussion with senior software developer and learning from them, what need to be done on time as of knowledge side it doesn’t matter who’s is younger or older it all about asking and doing own research putting effort so, i think if developer could do that it would be another chance to gain some more experience and adding skills.                  </vt:lpstr>
      <vt:lpstr>                                              RISKS AND MITIGATION     Technology FAILURE-  If technology is failing could put huge failure impact on project as we all know system could be fail at any time and that cause a massive loss to our group through technology as technology has number of good reason but never know what could have happened to machine in couple of second because all work is going to be save on our computer.  Mitigation- All we can do to have a backup on a different computer at the same while doing a project that’s the only way we could save our work or on google drive.                </vt:lpstr>
      <vt:lpstr>                                              RISKS AND MITIGATION    Miscommunication- Bad communication is the biggest thing especially when doing a project work with different members as we all know need to know what the task are of another member. improper communication could lead to fail project or assignment and give unnecessary problem that we don’t want especially, when you have only 8 weeks to create an app so, communication must be good between members.  Mitigation- Having meeting with your group members exclude class meeting trying to make a time for them and that would help everyone to lead successful project                 </vt:lpstr>
      <vt:lpstr>                                                                                     RISKS AND MITIGATION   Time- Our group is very inexperienced regards of creating a hotel reservation app for our group and only have 8 weeks to do so. we could be fall behind in this project due to lack of experience and we never done like this before so, it’s so new for us that could reach failure to reach our milestone or could be fail the project.  Mitigation- It’s important that we distribute our task between members so, everyone has fair chance to do during time given as time is super crucial for this project because nobody want to fail this course so, every single member need to use time very efficiently to have nice impact on our project.               </vt:lpstr>
      <vt:lpstr>  DESIGN  UI                 </vt:lpstr>
      <vt:lpstr>  ERD                 </vt:lpstr>
      <vt:lpstr>GANTT CHART                                     </vt:lpstr>
      <vt:lpstr>Thank you </vt:lpstr>
      <vt:lpstr>                                                                                        REFERENCES   . USA, c. C.-(.-1. (2012). Cloudbeds. Retrieved from capterra: https://www.Capterra.Com/p/158839/cloudbeds/  . Taylor, D. (2018, Jan 2nd). The 11 most popular hotel management software solutions for small hotels compared. Retrieved from capterra: https://blog.Capterra.Com/the-5-most-popular-hotel-management-software-solutions-for-small-hotels-compared/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Imperial Management </dc:title>
  <dc:creator>Cara Hanson</dc:creator>
  <cp:lastModifiedBy>Sanjit Birla</cp:lastModifiedBy>
  <cp:revision>34</cp:revision>
  <dcterms:created xsi:type="dcterms:W3CDTF">2019-06-04T22:13:32Z</dcterms:created>
  <dcterms:modified xsi:type="dcterms:W3CDTF">2019-06-05T18:42:18Z</dcterms:modified>
</cp:coreProperties>
</file>