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2" r:id="rId7"/>
    <p:sldId id="263" r:id="rId8"/>
    <p:sldId id="266"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107" d="100"/>
          <a:sy n="107" d="100"/>
        </p:scale>
        <p:origin x="13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809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2016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0829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71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8627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53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1641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5274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692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38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232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736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091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2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698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27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913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5/22/2019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33730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643144" y="2492188"/>
            <a:ext cx="10905711" cy="1873624"/>
          </a:xfrm>
        </p:spPr>
        <p:txBody>
          <a:bodyPr>
            <a:normAutofit/>
          </a:bodyPr>
          <a:lstStyle/>
          <a:p>
            <a:r>
              <a:rPr lang="en-NZ" sz="5000" dirty="0">
                <a:solidFill>
                  <a:schemeClr val="tx2">
                    <a:lumMod val="50000"/>
                  </a:schemeClr>
                </a:solidFill>
                <a:latin typeface="Bahnschrift" panose="020B0502040204020203" pitchFamily="34" charset="0"/>
                <a:cs typeface="Calibri" panose="020F0502020204030204" pitchFamily="34" charset="0"/>
              </a:rPr>
              <a:t>Hotel Cleaning  Application</a:t>
            </a:r>
            <a:br>
              <a:rPr lang="en-NZ" sz="5000" dirty="0">
                <a:solidFill>
                  <a:schemeClr val="tx2">
                    <a:lumMod val="50000"/>
                  </a:schemeClr>
                </a:solidFill>
                <a:latin typeface="Bahnschrift" panose="020B0502040204020203" pitchFamily="34" charset="0"/>
                <a:cs typeface="Calibri" panose="020F0502020204030204" pitchFamily="34" charset="0"/>
              </a:rPr>
            </a:br>
            <a:br>
              <a:rPr lang="en-NZ" sz="5000" dirty="0">
                <a:solidFill>
                  <a:schemeClr val="tx2">
                    <a:lumMod val="50000"/>
                  </a:schemeClr>
                </a:solidFill>
                <a:latin typeface="Bahnschrift" panose="020B0502040204020203" pitchFamily="34" charset="0"/>
                <a:cs typeface="Calibri" panose="020F0502020204030204" pitchFamily="34" charset="0"/>
              </a:rPr>
            </a:br>
            <a:r>
              <a:rPr lang="en-NZ" sz="2000" dirty="0" err="1">
                <a:solidFill>
                  <a:schemeClr val="tx2">
                    <a:lumMod val="50000"/>
                  </a:schemeClr>
                </a:solidFill>
                <a:latin typeface="Bahnschrift" panose="020B0502040204020203" pitchFamily="34" charset="0"/>
                <a:cs typeface="Calibri" panose="020F0502020204030204" pitchFamily="34" charset="0"/>
              </a:rPr>
              <a:t>Krishal</a:t>
            </a:r>
            <a:r>
              <a:rPr lang="en-NZ" sz="2000" dirty="0">
                <a:solidFill>
                  <a:schemeClr val="tx2">
                    <a:lumMod val="50000"/>
                  </a:schemeClr>
                </a:solidFill>
                <a:latin typeface="Bahnschrift" panose="020B0502040204020203" pitchFamily="34" charset="0"/>
                <a:cs typeface="Calibri" panose="020F0502020204030204" pitchFamily="34" charset="0"/>
              </a:rPr>
              <a:t>, </a:t>
            </a:r>
            <a:r>
              <a:rPr lang="en-NZ" sz="2000" dirty="0" err="1">
                <a:solidFill>
                  <a:schemeClr val="tx2">
                    <a:lumMod val="50000"/>
                  </a:schemeClr>
                </a:solidFill>
                <a:latin typeface="Bahnschrift" panose="020B0502040204020203" pitchFamily="34" charset="0"/>
                <a:cs typeface="Calibri" panose="020F0502020204030204" pitchFamily="34" charset="0"/>
              </a:rPr>
              <a:t>Sanjit</a:t>
            </a:r>
            <a:r>
              <a:rPr lang="en-NZ" sz="2000" dirty="0">
                <a:solidFill>
                  <a:schemeClr val="tx2">
                    <a:lumMod val="50000"/>
                  </a:schemeClr>
                </a:solidFill>
                <a:latin typeface="Bahnschrift" panose="020B0502040204020203" pitchFamily="34" charset="0"/>
                <a:cs typeface="Calibri" panose="020F0502020204030204" pitchFamily="34" charset="0"/>
              </a:rPr>
              <a:t> and Cara</a:t>
            </a:r>
            <a:endParaRPr lang="en-NZ" sz="5000" dirty="0">
              <a:solidFill>
                <a:schemeClr val="tx2">
                  <a:lumMod val="50000"/>
                </a:schemeClr>
              </a:solidFill>
              <a:latin typeface="Bahnschrift" panose="020B0502040204020203" pitchFamily="34" charset="0"/>
              <a:cs typeface="Calibri" panose="020F0502020204030204" pitchFamily="34" charset="0"/>
            </a:endParaRPr>
          </a:p>
        </p:txBody>
      </p:sp>
    </p:spTree>
    <p:extLst>
      <p:ext uri="{BB962C8B-B14F-4D97-AF65-F5344CB8AC3E}">
        <p14:creationId xmlns:p14="http://schemas.microsoft.com/office/powerpoint/2010/main" val="1286767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E25-C123-4408-8413-D635DC22CD92}"/>
              </a:ext>
            </a:extLst>
          </p:cNvPr>
          <p:cNvSpPr>
            <a:spLocks noGrp="1"/>
          </p:cNvSpPr>
          <p:nvPr>
            <p:ph type="ctrTitle"/>
          </p:nvPr>
        </p:nvSpPr>
        <p:spPr>
          <a:xfrm>
            <a:off x="4021861" y="2962119"/>
            <a:ext cx="6762456" cy="914401"/>
          </a:xfrm>
        </p:spPr>
        <p:txBody>
          <a:bodyPr>
            <a:normAutofit/>
          </a:bodyPr>
          <a:lstStyle/>
          <a:p>
            <a:r>
              <a:rPr lang="en-NZ" dirty="0">
                <a:solidFill>
                  <a:schemeClr val="tx2">
                    <a:lumMod val="50000"/>
                  </a:schemeClr>
                </a:solidFill>
                <a:latin typeface="Bahnschrift" panose="020B0502040204020203" pitchFamily="34" charset="0"/>
                <a:cs typeface="Calibri" panose="020F0502020204030204" pitchFamily="34" charset="0"/>
              </a:rPr>
              <a:t>Thank you </a:t>
            </a:r>
          </a:p>
        </p:txBody>
      </p:sp>
      <p:pic>
        <p:nvPicPr>
          <p:cNvPr id="6" name="Graphic 5" descr="Handshake">
            <a:extLst>
              <a:ext uri="{FF2B5EF4-FFF2-40B4-BE49-F238E27FC236}">
                <a16:creationId xmlns:a16="http://schemas.microsoft.com/office/drawing/2014/main" id="{2691B5F6-B6DF-4D14-8E59-2A3C62D89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2924" y="1912219"/>
            <a:ext cx="3033562" cy="3033562"/>
          </a:xfrm>
          <a:prstGeom prst="rect">
            <a:avLst/>
          </a:prstGeom>
        </p:spPr>
      </p:pic>
    </p:spTree>
    <p:extLst>
      <p:ext uri="{BB962C8B-B14F-4D97-AF65-F5344CB8AC3E}">
        <p14:creationId xmlns:p14="http://schemas.microsoft.com/office/powerpoint/2010/main" val="275598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fontScale="90000"/>
          </a:bodyPr>
          <a:lstStyle/>
          <a:p>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Aim –</a:t>
            </a:r>
            <a:r>
              <a:rPr lang="en-NZ" dirty="0">
                <a:latin typeface="Bahnschrift" panose="020B0502040204020203" pitchFamily="34" charset="0"/>
                <a:cs typeface="Calibri" panose="020F0502020204030204" pitchFamily="34" charset="0"/>
              </a:rPr>
              <a:t> </a:t>
            </a:r>
            <a:br>
              <a:rPr lang="en-NZ" dirty="0">
                <a:latin typeface="Bahnschrift" panose="020B0502040204020203"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r>
              <a:rPr lang="en-NZ" sz="2400" cap="none" dirty="0">
                <a:effectLst/>
                <a:latin typeface="Calibri" panose="020F0502020204030204" pitchFamily="34" charset="0"/>
                <a:cs typeface="Calibri" panose="020F0502020204030204" pitchFamily="34" charset="0"/>
              </a:rPr>
              <a:t>To create </a:t>
            </a:r>
            <a:r>
              <a:rPr lang="en-NZ" sz="2400" cap="none" dirty="0">
                <a:latin typeface="Calibri" panose="020F0502020204030204" pitchFamily="34" charset="0"/>
                <a:cs typeface="Calibri" panose="020F0502020204030204" pitchFamily="34" charset="0"/>
              </a:rPr>
              <a:t>o</a:t>
            </a:r>
            <a:r>
              <a:rPr lang="en-NZ" sz="2400" cap="none" dirty="0">
                <a:effectLst/>
                <a:latin typeface="Calibri" panose="020F0502020204030204" pitchFamily="34" charset="0"/>
                <a:cs typeface="Calibri" panose="020F0502020204030204" pitchFamily="34" charset="0"/>
              </a:rPr>
              <a:t>rder </a:t>
            </a:r>
            <a:r>
              <a:rPr lang="en-NZ" sz="2400" cap="none" dirty="0">
                <a:latin typeface="Calibri" panose="020F0502020204030204" pitchFamily="34" charset="0"/>
                <a:cs typeface="Calibri" panose="020F0502020204030204" pitchFamily="34" charset="0"/>
              </a:rPr>
              <a:t>a</a:t>
            </a:r>
            <a:r>
              <a:rPr lang="en-NZ" sz="2400" cap="none" dirty="0">
                <a:effectLst/>
                <a:latin typeface="Calibri" panose="020F0502020204030204" pitchFamily="34" charset="0"/>
                <a:cs typeface="Calibri" panose="020F0502020204030204" pitchFamily="34" charset="0"/>
              </a:rPr>
              <a:t>nd </a:t>
            </a:r>
            <a:r>
              <a:rPr lang="en-NZ" sz="2400" cap="none" dirty="0">
                <a:latin typeface="Calibri" panose="020F0502020204030204" pitchFamily="34" charset="0"/>
                <a:cs typeface="Calibri" panose="020F0502020204030204" pitchFamily="34" charset="0"/>
              </a:rPr>
              <a:t>r</a:t>
            </a:r>
            <a:r>
              <a:rPr lang="en-NZ" sz="2400" cap="none" dirty="0">
                <a:effectLst/>
                <a:latin typeface="Calibri" panose="020F0502020204030204" pitchFamily="34" charset="0"/>
                <a:cs typeface="Calibri" panose="020F0502020204030204" pitchFamily="34" charset="0"/>
              </a:rPr>
              <a:t>educe </a:t>
            </a:r>
            <a:r>
              <a:rPr lang="en-NZ" sz="2400" cap="none" dirty="0">
                <a:latin typeface="Calibri" panose="020F0502020204030204" pitchFamily="34" charset="0"/>
                <a:cs typeface="Calibri" panose="020F0502020204030204" pitchFamily="34" charset="0"/>
              </a:rPr>
              <a:t>l</a:t>
            </a:r>
            <a:r>
              <a:rPr lang="en-NZ" sz="2400" cap="none" dirty="0">
                <a:effectLst/>
                <a:latin typeface="Calibri" panose="020F0502020204030204" pitchFamily="34" charset="0"/>
                <a:cs typeface="Calibri" panose="020F0502020204030204" pitchFamily="34" charset="0"/>
              </a:rPr>
              <a:t>oss </a:t>
            </a:r>
            <a:r>
              <a:rPr lang="en-NZ" sz="2400" cap="none" dirty="0">
                <a:latin typeface="Calibri" panose="020F0502020204030204" pitchFamily="34" charset="0"/>
                <a:cs typeface="Calibri" panose="020F0502020204030204" pitchFamily="34" charset="0"/>
              </a:rPr>
              <a:t>o</a:t>
            </a:r>
            <a:r>
              <a:rPr lang="en-NZ" sz="2400" cap="none" dirty="0">
                <a:effectLst/>
                <a:latin typeface="Calibri" panose="020F0502020204030204" pitchFamily="34" charset="0"/>
                <a:cs typeface="Calibri" panose="020F0502020204030204" pitchFamily="34" charset="0"/>
              </a:rPr>
              <a:t>f </a:t>
            </a:r>
            <a:r>
              <a:rPr lang="en-NZ" sz="2400" cap="none" dirty="0">
                <a:latin typeface="Calibri" panose="020F0502020204030204" pitchFamily="34" charset="0"/>
                <a:cs typeface="Calibri" panose="020F0502020204030204" pitchFamily="34" charset="0"/>
              </a:rPr>
              <a:t>t</a:t>
            </a:r>
            <a:r>
              <a:rPr lang="en-NZ" sz="2400" cap="none" dirty="0">
                <a:effectLst/>
                <a:latin typeface="Calibri" panose="020F0502020204030204" pitchFamily="34" charset="0"/>
                <a:cs typeface="Calibri" panose="020F0502020204030204" pitchFamily="34" charset="0"/>
              </a:rPr>
              <a:t>ime </a:t>
            </a:r>
            <a:r>
              <a:rPr lang="en-NZ" sz="2400" cap="none" dirty="0">
                <a:latin typeface="Calibri" panose="020F0502020204030204" pitchFamily="34" charset="0"/>
                <a:cs typeface="Calibri" panose="020F0502020204030204" pitchFamily="34" charset="0"/>
              </a:rPr>
              <a:t>f</a:t>
            </a:r>
            <a:r>
              <a:rPr lang="en-NZ" sz="2400" cap="none" dirty="0">
                <a:effectLst/>
                <a:latin typeface="Calibri" panose="020F0502020204030204" pitchFamily="34" charset="0"/>
                <a:cs typeface="Calibri" panose="020F0502020204030204" pitchFamily="34" charset="0"/>
              </a:rPr>
              <a:t>or </a:t>
            </a:r>
            <a:r>
              <a:rPr lang="en-NZ" sz="2400" cap="none" dirty="0">
                <a:latin typeface="Calibri" panose="020F0502020204030204" pitchFamily="34" charset="0"/>
                <a:cs typeface="Calibri" panose="020F0502020204030204" pitchFamily="34" charset="0"/>
              </a:rPr>
              <a:t>H</a:t>
            </a:r>
            <a:r>
              <a:rPr lang="en-NZ" sz="2400" cap="none" dirty="0">
                <a:effectLst/>
                <a:latin typeface="Calibri" panose="020F0502020204030204" pitchFamily="34" charset="0"/>
                <a:cs typeface="Calibri" panose="020F0502020204030204" pitchFamily="34" charset="0"/>
              </a:rPr>
              <a:t>ousekeepers and Management within the Accommodation Industry. </a:t>
            </a:r>
            <a:r>
              <a:rPr lang="en-NZ" sz="2400" cap="none"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b="1" u="sng" dirty="0">
                <a:latin typeface="Bahnschrift" panose="020B0502040204020203" pitchFamily="34" charset="0"/>
                <a:cs typeface="Calibri" panose="020F0502020204030204" pitchFamily="34" charset="0"/>
              </a:rPr>
              <a:t>Objectives - </a:t>
            </a:r>
            <a:r>
              <a:rPr lang="en-NZ" dirty="0">
                <a:effectLst/>
                <a:latin typeface="Bahnschrift" panose="020B0502040204020203" pitchFamily="34" charset="0"/>
                <a:cs typeface="Calibri" panose="020F0502020204030204" pitchFamily="34" charset="0"/>
              </a:rPr>
              <a:t> </a:t>
            </a:r>
            <a:br>
              <a:rPr lang="en-NZ" dirty="0">
                <a:effectLst/>
                <a:latin typeface="Bahnschrift" panose="020B0502040204020203" pitchFamily="34" charset="0"/>
                <a:cs typeface="Calibri" panose="020F0502020204030204" pitchFamily="34" charset="0"/>
              </a:rPr>
            </a:br>
            <a:br>
              <a:rPr lang="en-NZ" dirty="0">
                <a:effectLst/>
                <a:latin typeface="Calibri" panose="020F0502020204030204" pitchFamily="34" charset="0"/>
                <a:cs typeface="Calibri" panose="020F0502020204030204" pitchFamily="34" charset="0"/>
              </a:rPr>
            </a:br>
            <a:r>
              <a:rPr lang="en-NZ" sz="2400" b="1" dirty="0">
                <a:effectLst/>
                <a:latin typeface="Calibri" panose="020F0502020204030204" pitchFamily="34" charset="0"/>
                <a:cs typeface="Calibri" panose="020F0502020204030204" pitchFamily="34" charset="0"/>
              </a:rPr>
              <a:t>1] </a:t>
            </a:r>
            <a:r>
              <a:rPr lang="en-NZ" sz="2400" cap="none" dirty="0">
                <a:effectLst/>
                <a:latin typeface="Calibri" panose="020F0502020204030204" pitchFamily="34" charset="0"/>
                <a:cs typeface="Calibri" panose="020F0502020204030204" pitchFamily="34" charset="0"/>
              </a:rPr>
              <a:t>Research current methods used within the Accommodation Industry in respect to room maintenance.</a:t>
            </a:r>
            <a:br>
              <a:rPr lang="en-NZ" sz="2400" cap="none" dirty="0">
                <a:effectLst/>
                <a:latin typeface="Calibri" panose="020F0502020204030204" pitchFamily="34" charset="0"/>
                <a:cs typeface="Calibri" panose="020F0502020204030204" pitchFamily="34" charset="0"/>
              </a:rPr>
            </a:br>
            <a:br>
              <a:rPr lang="en-NZ" sz="2400" cap="none" dirty="0">
                <a:effectLst/>
                <a:latin typeface="Calibri" panose="020F0502020204030204" pitchFamily="34" charset="0"/>
                <a:cs typeface="Calibri" panose="020F0502020204030204" pitchFamily="34" charset="0"/>
              </a:rPr>
            </a:br>
            <a:r>
              <a:rPr lang="en-NZ" sz="2400" b="1" cap="none" dirty="0">
                <a:effectLst/>
                <a:latin typeface="Calibri" panose="020F0502020204030204" pitchFamily="34" charset="0"/>
                <a:cs typeface="Calibri" panose="020F0502020204030204" pitchFamily="34" charset="0"/>
              </a:rPr>
              <a:t>2] </a:t>
            </a:r>
            <a:r>
              <a:rPr lang="en-NZ" sz="2400" cap="none" dirty="0">
                <a:latin typeface="Calibri" panose="020F0502020204030204" pitchFamily="34" charset="0"/>
                <a:cs typeface="Calibri" panose="020F0502020204030204" pitchFamily="34" charset="0"/>
              </a:rPr>
              <a:t>Design, c</a:t>
            </a:r>
            <a:r>
              <a:rPr lang="en-NZ" sz="2400" cap="none" dirty="0">
                <a:effectLst/>
                <a:latin typeface="Calibri" panose="020F0502020204030204" pitchFamily="34" charset="0"/>
                <a:cs typeface="Calibri" panose="020F0502020204030204" pitchFamily="34" charset="0"/>
              </a:rPr>
              <a:t>reate and test an Android Application.</a:t>
            </a:r>
            <a:br>
              <a:rPr lang="en-NZ" sz="2400" cap="none" dirty="0">
                <a:effectLst/>
                <a:latin typeface="Calibri" panose="020F0502020204030204" pitchFamily="34" charset="0"/>
                <a:cs typeface="Calibri" panose="020F0502020204030204" pitchFamily="34" charset="0"/>
              </a:rPr>
            </a:br>
            <a:br>
              <a:rPr lang="en-NZ" sz="2400" cap="none" dirty="0">
                <a:effectLst/>
                <a:latin typeface="Calibri" panose="020F0502020204030204" pitchFamily="34" charset="0"/>
                <a:cs typeface="Calibri" panose="020F0502020204030204" pitchFamily="34" charset="0"/>
              </a:rPr>
            </a:br>
            <a:r>
              <a:rPr lang="en-NZ" sz="2400" b="1" cap="none" dirty="0">
                <a:effectLst/>
                <a:latin typeface="Calibri" panose="020F0502020204030204" pitchFamily="34" charset="0"/>
                <a:cs typeface="Calibri" panose="020F0502020204030204" pitchFamily="34" charset="0"/>
              </a:rPr>
              <a:t>3] </a:t>
            </a:r>
            <a:r>
              <a:rPr lang="en-NZ" sz="2400" cap="none" dirty="0">
                <a:latin typeface="Calibri" panose="020F0502020204030204" pitchFamily="34" charset="0"/>
                <a:cs typeface="Calibri" panose="020F0502020204030204" pitchFamily="34" charset="0"/>
              </a:rPr>
              <a:t>Design, create and test a Windows Application.</a:t>
            </a:r>
            <a:br>
              <a:rPr lang="en-NZ" sz="2400" cap="none" dirty="0">
                <a:latin typeface="Calibri" panose="020F0502020204030204" pitchFamily="34" charset="0"/>
                <a:cs typeface="Calibri" panose="020F0502020204030204" pitchFamily="34" charset="0"/>
              </a:rPr>
            </a:br>
            <a:br>
              <a:rPr lang="en-NZ" sz="2400" cap="none" dirty="0">
                <a:latin typeface="Calibri" panose="020F0502020204030204" pitchFamily="34" charset="0"/>
                <a:cs typeface="Calibri" panose="020F0502020204030204" pitchFamily="34" charset="0"/>
              </a:rPr>
            </a:br>
            <a:r>
              <a:rPr lang="en-NZ" sz="2400" b="1" cap="none" dirty="0">
                <a:latin typeface="Calibri" panose="020F0502020204030204" pitchFamily="34" charset="0"/>
                <a:cs typeface="Calibri" panose="020F0502020204030204" pitchFamily="34" charset="0"/>
              </a:rPr>
              <a:t>4] </a:t>
            </a:r>
            <a:r>
              <a:rPr lang="en-NZ" sz="2400" cap="none" dirty="0">
                <a:latin typeface="Calibri" panose="020F0502020204030204" pitchFamily="34" charset="0"/>
                <a:cs typeface="Calibri" panose="020F0502020204030204" pitchFamily="34" charset="0"/>
              </a:rPr>
              <a:t>Design and create a database.</a:t>
            </a:r>
            <a:br>
              <a:rPr lang="en-NZ" sz="2700" dirty="0">
                <a:effectLst/>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65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679096"/>
          </a:xfrm>
        </p:spPr>
        <p:txBody>
          <a:bodyPr anchor="t">
            <a:normAutofit fontScale="90000"/>
          </a:bodyPr>
          <a:lstStyle/>
          <a:p>
            <a:br>
              <a:rPr lang="en-NZ" dirty="0">
                <a:latin typeface="Calibri" panose="020F0502020204030204"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SCOPE -</a:t>
            </a:r>
            <a:r>
              <a:rPr lang="en-NZ" u="sng" cap="none" dirty="0">
                <a:latin typeface="Bahnschrift" panose="020B0502040204020203" pitchFamily="34" charset="0"/>
                <a:cs typeface="Calibri" panose="020F0502020204030204" pitchFamily="34" charset="0"/>
              </a:rPr>
              <a:t> </a:t>
            </a:r>
            <a:br>
              <a:rPr lang="en-NZ" u="sng" cap="none" dirty="0">
                <a:latin typeface="Calibri" panose="020F0502020204030204" pitchFamily="34" charset="0"/>
                <a:cs typeface="Calibri" panose="020F0502020204030204" pitchFamily="34" charset="0"/>
              </a:rPr>
            </a:br>
            <a:br>
              <a:rPr lang="en-NZ" u="sng" cap="none" dirty="0">
                <a:latin typeface="Calibri" panose="020F0502020204030204" pitchFamily="34" charset="0"/>
                <a:cs typeface="Calibri" panose="020F0502020204030204" pitchFamily="34" charset="0"/>
              </a:rPr>
            </a:br>
            <a:r>
              <a:rPr lang="en-NZ" sz="2400" cap="none" dirty="0">
                <a:effectLst/>
                <a:latin typeface="Calibri" panose="020F0502020204030204" pitchFamily="34" charset="0"/>
                <a:cs typeface="Calibri" panose="020F0502020204030204" pitchFamily="34" charset="0"/>
              </a:rPr>
              <a:t>To </a:t>
            </a:r>
            <a:r>
              <a:rPr lang="en-NZ" sz="2400" cap="none" dirty="0">
                <a:latin typeface="Calibri" panose="020F0502020204030204" pitchFamily="34" charset="0"/>
                <a:cs typeface="Calibri" panose="020F0502020204030204" pitchFamily="34" charset="0"/>
              </a:rPr>
              <a:t>create an Android and Windows application for Housekeepers, Management and Front Desk staff within the Accommodation Industry to use in order to lessen </a:t>
            </a:r>
            <a:r>
              <a:rPr lang="en-NZ" sz="2400" cap="none" dirty="0">
                <a:effectLst/>
                <a:latin typeface="Calibri" panose="020F0502020204030204" pitchFamily="34" charset="0"/>
                <a:cs typeface="Calibri" panose="020F0502020204030204" pitchFamily="34" charset="0"/>
              </a:rPr>
              <a:t>time used to report room statuses.</a:t>
            </a:r>
            <a:br>
              <a:rPr lang="en-NZ" sz="2400" cap="none" dirty="0">
                <a:effectLst/>
              </a:rPr>
            </a:br>
            <a:br>
              <a:rPr lang="en-NZ" sz="2400" cap="none" dirty="0">
                <a:effectLst/>
              </a:rPr>
            </a:br>
            <a:br>
              <a:rPr lang="en-NZ" sz="2400" cap="none" dirty="0">
                <a:effectLst/>
              </a:rPr>
            </a:br>
            <a:br>
              <a:rPr lang="en-NZ" sz="2400" cap="none" dirty="0">
                <a:effectLst/>
              </a:rPr>
            </a:br>
            <a:r>
              <a:rPr lang="en-NZ" sz="3200" b="1" u="sng" dirty="0">
                <a:latin typeface="Bahnschrift" panose="020B0502040204020203" pitchFamily="34" charset="0"/>
                <a:cs typeface="Calibri" panose="020F0502020204030204" pitchFamily="34" charset="0"/>
              </a:rPr>
              <a:t>Project Description -</a:t>
            </a:r>
            <a:br>
              <a:rPr lang="en-NZ" sz="3200" b="1" u="sng" dirty="0">
                <a:latin typeface="Calibri" panose="020F0502020204030204" pitchFamily="34" charset="0"/>
                <a:cs typeface="Calibri" panose="020F0502020204030204" pitchFamily="34" charset="0"/>
              </a:rPr>
            </a:br>
            <a:r>
              <a:rPr lang="en-NZ" sz="3200" b="1" u="sng" dirty="0">
                <a:latin typeface="Calibri" panose="020F0502020204030204" pitchFamily="34" charset="0"/>
                <a:cs typeface="Calibri" panose="020F0502020204030204" pitchFamily="34" charset="0"/>
              </a:rPr>
              <a:t> </a:t>
            </a:r>
            <a:br>
              <a:rPr lang="en-NZ" sz="3200" b="1" u="sng" dirty="0">
                <a:latin typeface="Calibri" panose="020F0502020204030204" pitchFamily="34" charset="0"/>
                <a:cs typeface="Calibri" panose="020F0502020204030204" pitchFamily="34" charset="0"/>
              </a:rPr>
            </a:br>
            <a:r>
              <a:rPr lang="en-NZ" sz="2400" cap="none" dirty="0">
                <a:latin typeface="Calibri" panose="020F0502020204030204" pitchFamily="34" charset="0"/>
                <a:cs typeface="Calibri" panose="020F0502020204030204" pitchFamily="34" charset="0"/>
              </a:rPr>
              <a:t>The issues faced in small to medium Accommodation Industries are ensuring the Front Desk is aware of the rooms completed with cleaning and ensuring customers do not enter un-cleaned rooms. We have taken this opportunity to create an Android Application for housekeeping employees to be able to report back to the Reception about which rooms have been cleaned in a matter of minutes of the task being done, and a Windows Application that will allow the Front Desk to assign housekeeping to specific rooms that require cleaning without having to find the housekeeper to assign them.</a:t>
            </a:r>
            <a:br>
              <a:rPr lang="en-NZ" sz="2900" cap="none" dirty="0">
                <a:effectLst/>
              </a:rPr>
            </a:br>
            <a:r>
              <a:rPr lang="en-NZ" cap="none"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537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2FEFE5-90A5-4414-ADB2-DED0A47221D9}"/>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NZ"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r>
              <a:rPr lang="en-NZ" b="1" u="sng" cap="none" dirty="0">
                <a:latin typeface="Bahnschrift" panose="020B0502040204020203" pitchFamily="34" charset="0"/>
                <a:cs typeface="Calibri" panose="020F0502020204030204" pitchFamily="34" charset="0"/>
              </a:rPr>
              <a:t>MOVs -</a:t>
            </a: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effectLst/>
                <a:latin typeface="Bahnschrift" panose="020B0502040204020203" pitchFamily="34" charset="0"/>
                <a:cs typeface="Calibri" panose="020F0502020204030204" pitchFamily="34" charset="0"/>
              </a:rPr>
              <a:t>1]</a:t>
            </a:r>
            <a:r>
              <a:rPr lang="en-US" sz="2700" b="1" dirty="0">
                <a:effectLst/>
                <a:latin typeface="Bahnschrift" panose="020B0502040204020203" pitchFamily="34" charset="0"/>
              </a:rPr>
              <a:t> </a:t>
            </a:r>
            <a:r>
              <a:rPr lang="en-US" sz="2700" b="1" u="sng" cap="none" dirty="0">
                <a:effectLst/>
                <a:latin typeface="Bahnschrift" panose="020B0502040204020203" pitchFamily="34" charset="0"/>
                <a:cs typeface="Calibri" panose="020F0502020204030204" pitchFamily="34" charset="0"/>
              </a:rPr>
              <a:t>OPERATIONAL IMPACT –</a:t>
            </a:r>
            <a:br>
              <a:rPr lang="en-US" b="1" u="sng" cap="none" dirty="0">
                <a:effectLst/>
                <a:latin typeface="Calibri" panose="020F0502020204030204" pitchFamily="34" charset="0"/>
                <a:cs typeface="Calibri" panose="020F0502020204030204" pitchFamily="34" charset="0"/>
              </a:rPr>
            </a:br>
            <a:r>
              <a:rPr lang="en-US" sz="2200" cap="none" dirty="0">
                <a:effectLst/>
                <a:latin typeface="Calibri" panose="020F0502020204030204" pitchFamily="34" charset="0"/>
                <a:cs typeface="Calibri" panose="020F0502020204030204" pitchFamily="34" charset="0"/>
              </a:rPr>
              <a:t>Our applications will make communication faster </a:t>
            </a:r>
            <a:r>
              <a:rPr lang="en-US" sz="2200" cap="none" dirty="0">
                <a:latin typeface="Calibri" panose="020F0502020204030204" pitchFamily="34" charset="0"/>
                <a:cs typeface="Calibri" panose="020F0502020204030204" pitchFamily="34" charset="0"/>
              </a:rPr>
              <a:t>f</a:t>
            </a:r>
            <a:r>
              <a:rPr lang="en-US" sz="2200" cap="none" dirty="0">
                <a:effectLst/>
                <a:latin typeface="Calibri" panose="020F0502020204030204" pitchFamily="34" charset="0"/>
                <a:cs typeface="Calibri" panose="020F0502020204030204" pitchFamily="34" charset="0"/>
              </a:rPr>
              <a:t>or the Housekeepers and Front Desk staff as </a:t>
            </a:r>
            <a:r>
              <a:rPr lang="en-US" sz="2200" cap="none" dirty="0">
                <a:latin typeface="Calibri" panose="020F0502020204030204" pitchFamily="34" charset="0"/>
                <a:cs typeface="Calibri" panose="020F0502020204030204" pitchFamily="34" charset="0"/>
              </a:rPr>
              <a:t>it </a:t>
            </a:r>
            <a:r>
              <a:rPr lang="en-US" sz="2200" cap="none" dirty="0">
                <a:effectLst/>
                <a:latin typeface="Calibri" panose="020F0502020204030204" pitchFamily="34" charset="0"/>
                <a:cs typeface="Calibri" panose="020F0502020204030204" pitchFamily="34" charset="0"/>
              </a:rPr>
              <a:t>will allow communication in both directions to be done in real-time, without them having to travel to find the person(s) they wish to report to.</a:t>
            </a:r>
            <a:br>
              <a:rPr lang="en-US" sz="2700"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cap="none" dirty="0">
                <a:effectLst/>
                <a:latin typeface="Bahnschrift" panose="020B0502040204020203" pitchFamily="34" charset="0"/>
                <a:cs typeface="Calibri" panose="020F0502020204030204" pitchFamily="34" charset="0"/>
              </a:rPr>
              <a:t>2]</a:t>
            </a:r>
            <a:r>
              <a:rPr lang="en-US" sz="2700" b="1" dirty="0">
                <a:effectLst/>
                <a:latin typeface="Bahnschrift" panose="020B0502040204020203" pitchFamily="34" charset="0"/>
              </a:rPr>
              <a:t> </a:t>
            </a:r>
            <a:r>
              <a:rPr lang="en-US" sz="2700" b="1" u="sng" cap="none" dirty="0">
                <a:effectLst/>
                <a:latin typeface="Bahnschrift" panose="020B0502040204020203" pitchFamily="34" charset="0"/>
                <a:cs typeface="Calibri" panose="020F0502020204030204" pitchFamily="34" charset="0"/>
              </a:rPr>
              <a:t>CUSTOMER IMPACT –</a:t>
            </a:r>
            <a:br>
              <a:rPr lang="en-US" b="1" u="sng" cap="none" dirty="0">
                <a:effectLst/>
                <a:latin typeface="Calibri" panose="020F0502020204030204" pitchFamily="34" charset="0"/>
                <a:cs typeface="Calibri" panose="020F0502020204030204" pitchFamily="34" charset="0"/>
              </a:rPr>
            </a:br>
            <a:r>
              <a:rPr lang="en-US" sz="2200" cap="none" dirty="0">
                <a:effectLst/>
                <a:latin typeface="Calibri" panose="020F0502020204030204" pitchFamily="34" charset="0"/>
                <a:cs typeface="Calibri" panose="020F0502020204030204" pitchFamily="34" charset="0"/>
              </a:rPr>
              <a:t>This will be more impacting to the </a:t>
            </a:r>
            <a:r>
              <a:rPr lang="en-US" sz="2200" cap="none" dirty="0">
                <a:latin typeface="Calibri" panose="020F0502020204030204" pitchFamily="34" charset="0"/>
                <a:cs typeface="Calibri" panose="020F0502020204030204" pitchFamily="34" charset="0"/>
              </a:rPr>
              <a:t>c</a:t>
            </a:r>
            <a:r>
              <a:rPr lang="en-US" sz="2200" cap="none" dirty="0">
                <a:effectLst/>
                <a:latin typeface="Calibri" panose="020F0502020204030204" pitchFamily="34" charset="0"/>
                <a:cs typeface="Calibri" panose="020F0502020204030204" pitchFamily="34" charset="0"/>
              </a:rPr>
              <a:t>ompany as the Accommodation Industry is based on Customer Service so if the guest has requested an early check in </a:t>
            </a:r>
            <a:r>
              <a:rPr lang="en-US" sz="2200" cap="none" dirty="0">
                <a:latin typeface="Calibri" panose="020F0502020204030204" pitchFamily="34" charset="0"/>
                <a:cs typeface="Calibri" panose="020F0502020204030204" pitchFamily="34" charset="0"/>
              </a:rPr>
              <a:t>t</a:t>
            </a:r>
            <a:r>
              <a:rPr lang="en-US" sz="2200" cap="none" dirty="0">
                <a:effectLst/>
                <a:latin typeface="Calibri" panose="020F0502020204030204" pitchFamily="34" charset="0"/>
                <a:cs typeface="Calibri" panose="020F0502020204030204" pitchFamily="34" charset="0"/>
              </a:rPr>
              <a:t>he Front Desk will have Real-Time progress of rooms completed and hence will adhere to the guests </a:t>
            </a:r>
            <a:r>
              <a:rPr lang="en-US" sz="2200" cap="none" dirty="0">
                <a:latin typeface="Calibri" panose="020F0502020204030204" pitchFamily="34" charset="0"/>
                <a:cs typeface="Calibri" panose="020F0502020204030204" pitchFamily="34" charset="0"/>
              </a:rPr>
              <a:t>r</a:t>
            </a:r>
            <a:r>
              <a:rPr lang="en-US" sz="2200" cap="none" dirty="0">
                <a:effectLst/>
                <a:latin typeface="Calibri" panose="020F0502020204030204" pitchFamily="34" charset="0"/>
                <a:cs typeface="Calibri" panose="020F0502020204030204" pitchFamily="34" charset="0"/>
              </a:rPr>
              <a:t>equest therefore creating a rapport with the guest and </a:t>
            </a:r>
            <a:r>
              <a:rPr lang="en-US" sz="2200" cap="none" dirty="0">
                <a:effectLst/>
              </a:rPr>
              <a:t>ensuring quality service and therefore </a:t>
            </a:r>
            <a:r>
              <a:rPr lang="en-US" sz="2200" cap="none" dirty="0"/>
              <a:t>f</a:t>
            </a:r>
            <a:r>
              <a:rPr lang="en-US" sz="2200" cap="none" dirty="0">
                <a:effectLst/>
              </a:rPr>
              <a:t>ulfilling the Business Objective.</a:t>
            </a:r>
            <a:br>
              <a:rPr lang="en-US" sz="2200" cap="none" dirty="0">
                <a:effectLst/>
              </a:rPr>
            </a:br>
            <a:br>
              <a:rPr lang="en-US" sz="2200" cap="none" dirty="0">
                <a:effectLst/>
              </a:rPr>
            </a:br>
            <a:br>
              <a:rPr lang="en-NZ" sz="2400" dirty="0"/>
            </a:br>
            <a:r>
              <a:rPr lang="en-NZ" sz="2700" dirty="0">
                <a:latin typeface="Bahnschrift" panose="020B0502040204020203" pitchFamily="34" charset="0"/>
              </a:rPr>
              <a:t>3] </a:t>
            </a:r>
            <a:r>
              <a:rPr lang="en-US" sz="2700" b="1" u="sng" cap="none" dirty="0">
                <a:latin typeface="Bahnschrift" panose="020B0502040204020203" pitchFamily="34" charset="0"/>
                <a:cs typeface="Calibri" panose="020F0502020204030204" pitchFamily="34" charset="0"/>
              </a:rPr>
              <a:t>FINANCIAL IMPACT –</a:t>
            </a:r>
            <a:br>
              <a:rPr lang="en-US" sz="2400" b="1" u="sng" cap="none" dirty="0">
                <a:latin typeface="Calibri" panose="020F0502020204030204" pitchFamily="34" charset="0"/>
                <a:cs typeface="Calibri" panose="020F0502020204030204" pitchFamily="34" charset="0"/>
              </a:rPr>
            </a:br>
            <a:r>
              <a:rPr lang="en-US" sz="2200" cap="none" dirty="0">
                <a:latin typeface="Calibri" panose="020F0502020204030204" pitchFamily="34" charset="0"/>
                <a:cs typeface="Calibri" panose="020F0502020204030204" pitchFamily="34" charset="0"/>
              </a:rPr>
              <a:t>This is more impactful to the business as these applications will reduce time lost in Housekeepers coming to Front Desk to update on the rooms that they have completed and therefore these applications will eliminate this loss of time and hence will stop money being lost in the process. </a:t>
            </a:r>
            <a:r>
              <a:rPr lang="en-US" sz="2200" cap="none" dirty="0">
                <a:effectLst/>
              </a:rPr>
              <a:t> </a:t>
            </a: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132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858000"/>
          </a:xfrm>
        </p:spPr>
        <p:txBody>
          <a:bodyPr anchor="t">
            <a:normAutofit fontScale="90000"/>
          </a:bodyPr>
          <a:lstStyle/>
          <a:p>
            <a:r>
              <a:rPr lang="en-NZ" dirty="0">
                <a:latin typeface="Calibri" panose="020F0502020204030204" pitchFamily="34" charset="0"/>
                <a:cs typeface="Calibri" panose="020F0502020204030204" pitchFamily="34" charset="0"/>
              </a:rPr>
              <a:t> </a:t>
            </a:r>
            <a:br>
              <a:rPr lang="en-US"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b="1" u="sng" cap="none" dirty="0">
                <a:effectLst/>
                <a:latin typeface="Bahnschrift" panose="020B0502040204020203" pitchFamily="34" charset="0"/>
                <a:cs typeface="Calibri" panose="020F0502020204030204" pitchFamily="34" charset="0"/>
              </a:rPr>
              <a:t>ADDED VALUE(s) –</a:t>
            </a:r>
            <a:br>
              <a:rPr lang="en-US" b="1" u="sng" cap="none" dirty="0">
                <a:effectLst/>
                <a:latin typeface="Calibri" panose="020F0502020204030204" pitchFamily="34" charset="0"/>
                <a:cs typeface="Calibri" panose="020F0502020204030204" pitchFamily="34" charset="0"/>
              </a:rPr>
            </a:br>
            <a:br>
              <a:rPr lang="en-US" sz="2700" cap="none" dirty="0">
                <a:effectLst/>
                <a:latin typeface="Calibri" panose="020F0502020204030204" pitchFamily="34" charset="0"/>
                <a:cs typeface="Calibri" panose="020F0502020204030204" pitchFamily="34" charset="0"/>
              </a:rPr>
            </a:br>
            <a:br>
              <a:rPr lang="en-US" sz="2700" cap="none" dirty="0">
                <a:effectLst/>
                <a:latin typeface="Calibri" panose="020F0502020204030204" pitchFamily="34" charset="0"/>
                <a:cs typeface="Calibri" panose="020F0502020204030204" pitchFamily="34" charset="0"/>
              </a:rPr>
            </a:br>
            <a:br>
              <a:rPr lang="en-US" sz="2700" cap="none" dirty="0">
                <a:effectLst/>
                <a:latin typeface="Calibri" panose="020F0502020204030204" pitchFamily="34" charset="0"/>
                <a:cs typeface="Calibri" panose="020F0502020204030204" pitchFamily="34" charset="0"/>
              </a:rPr>
            </a:br>
            <a:br>
              <a:rPr lang="en-US" sz="2700" cap="none" dirty="0">
                <a:effectLst/>
                <a:latin typeface="Calibri" panose="020F0502020204030204" pitchFamily="34" charset="0"/>
                <a:cs typeface="Calibri" panose="020F0502020204030204" pitchFamily="34" charset="0"/>
              </a:rPr>
            </a:br>
            <a:br>
              <a:rPr lang="en-US" cap="none" dirty="0">
                <a:effectLst/>
                <a:latin typeface="Calibri" panose="020F0502020204030204" pitchFamily="34" charset="0"/>
                <a:cs typeface="Calibri" panose="020F0502020204030204" pitchFamily="34" charset="0"/>
              </a:rPr>
            </a:br>
            <a:r>
              <a:rPr lang="en-US" sz="2700" b="1" u="sng" cap="none" dirty="0">
                <a:effectLst/>
                <a:latin typeface="Bahnschrift" panose="020B0502040204020203" pitchFamily="34" charset="0"/>
                <a:cs typeface="Calibri" panose="020F0502020204030204" pitchFamily="34" charset="0"/>
              </a:rPr>
              <a:t>AREA(s) OF IMPACT –</a:t>
            </a:r>
            <a:br>
              <a:rPr lang="en-US" b="1" u="sng" cap="none" dirty="0">
                <a:effectLst/>
                <a:latin typeface="Calibri" panose="020F0502020204030204" pitchFamily="34" charset="0"/>
                <a:cs typeface="Calibri" panose="020F0502020204030204" pitchFamily="34" charset="0"/>
              </a:rPr>
            </a:br>
            <a:br>
              <a:rPr lang="en-US" sz="2200" cap="none" dirty="0">
                <a:effectLst/>
              </a:rPr>
            </a:br>
            <a:br>
              <a:rPr lang="en-US" sz="2200" cap="none" dirty="0">
                <a:effectLst/>
              </a:rPr>
            </a:br>
            <a:br>
              <a:rPr lang="en-NZ" sz="2400" dirty="0"/>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71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0"/>
            <a:ext cx="12099235" cy="6858000"/>
          </a:xfrm>
        </p:spPr>
        <p:txBody>
          <a:bodyPr anchor="t">
            <a:normAutofit fontScale="90000"/>
          </a:bodyPr>
          <a:lstStyle/>
          <a:p>
            <a:br>
              <a:rPr lang="en-NZ" cap="none" dirty="0">
                <a:latin typeface="Calibri" panose="020F0502020204030204"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FUNCTIONALITIES</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NZ" sz="2400" b="1" cap="none" dirty="0">
                <a:latin typeface="Bahnschrift" panose="020B0502040204020203" pitchFamily="34" charset="0"/>
                <a:cs typeface="Calibri" panose="020F0502020204030204" pitchFamily="34" charset="0"/>
              </a:rPr>
              <a:t>1] </a:t>
            </a:r>
            <a:r>
              <a:rPr lang="en-NZ" sz="2400" cap="none" dirty="0">
                <a:latin typeface="Bahnschrift" panose="020B0502040204020203" pitchFamily="34" charset="0"/>
                <a:cs typeface="Calibri" panose="020F0502020204030204" pitchFamily="34" charset="0"/>
              </a:rPr>
              <a:t>Android and Windows Applications to be simple to navigate with minimalized distractions.</a:t>
            </a:r>
            <a:br>
              <a:rPr lang="en-NZ" sz="2400" cap="none" dirty="0">
                <a:latin typeface="Bahnschrift" panose="020B0502040204020203" pitchFamily="34" charset="0"/>
                <a:cs typeface="Calibri" panose="020F0502020204030204" pitchFamily="34" charset="0"/>
              </a:rPr>
            </a:br>
            <a:br>
              <a:rPr lang="en-NZ" sz="2400" cap="none" dirty="0">
                <a:latin typeface="Bahnschrift" panose="020B0502040204020203" pitchFamily="34" charset="0"/>
                <a:cs typeface="Calibri" panose="020F0502020204030204" pitchFamily="34" charset="0"/>
              </a:rPr>
            </a:br>
            <a:r>
              <a:rPr lang="en-NZ" sz="2400" b="1" cap="none" dirty="0">
                <a:latin typeface="Bahnschrift" panose="020B0502040204020203" pitchFamily="34" charset="0"/>
                <a:cs typeface="Calibri" panose="020F0502020204030204" pitchFamily="34" charset="0"/>
              </a:rPr>
              <a:t>2] </a:t>
            </a:r>
            <a:r>
              <a:rPr lang="en-NZ" sz="2400" cap="none" dirty="0">
                <a:latin typeface="Bahnschrift" panose="020B0502040204020203" pitchFamily="34" charset="0"/>
                <a:cs typeface="Calibri" panose="020F0502020204030204" pitchFamily="34" charset="0"/>
              </a:rPr>
              <a:t>An ‘update room’ function that is reliable in updating a room’s status.</a:t>
            </a:r>
            <a:br>
              <a:rPr lang="en-NZ" sz="2400" cap="none" dirty="0">
                <a:latin typeface="Bahnschrift" panose="020B0502040204020203" pitchFamily="34" charset="0"/>
                <a:cs typeface="Calibri" panose="020F0502020204030204" pitchFamily="34" charset="0"/>
              </a:rPr>
            </a:br>
            <a:br>
              <a:rPr lang="en-NZ" sz="2400" cap="none" dirty="0">
                <a:latin typeface="Bahnschrift" panose="020B0502040204020203" pitchFamily="34" charset="0"/>
                <a:cs typeface="Calibri" panose="020F0502020204030204" pitchFamily="34" charset="0"/>
              </a:rPr>
            </a:br>
            <a:r>
              <a:rPr lang="en-NZ" sz="2400" b="1" cap="none" dirty="0">
                <a:latin typeface="Bahnschrift" panose="020B0502040204020203" pitchFamily="34" charset="0"/>
                <a:cs typeface="Calibri" panose="020F0502020204030204" pitchFamily="34" charset="0"/>
              </a:rPr>
              <a:t>3] </a:t>
            </a:r>
            <a:r>
              <a:rPr lang="en-NZ" sz="2400" cap="none" dirty="0">
                <a:latin typeface="Bahnschrift" panose="020B0502040204020203" pitchFamily="34" charset="0"/>
                <a:cs typeface="Calibri" panose="020F0502020204030204" pitchFamily="34" charset="0"/>
              </a:rPr>
              <a:t>An ‘assign’ function for Front Desk to assign cleaners to a room that requires attention.</a:t>
            </a: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br>
              <a:rPr lang="en-NZ" b="1" u="sng" cap="none" dirty="0">
                <a:latin typeface="Bahnschrift" panose="020B0502040204020203" pitchFamily="34" charset="0"/>
                <a:cs typeface="Calibri" panose="020F0502020204030204" pitchFamily="34" charset="0"/>
              </a:rPr>
            </a:br>
            <a:r>
              <a:rPr lang="en-NZ" b="1" u="sng" cap="none" dirty="0">
                <a:latin typeface="Bahnschrift" panose="020B0502040204020203" pitchFamily="34" charset="0"/>
                <a:cs typeface="Calibri" panose="020F0502020204030204" pitchFamily="34" charset="0"/>
              </a:rPr>
              <a:t>PLATFORM(s) USED</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sz="2400" cap="none" dirty="0">
                <a:latin typeface="Calibri" panose="020F0502020204030204" pitchFamily="34" charset="0"/>
                <a:cs typeface="Calibri" panose="020F0502020204030204" pitchFamily="34" charset="0"/>
              </a:rPr>
              <a:t>Microsoft Windows – Visual Studio</a:t>
            </a:r>
            <a:br>
              <a:rPr lang="en-NZ" sz="2400" cap="none" dirty="0">
                <a:latin typeface="Calibri" panose="020F0502020204030204" pitchFamily="34" charset="0"/>
                <a:cs typeface="Calibri" panose="020F0502020204030204" pitchFamily="34" charset="0"/>
              </a:rPr>
            </a:br>
            <a:br>
              <a:rPr lang="en-NZ" sz="2400" cap="none" dirty="0">
                <a:latin typeface="Calibri" panose="020F0502020204030204" pitchFamily="34" charset="0"/>
                <a:cs typeface="Calibri" panose="020F0502020204030204" pitchFamily="34" charset="0"/>
              </a:rPr>
            </a:br>
            <a:r>
              <a:rPr lang="en-NZ" sz="2400" cap="none" dirty="0">
                <a:latin typeface="Calibri" panose="020F0502020204030204" pitchFamily="34" charset="0"/>
                <a:cs typeface="Calibri" panose="020F0502020204030204" pitchFamily="34" charset="0"/>
              </a:rPr>
              <a:t>Android - Visual Studio</a:t>
            </a:r>
            <a:br>
              <a:rPr lang="en-NZ" dirty="0">
                <a:effectLst/>
              </a:rPr>
            </a:br>
            <a:r>
              <a:rPr lang="en-NZ" b="1" dirty="0">
                <a:effectLst/>
              </a:rPr>
              <a:t> </a:t>
            </a:r>
            <a:br>
              <a:rPr lang="en-NZ" dirty="0">
                <a:effectLst/>
              </a:rPr>
            </a:br>
            <a:br>
              <a:rPr lang="en-NZ" dirty="0">
                <a:effectLst/>
              </a:rPr>
            </a:br>
            <a:br>
              <a:rPr lang="en-NZ" dirty="0">
                <a:effectLst/>
              </a:rPr>
            </a:br>
            <a:br>
              <a:rPr lang="en-NZ" dirty="0">
                <a:effectLst/>
              </a:rPr>
            </a:br>
            <a:br>
              <a:rPr lang="en-NZ" dirty="0">
                <a:effectLst/>
              </a:rPr>
            </a:br>
            <a:br>
              <a:rPr lang="en-NZ" dirty="0">
                <a:effectLst/>
              </a:rPr>
            </a:br>
            <a:r>
              <a:rPr lang="en-US" dirty="0">
                <a:effectLst/>
              </a:rPr>
              <a:t> </a:t>
            </a:r>
            <a:br>
              <a:rPr lang="en-NZ" dirty="0">
                <a:effectLst/>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130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3723-D314-49A7-BC84-83FBB5E5FE1F}"/>
              </a:ext>
            </a:extLst>
          </p:cNvPr>
          <p:cNvSpPr>
            <a:spLocks noGrp="1"/>
          </p:cNvSpPr>
          <p:nvPr>
            <p:ph type="title"/>
          </p:nvPr>
        </p:nvSpPr>
        <p:spPr>
          <a:xfrm>
            <a:off x="46382" y="129092"/>
            <a:ext cx="12099235" cy="6728908"/>
          </a:xfrm>
        </p:spPr>
        <p:txBody>
          <a:bodyPr anchor="t">
            <a:normAutofit fontScale="90000"/>
          </a:bodyPr>
          <a:lstStyle/>
          <a:p>
            <a:r>
              <a:rPr lang="en-NZ" u="sng" cap="none" dirty="0">
                <a:latin typeface="Bahnschrift" panose="020B0502040204020203" pitchFamily="34" charset="0"/>
                <a:cs typeface="Calibri" panose="020F0502020204030204" pitchFamily="34" charset="0"/>
              </a:rPr>
              <a:t>GANTT CHART          </a:t>
            </a: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br>
              <a:rPr lang="en-NZ" dirty="0">
                <a:effectLst/>
              </a:rPr>
            </a:br>
            <a:br>
              <a:rPr lang="en-NZ" dirty="0">
                <a:effectLst/>
              </a:rPr>
            </a:br>
            <a:br>
              <a:rPr lang="en-NZ" dirty="0">
                <a:effectLst/>
              </a:rPr>
            </a:br>
            <a:br>
              <a:rPr lang="en-NZ" dirty="0">
                <a:effectLst/>
              </a:rPr>
            </a:br>
            <a:br>
              <a:rPr lang="en-NZ" dirty="0">
                <a:effectLst/>
              </a:rPr>
            </a:br>
            <a:r>
              <a:rPr lang="en-US" dirty="0">
                <a:effectLst/>
              </a:rPr>
              <a:t> </a:t>
            </a:r>
            <a:br>
              <a:rPr lang="en-NZ" dirty="0">
                <a:effectLst/>
              </a:rPr>
            </a:br>
            <a:br>
              <a:rPr lang="en-NZ" dirty="0">
                <a:effectLst/>
              </a:rPr>
            </a:br>
            <a:br>
              <a:rPr lang="en-NZ" cap="none" dirty="0">
                <a:effectLst/>
                <a:latin typeface="Calibri" panose="020F0502020204030204" pitchFamily="34" charset="0"/>
                <a:cs typeface="Calibri" panose="020F0502020204030204" pitchFamily="34" charset="0"/>
              </a:rPr>
            </a:br>
            <a:br>
              <a:rPr lang="en-NZ" cap="none" dirty="0">
                <a:effectLst/>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u="sng"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br>
              <a:rPr lang="en-NZ" cap="none" dirty="0">
                <a:latin typeface="Calibri" panose="020F0502020204030204" pitchFamily="34" charset="0"/>
                <a:cs typeface="Calibri" panose="020F0502020204030204" pitchFamily="34" charset="0"/>
              </a:rPr>
            </a:br>
            <a:r>
              <a:rPr lang="en-NZ" dirty="0">
                <a:latin typeface="Calibri" panose="020F0502020204030204" pitchFamily="34" charset="0"/>
                <a:cs typeface="Calibri" panose="020F0502020204030204" pitchFamily="34" charset="0"/>
              </a:rPr>
              <a:t> </a:t>
            </a:r>
            <a:br>
              <a:rPr lang="en-NZ" cap="none" dirty="0">
                <a:latin typeface="Calibri" panose="020F0502020204030204" pitchFamily="34" charset="0"/>
                <a:cs typeface="Calibri" panose="020F0502020204030204" pitchFamily="34" charset="0"/>
              </a:rPr>
            </a:br>
            <a:br>
              <a:rPr lang="en-NZ" dirty="0">
                <a:latin typeface="Calibri" panose="020F0502020204030204" pitchFamily="34" charset="0"/>
                <a:cs typeface="Calibri" panose="020F0502020204030204" pitchFamily="34" charset="0"/>
              </a:rPr>
            </a:br>
            <a:endParaRPr lang="en-NZ"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CDE1F06-DA17-4A0C-9CD1-3C432158E2AF}"/>
              </a:ext>
            </a:extLst>
          </p:cNvPr>
          <p:cNvPicPr>
            <a:picLocks noChangeAspect="1"/>
          </p:cNvPicPr>
          <p:nvPr/>
        </p:nvPicPr>
        <p:blipFill>
          <a:blip r:embed="rId2"/>
          <a:stretch>
            <a:fillRect/>
          </a:stretch>
        </p:blipFill>
        <p:spPr>
          <a:xfrm>
            <a:off x="0" y="891044"/>
            <a:ext cx="12192000" cy="5075911"/>
          </a:xfrm>
          <a:prstGeom prst="rect">
            <a:avLst/>
          </a:prstGeom>
          <a:ln>
            <a:noFill/>
          </a:ln>
          <a:effectLst>
            <a:softEdge rad="112500"/>
          </a:effectLst>
        </p:spPr>
      </p:pic>
    </p:spTree>
    <p:extLst>
      <p:ext uri="{BB962C8B-B14F-4D97-AF65-F5344CB8AC3E}">
        <p14:creationId xmlns:p14="http://schemas.microsoft.com/office/powerpoint/2010/main" val="93349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82E13B-F2CE-4605-A092-1ECA3A01E066}"/>
              </a:ext>
            </a:extLst>
          </p:cNvPr>
          <p:cNvSpPr>
            <a:spLocks noGrp="1"/>
          </p:cNvSpPr>
          <p:nvPr>
            <p:ph type="title"/>
          </p:nvPr>
        </p:nvSpPr>
        <p:spPr>
          <a:xfrm>
            <a:off x="152399" y="1738117"/>
            <a:ext cx="11887200" cy="3618433"/>
          </a:xfrm>
        </p:spPr>
        <p:txBody>
          <a:bodyPr vert="horz" lIns="91440" tIns="45720" rIns="91440" bIns="45720" numCol="2" rtlCol="0" anchor="t">
            <a:normAutofit fontScale="90000"/>
          </a:bodyPr>
          <a:lstStyle/>
          <a:p>
            <a:pPr>
              <a:lnSpc>
                <a:spcPct val="90000"/>
              </a:lnSpc>
            </a:pPr>
            <a:r>
              <a:rPr lang="en-US"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Cara:</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Development</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Use Case/Flow Diagram</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u="sng" dirty="0" err="1">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Sanjit</a:t>
            </a:r>
            <a:r>
              <a:rPr lang="en-US"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PowerPoints</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Database</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u="sng" dirty="0" err="1">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Krishal</a:t>
            </a:r>
            <a:r>
              <a:rPr lang="en-US"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Submissions</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Database</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 </a:t>
            </a: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br>
              <a:rPr lang="en-US" sz="2700"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u="sng"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Shared:</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Team Meetings</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Literary Review/Research</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Design</a:t>
            </a:r>
            <a:b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br>
            <a:r>
              <a:rPr lang="en-US" sz="2700" cap="none" dirty="0">
                <a:effectLst>
                  <a:glow rad="38100">
                    <a:schemeClr val="bg1">
                      <a:lumMod val="65000"/>
                      <a:lumOff val="35000"/>
                      <a:alpha val="50000"/>
                    </a:schemeClr>
                  </a:glow>
                  <a:outerShdw blurRad="28575" dist="31750" dir="13200000" algn="tl" rotWithShape="0">
                    <a:srgbClr val="000000">
                      <a:alpha val="25000"/>
                    </a:srgbClr>
                  </a:outerShdw>
                </a:effectLst>
                <a:latin typeface="Calibri" panose="020F0502020204030204" pitchFamily="34" charset="0"/>
                <a:cs typeface="Calibri" panose="020F0502020204030204" pitchFamily="34" charset="0"/>
              </a:rPr>
              <a:t>Testing</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u="sng"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 </a:t>
            </a: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br>
            <a:endParaRPr lang="en-US" sz="20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
        <p:nvSpPr>
          <p:cNvPr id="7" name="TextBox 6">
            <a:extLst>
              <a:ext uri="{FF2B5EF4-FFF2-40B4-BE49-F238E27FC236}">
                <a16:creationId xmlns:a16="http://schemas.microsoft.com/office/drawing/2014/main" id="{1EE06C46-D7E7-4679-B498-F7B0A8D504C0}"/>
              </a:ext>
            </a:extLst>
          </p:cNvPr>
          <p:cNvSpPr txBox="1"/>
          <p:nvPr/>
        </p:nvSpPr>
        <p:spPr>
          <a:xfrm>
            <a:off x="254597" y="570155"/>
            <a:ext cx="11682805" cy="584775"/>
          </a:xfrm>
          <a:prstGeom prst="rect">
            <a:avLst/>
          </a:prstGeom>
          <a:noFill/>
        </p:spPr>
        <p:txBody>
          <a:bodyPr wrap="square" rtlCol="0">
            <a:spAutoFit/>
          </a:bodyPr>
          <a:lstStyle/>
          <a:p>
            <a:pPr algn="ctr"/>
            <a:r>
              <a:rPr lang="en-US" sz="3200" u="sng" dirty="0">
                <a:effectLst>
                  <a:glow rad="38100">
                    <a:schemeClr val="bg1">
                      <a:lumMod val="65000"/>
                      <a:lumOff val="35000"/>
                      <a:alpha val="50000"/>
                    </a:schemeClr>
                  </a:glow>
                  <a:outerShdw blurRad="28575" dist="31750" dir="13200000" algn="tl" rotWithShape="0">
                    <a:srgbClr val="000000">
                      <a:alpha val="25000"/>
                    </a:srgbClr>
                  </a:outerShdw>
                </a:effectLst>
                <a:latin typeface="Bahnschrift" panose="020B0502040204020203" pitchFamily="34" charset="0"/>
                <a:cs typeface="Calibri" panose="020F0502020204030204" pitchFamily="34" charset="0"/>
              </a:rPr>
              <a:t>WHO WILL DO WHAT</a:t>
            </a:r>
            <a:endParaRPr lang="en-NZ" sz="3200" dirty="0">
              <a:latin typeface="Bahnschrift" panose="020B0502040204020203" pitchFamily="34" charset="0"/>
            </a:endParaRPr>
          </a:p>
        </p:txBody>
      </p:sp>
    </p:spTree>
    <p:extLst>
      <p:ext uri="{BB962C8B-B14F-4D97-AF65-F5344CB8AC3E}">
        <p14:creationId xmlns:p14="http://schemas.microsoft.com/office/powerpoint/2010/main" val="156187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539D-D41B-4455-816A-1EDB6EA7DB6B}"/>
              </a:ext>
            </a:extLst>
          </p:cNvPr>
          <p:cNvSpPr>
            <a:spLocks noGrp="1"/>
          </p:cNvSpPr>
          <p:nvPr>
            <p:ph type="title"/>
          </p:nvPr>
        </p:nvSpPr>
        <p:spPr>
          <a:xfrm>
            <a:off x="913774" y="313717"/>
            <a:ext cx="10364451" cy="779977"/>
          </a:xfrm>
        </p:spPr>
        <p:txBody>
          <a:bodyPr>
            <a:normAutofit/>
          </a:bodyPr>
          <a:lstStyle/>
          <a:p>
            <a:r>
              <a:rPr lang="en-NZ" sz="3200" b="1" u="sng" dirty="0">
                <a:latin typeface="Bahnschrift" panose="020B0502040204020203" pitchFamily="34" charset="0"/>
              </a:rPr>
              <a:t>Risks and mitigation</a:t>
            </a:r>
          </a:p>
        </p:txBody>
      </p:sp>
      <p:sp>
        <p:nvSpPr>
          <p:cNvPr id="3" name="Content Placeholder 2">
            <a:extLst>
              <a:ext uri="{FF2B5EF4-FFF2-40B4-BE49-F238E27FC236}">
                <a16:creationId xmlns:a16="http://schemas.microsoft.com/office/drawing/2014/main" id="{12D22DF0-8A25-48F0-AAB1-8D315CEB3829}"/>
              </a:ext>
            </a:extLst>
          </p:cNvPr>
          <p:cNvSpPr>
            <a:spLocks noGrp="1"/>
          </p:cNvSpPr>
          <p:nvPr>
            <p:ph idx="1"/>
          </p:nvPr>
        </p:nvSpPr>
        <p:spPr>
          <a:xfrm>
            <a:off x="430306" y="1317812"/>
            <a:ext cx="11376212" cy="5316070"/>
          </a:xfrm>
        </p:spPr>
        <p:txBody>
          <a:bodyPr numCol="2">
            <a:normAutofit/>
          </a:bodyPr>
          <a:lstStyle/>
          <a:p>
            <a:pPr marL="0" indent="0" algn="ctr">
              <a:buNone/>
            </a:pPr>
            <a:r>
              <a:rPr lang="en-NZ" b="1" u="sng" dirty="0">
                <a:latin typeface="Bahnschrift" panose="020B0502040204020203" pitchFamily="34" charset="0"/>
              </a:rPr>
              <a:t>Lack of Experience and/or Skill</a:t>
            </a:r>
          </a:p>
          <a:p>
            <a:pPr marL="0" indent="0" algn="ctr">
              <a:lnSpc>
                <a:spcPct val="100000"/>
              </a:lnSpc>
              <a:buNone/>
            </a:pPr>
            <a:r>
              <a:rPr lang="en-NZ" cap="none" dirty="0">
                <a:latin typeface="Bahnschrift" panose="020B0502040204020203" pitchFamily="34" charset="0"/>
                <a:cs typeface="Calibri" panose="020F0502020204030204" pitchFamily="34" charset="0"/>
              </a:rPr>
              <a:t>Only one developer without much work experience</a:t>
            </a:r>
            <a:r>
              <a:rPr lang="en-NZ" sz="1800" cap="none" dirty="0">
                <a:latin typeface="Bahnschrift" panose="020B0502040204020203" pitchFamily="34" charset="0"/>
                <a:cs typeface="Calibri" panose="020F0502020204030204" pitchFamily="34" charset="0"/>
              </a:rPr>
              <a:t>.</a:t>
            </a:r>
          </a:p>
          <a:p>
            <a:pPr marL="0" indent="0" algn="ctr">
              <a:lnSpc>
                <a:spcPct val="100000"/>
              </a:lnSpc>
              <a:buNone/>
            </a:pPr>
            <a:r>
              <a:rPr lang="en-NZ" sz="1800" u="sng" dirty="0">
                <a:latin typeface="Bahnschrift" panose="020B0502040204020203" pitchFamily="34" charset="0"/>
              </a:rPr>
              <a:t>Mitigation: </a:t>
            </a:r>
            <a:r>
              <a:rPr lang="en-NZ" sz="1800" cap="none" dirty="0">
                <a:latin typeface="Bahnschrift" panose="020B0502040204020203" pitchFamily="34" charset="0"/>
              </a:rPr>
              <a:t>Discussion with more experienced developers.</a:t>
            </a:r>
          </a:p>
          <a:p>
            <a:pPr marL="0" indent="0" algn="ctr">
              <a:lnSpc>
                <a:spcPct val="100000"/>
              </a:lnSpc>
              <a:buNone/>
            </a:pPr>
            <a:r>
              <a:rPr lang="en-NZ" sz="1800" cap="none" dirty="0">
                <a:latin typeface="Bahnschrift" panose="020B0502040204020203" pitchFamily="34" charset="0"/>
              </a:rPr>
              <a:t>Utilizing online resources as much as possible.</a:t>
            </a:r>
          </a:p>
          <a:p>
            <a:pPr marL="0" indent="0" algn="ctr">
              <a:lnSpc>
                <a:spcPct val="100000"/>
              </a:lnSpc>
              <a:buNone/>
            </a:pPr>
            <a:endParaRPr lang="en-NZ" sz="1800" cap="none" dirty="0">
              <a:latin typeface="Bahnschrift" panose="020B0502040204020203" pitchFamily="34" charset="0"/>
            </a:endParaRPr>
          </a:p>
          <a:p>
            <a:pPr marL="0" indent="0" algn="ctr">
              <a:buNone/>
            </a:pPr>
            <a:r>
              <a:rPr lang="en-NZ" b="1" u="sng" dirty="0">
                <a:latin typeface="Bahnschrift" panose="020B0502040204020203" pitchFamily="34" charset="0"/>
              </a:rPr>
              <a:t>Miscommunication</a:t>
            </a:r>
          </a:p>
          <a:p>
            <a:pPr marL="0" indent="0" algn="ctr">
              <a:buNone/>
            </a:pPr>
            <a:r>
              <a:rPr lang="en-NZ" cap="none" dirty="0">
                <a:latin typeface="Bahnschrift" panose="020B0502040204020203" pitchFamily="34" charset="0"/>
              </a:rPr>
              <a:t>Easy to miscommunicate between different majoring students.</a:t>
            </a:r>
          </a:p>
          <a:p>
            <a:pPr marL="0" indent="0" algn="ctr">
              <a:buNone/>
            </a:pPr>
            <a:r>
              <a:rPr lang="en-NZ" sz="1800" u="sng" dirty="0">
                <a:latin typeface="Bahnschrift" panose="020B0502040204020203" pitchFamily="34" charset="0"/>
              </a:rPr>
              <a:t>Mitigation: </a:t>
            </a:r>
            <a:r>
              <a:rPr lang="en-NZ" sz="1800" cap="none" dirty="0">
                <a:latin typeface="Bahnschrift" panose="020B0502040204020203" pitchFamily="34" charset="0"/>
              </a:rPr>
              <a:t>Continual meetings to ensure everyone’s on the same page.</a:t>
            </a:r>
          </a:p>
          <a:p>
            <a:pPr marL="0" indent="0" algn="ctr">
              <a:buNone/>
            </a:pPr>
            <a:endParaRPr lang="en-NZ" sz="1800" cap="none" dirty="0">
              <a:latin typeface="Bahnschrift" panose="020B0502040204020203" pitchFamily="34" charset="0"/>
            </a:endParaRPr>
          </a:p>
          <a:p>
            <a:pPr marL="0" indent="0" algn="ctr">
              <a:buNone/>
            </a:pPr>
            <a:r>
              <a:rPr lang="en-NZ" b="1" u="sng" dirty="0">
                <a:latin typeface="Bahnschrift" panose="020B0502040204020203" pitchFamily="34" charset="0"/>
              </a:rPr>
              <a:t>Technology Failure</a:t>
            </a:r>
          </a:p>
          <a:p>
            <a:pPr marL="0" indent="0" algn="ctr">
              <a:buNone/>
            </a:pPr>
            <a:r>
              <a:rPr lang="en-NZ" cap="none" dirty="0">
                <a:latin typeface="Bahnschrift" panose="020B0502040204020203" pitchFamily="34" charset="0"/>
              </a:rPr>
              <a:t>Computers/servers may give-in.</a:t>
            </a:r>
          </a:p>
          <a:p>
            <a:pPr marL="0" indent="0" algn="ctr">
              <a:buNone/>
            </a:pPr>
            <a:r>
              <a:rPr lang="en-NZ" sz="1800" u="sng" cap="none" dirty="0">
                <a:latin typeface="Bahnschrift" panose="020B0502040204020203" pitchFamily="34" charset="0"/>
              </a:rPr>
              <a:t>MITIGATION: </a:t>
            </a:r>
            <a:r>
              <a:rPr lang="en-NZ" sz="1800" cap="none" dirty="0">
                <a:latin typeface="Bahnschrift" panose="020B0502040204020203" pitchFamily="34" charset="0"/>
              </a:rPr>
              <a:t>Back up work at each phase.</a:t>
            </a:r>
          </a:p>
          <a:p>
            <a:pPr marL="0" indent="0" algn="ctr">
              <a:buNone/>
            </a:pPr>
            <a:endParaRPr lang="en-NZ" dirty="0">
              <a:latin typeface="Bahnschrift" panose="020B0502040204020203" pitchFamily="34" charset="0"/>
            </a:endParaRPr>
          </a:p>
          <a:p>
            <a:pPr marL="0" indent="0" algn="ctr">
              <a:lnSpc>
                <a:spcPct val="150000"/>
              </a:lnSpc>
              <a:buNone/>
            </a:pPr>
            <a:endParaRPr lang="en-NZ" dirty="0">
              <a:latin typeface="Bahnschrift" panose="020B0502040204020203" pitchFamily="34" charset="0"/>
            </a:endParaRPr>
          </a:p>
          <a:p>
            <a:pPr marL="0" indent="0" algn="ctr">
              <a:lnSpc>
                <a:spcPct val="150000"/>
              </a:lnSpc>
              <a:buNone/>
            </a:pPr>
            <a:r>
              <a:rPr lang="en-NZ" b="1" u="sng" dirty="0">
                <a:latin typeface="Bahnschrift" panose="020B0502040204020203" pitchFamily="34" charset="0"/>
              </a:rPr>
              <a:t>Time</a:t>
            </a:r>
          </a:p>
          <a:p>
            <a:pPr marL="0" indent="0" algn="ctr">
              <a:buNone/>
            </a:pPr>
            <a:r>
              <a:rPr lang="en-NZ" cap="none" dirty="0">
                <a:latin typeface="Bahnschrift" panose="020B0502040204020203" pitchFamily="34" charset="0"/>
              </a:rPr>
              <a:t>Limited time given to develop applications.</a:t>
            </a:r>
          </a:p>
          <a:p>
            <a:pPr marL="0" indent="0" algn="ctr">
              <a:buNone/>
            </a:pPr>
            <a:r>
              <a:rPr lang="en-NZ" sz="1800" u="sng" cap="none" dirty="0">
                <a:latin typeface="Bahnschrift" panose="020B0502040204020203" pitchFamily="34" charset="0"/>
              </a:rPr>
              <a:t>MITIGATION: </a:t>
            </a:r>
            <a:r>
              <a:rPr lang="en-NZ" sz="1800" cap="none" dirty="0">
                <a:latin typeface="Bahnschrift" panose="020B0502040204020203" pitchFamily="34" charset="0"/>
              </a:rPr>
              <a:t>Fairly distribute workload and team to follow deadlines (with some flexibility).</a:t>
            </a:r>
            <a:endParaRPr lang="en-NZ" sz="1800" u="sng" cap="none" dirty="0">
              <a:latin typeface="Bahnschrift" panose="020B0502040204020203" pitchFamily="34" charset="0"/>
            </a:endParaRPr>
          </a:p>
        </p:txBody>
      </p:sp>
    </p:spTree>
    <p:extLst>
      <p:ext uri="{BB962C8B-B14F-4D97-AF65-F5344CB8AC3E}">
        <p14:creationId xmlns:p14="http://schemas.microsoft.com/office/powerpoint/2010/main" val="48191787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183</TotalTime>
  <Words>110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vt:lpstr>
      <vt:lpstr>Calibri</vt:lpstr>
      <vt:lpstr>Tw Cen MT</vt:lpstr>
      <vt:lpstr>Droplet</vt:lpstr>
      <vt:lpstr>Hotel Cleaning  Application  Krishal, Sanjit and Cara</vt:lpstr>
      <vt:lpstr> Aim –   To create order and reduce loss of time for Housekeepers and Management within the Accommodation Industry.     Objectives -    1] Research current methods used within the Accommodation Industry in respect to room maintenance.  2] Design, create and test an Android Application.  3] Design, create and test a Windows Application.  4] Design and create a database.   </vt:lpstr>
      <vt:lpstr> SCOPE -   To create an Android and Windows application for Housekeepers, Management and Front Desk staff within the Accommodation Industry to use in order to lessen time used to report room statuses.    Project Description -   The issues faced in small to medium Accommodation Industries are ensuring the Front Desk is aware of the rooms completed with cleaning and ensuring customers do not enter un-cleaned rooms. We have taken this opportunity to create an Android Application for housekeeping employees to be able to report back to the Reception about which rooms have been cleaned in a matter of minutes of the task being done, and a Windows Application that will allow the Front Desk to assign housekeeping to specific rooms that require cleaning without having to find the housekeeper to assign them.              </vt:lpstr>
      <vt:lpstr>   MOVs -  1] OPERATIONAL IMPACT – Our applications will make communication faster for the Housekeepers and Front Desk staff as it will allow communication in both directions to be done in real-time, without them having to travel to find the person(s) they wish to report to.  2] CUSTOMER IMPACT – This will be more impacting to the company as the Accommodation Industry is based on Customer Service so if the guest has requested an early check in the Front Desk will have Real-Time progress of rooms completed and hence will adhere to the guests request therefore creating a rapport with the guest and ensuring quality service and therefore fulfilling the Business Objective.   3] FINANCIAL IMPACT – This is more impactful to the business as these applications will reduce time lost in Housekeepers coming to Front Desk to update on the rooms that they have completed and therefore these applications will eliminate this loss of time and hence will stop money being lost in the process.                  </vt:lpstr>
      <vt:lpstr>   ADDED VALUE(s) –      AREA(s) OF IMPACT –                    </vt:lpstr>
      <vt:lpstr> FUNCTIONALITIES  1] Android and Windows Applications to be simple to navigate with minimalized distractions.  2] An ‘update room’ function that is reliable in updating a room’s status.  3] An ‘assign’ function for Front Desk to assign cleaners to a room that requires attention.    PLATFORM(s) USED  Microsoft Windows – Visual Studio  Android - Visual Studio                          </vt:lpstr>
      <vt:lpstr>GANTT CHART                                     </vt:lpstr>
      <vt:lpstr>Cara: Development Use Case/Flow Diagram   Sanjit: PowerPoints Database                       Krishal: Submissions Database    Shared: Team Meetings Literary Review/Research Design Testing                           </vt:lpstr>
      <vt:lpstr>Risks and mitigation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dc:title>
  <dc:creator>sanjit</dc:creator>
  <cp:lastModifiedBy>Cara Hanson</cp:lastModifiedBy>
  <cp:revision>105</cp:revision>
  <dcterms:created xsi:type="dcterms:W3CDTF">2019-05-22T02:06:16Z</dcterms:created>
  <dcterms:modified xsi:type="dcterms:W3CDTF">2019-05-22T06:04:52Z</dcterms:modified>
</cp:coreProperties>
</file>