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5026432a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5026432a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5026432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5026432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5026432a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5026432a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5026432a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5026432a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5026432a7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5026432a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5026432a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5026432a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95A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CYCLISTIC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D9D9D9"/>
                </a:solidFill>
              </a:rPr>
              <a:t>Convertir les cyclistes occasionnels en membres annuels – </a:t>
            </a:r>
            <a:endParaRPr>
              <a:solidFill>
                <a:srgbClr val="D9D9D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6"/>
                </a:solidFill>
              </a:rPr>
              <a:t>Stratégie d’optimisation Cyclistic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53050" y="4737450"/>
            <a:ext cx="1710300" cy="3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YANIS RUEL - 29/07/2025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2" name="Google Shape;62;p13" title="logo_cyclisti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9180" y="4086125"/>
            <a:ext cx="1048525" cy="9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95A5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Synthèse et impact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Grâce à une démarche complète et visuelle 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</a:rPr>
              <a:t>📊 Nous avons identifié des comportements cibles</a:t>
            </a:r>
            <a:br>
              <a:rPr lang="fr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</a:rPr>
              <a:t>📍 Déte</a:t>
            </a:r>
            <a:r>
              <a:rPr lang="fr" sz="1400">
                <a:solidFill>
                  <a:schemeClr val="dk1"/>
                </a:solidFill>
              </a:rPr>
              <a:t>r</a:t>
            </a:r>
            <a:r>
              <a:rPr lang="fr" sz="1400">
                <a:solidFill>
                  <a:schemeClr val="dk1"/>
                </a:solidFill>
              </a:rPr>
              <a:t>miné des emplacements prioritaires</a:t>
            </a:r>
            <a:br>
              <a:rPr lang="fr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</a:rPr>
              <a:t>💼 Proposé des actions marketing concrètes</a:t>
            </a:r>
            <a:br>
              <a:rPr lang="fr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fr" sz="1400">
                <a:solidFill>
                  <a:schemeClr val="dk1"/>
                </a:solidFill>
              </a:rPr>
              <a:t>📈 Objectif : + conversion, + satisfaction, + ROI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153" name="Google Shape;153;p22" title="logo_cyclisti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375" y="4292975"/>
            <a:ext cx="822325" cy="7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95A5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30525"/>
            <a:ext cx="85206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Contexte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6"/>
                </a:solidFill>
              </a:rPr>
              <a:t>Cyclistic opère un service de vélos à Chicago.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accent6"/>
                </a:solidFill>
              </a:rPr>
              <a:t>Deux types d’utilisateurs :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fr">
                <a:solidFill>
                  <a:schemeClr val="accent6"/>
                </a:solidFill>
              </a:rPr>
              <a:t>Membres annuels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fr">
                <a:solidFill>
                  <a:schemeClr val="accent6"/>
                </a:solidFill>
              </a:rPr>
              <a:t>Usagers occasionnels (à la journée ou à la course)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i="1" lang="fr">
                <a:solidFill>
                  <a:schemeClr val="accent6"/>
                </a:solidFill>
              </a:rPr>
              <a:t>Enjeu stratégique</a:t>
            </a:r>
            <a:r>
              <a:rPr lang="fr">
                <a:solidFill>
                  <a:schemeClr val="accent6"/>
                </a:solidFill>
              </a:rPr>
              <a:t> : conversion vers des revenus récurrents via les abonnements.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69" name="Google Shape;69;p14" title="logo_cyclisti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9180" y="4086125"/>
            <a:ext cx="1048525" cy="9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95A5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239900" y="12976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Comment mieux comprendre l’usage des vélos pour 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4939500" y="128072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Optimiser les offres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/>
              <a:t>Convaincre les occasionnels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fr"/>
              <a:t>Installer les stations au bon endroit</a:t>
            </a:r>
            <a:endParaRPr/>
          </a:p>
        </p:txBody>
      </p:sp>
      <p:sp>
        <p:nvSpPr>
          <p:cNvPr id="76" name="Google Shape;76;p15"/>
          <p:cNvSpPr txBox="1"/>
          <p:nvPr>
            <p:ph type="title"/>
          </p:nvPr>
        </p:nvSpPr>
        <p:spPr>
          <a:xfrm>
            <a:off x="719500" y="620200"/>
            <a:ext cx="2828400" cy="6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3000"/>
              <a:t>Problématique</a:t>
            </a:r>
            <a:endParaRPr sz="3000"/>
          </a:p>
        </p:txBody>
      </p:sp>
      <p:sp>
        <p:nvSpPr>
          <p:cNvPr id="77" name="Google Shape;77;p15"/>
          <p:cNvSpPr/>
          <p:nvPr/>
        </p:nvSpPr>
        <p:spPr>
          <a:xfrm>
            <a:off x="7269400" y="3989425"/>
            <a:ext cx="1076100" cy="986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8" name="Google Shape;78;p15" title="logo_cyclisti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9180" y="4086125"/>
            <a:ext cx="1048525" cy="9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95A5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Démarche &amp; Méthodologie</a:t>
            </a:r>
            <a:endParaRPr/>
          </a:p>
        </p:txBody>
      </p:sp>
      <p:grpSp>
        <p:nvGrpSpPr>
          <p:cNvPr id="84" name="Google Shape;84;p16"/>
          <p:cNvGrpSpPr/>
          <p:nvPr/>
        </p:nvGrpSpPr>
        <p:grpSpPr>
          <a:xfrm>
            <a:off x="431925" y="1110050"/>
            <a:ext cx="2628925" cy="3611135"/>
            <a:chOff x="431925" y="1304875"/>
            <a:chExt cx="2628925" cy="3416400"/>
          </a:xfrm>
        </p:grpSpPr>
        <p:sp>
          <p:nvSpPr>
            <p:cNvPr id="85" name="Google Shape;85;p16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6"/>
          <p:cNvSpPr txBox="1"/>
          <p:nvPr>
            <p:ph idx="4294967295" type="body"/>
          </p:nvPr>
        </p:nvSpPr>
        <p:spPr>
          <a:xfrm>
            <a:off x="506425" y="1071638"/>
            <a:ext cx="24945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</a:rPr>
              <a:t>Nettoyage &amp; enrichissement des données</a:t>
            </a:r>
            <a:endParaRPr b="1" sz="1200">
              <a:solidFill>
                <a:schemeClr val="lt1"/>
              </a:solidFill>
            </a:endParaRPr>
          </a:p>
        </p:txBody>
      </p:sp>
      <p:grpSp>
        <p:nvGrpSpPr>
          <p:cNvPr id="88" name="Google Shape;88;p16"/>
          <p:cNvGrpSpPr/>
          <p:nvPr/>
        </p:nvGrpSpPr>
        <p:grpSpPr>
          <a:xfrm>
            <a:off x="3320450" y="1110154"/>
            <a:ext cx="2632500" cy="3611135"/>
            <a:chOff x="3320450" y="1304875"/>
            <a:chExt cx="2632500" cy="3416400"/>
          </a:xfrm>
        </p:grpSpPr>
        <p:sp>
          <p:nvSpPr>
            <p:cNvPr id="89" name="Google Shape;89;p16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6"/>
          <p:cNvGrpSpPr/>
          <p:nvPr/>
        </p:nvGrpSpPr>
        <p:grpSpPr>
          <a:xfrm>
            <a:off x="6212550" y="1110119"/>
            <a:ext cx="2632500" cy="3611135"/>
            <a:chOff x="6212550" y="1304875"/>
            <a:chExt cx="2632500" cy="3416400"/>
          </a:xfrm>
        </p:grpSpPr>
        <p:sp>
          <p:nvSpPr>
            <p:cNvPr id="92" name="Google Shape;92;p16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3396763" y="1080341"/>
            <a:ext cx="24945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</a:rPr>
              <a:t>Segmentation des utilisateurs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6272475" y="1071638"/>
            <a:ext cx="2494500" cy="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200">
                <a:solidFill>
                  <a:schemeClr val="lt1"/>
                </a:solidFill>
              </a:rPr>
              <a:t>Analyse temporelle, géographique, comportementale</a:t>
            </a:r>
            <a:br>
              <a:rPr b="1" lang="fr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1"/>
              </a:solidFill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529" y="1601959"/>
            <a:ext cx="2569024" cy="31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4059" y="1602066"/>
            <a:ext cx="2569026" cy="3119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132" y="1601950"/>
            <a:ext cx="2494500" cy="3113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 title="logo_cyclistic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40549" y="97125"/>
            <a:ext cx="905575" cy="8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95A5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" type="subTitle"/>
          </p:nvPr>
        </p:nvSpPr>
        <p:spPr>
          <a:xfrm>
            <a:off x="239900" y="1297599"/>
            <a:ext cx="4045200" cy="32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Usages distincts détectés entre membres et occasionnels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/>
              <a:t>Trajets plus longs, plus loisirs chez les casuals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fr"/>
              <a:t>Plus de trajets plus courts en semaine chez les membres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type="title"/>
          </p:nvPr>
        </p:nvSpPr>
        <p:spPr>
          <a:xfrm>
            <a:off x="178675" y="620200"/>
            <a:ext cx="4377900" cy="6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3000"/>
              <a:t>Analyse comportementale</a:t>
            </a:r>
            <a:endParaRPr sz="3000"/>
          </a:p>
        </p:txBody>
      </p:sp>
      <p:sp>
        <p:nvSpPr>
          <p:cNvPr id="106" name="Google Shape;106;p17"/>
          <p:cNvSpPr/>
          <p:nvPr/>
        </p:nvSpPr>
        <p:spPr>
          <a:xfrm>
            <a:off x="7269400" y="3989425"/>
            <a:ext cx="1076100" cy="986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07" name="Google Shape;107;p17" title="logo_cyclisti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375" y="4292975"/>
            <a:ext cx="822325" cy="7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3039" y="1458449"/>
            <a:ext cx="3990950" cy="222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95A5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239900" y="1297599"/>
            <a:ext cx="4045200" cy="32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P</a:t>
            </a:r>
            <a:r>
              <a:rPr lang="fr"/>
              <a:t>ic de trajets en été et le week-end → saisonnalité nette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700"/>
              <a:t>“Les cyclistes occasionnels roulent surtout entre juin et septembre, et le week-end.”</a:t>
            </a:r>
            <a:endParaRPr sz="1700"/>
          </a:p>
        </p:txBody>
      </p:sp>
      <p:sp>
        <p:nvSpPr>
          <p:cNvPr id="114" name="Google Shape;114;p18"/>
          <p:cNvSpPr txBox="1"/>
          <p:nvPr>
            <p:ph type="title"/>
          </p:nvPr>
        </p:nvSpPr>
        <p:spPr>
          <a:xfrm>
            <a:off x="178675" y="620200"/>
            <a:ext cx="4377900" cy="6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3000"/>
              <a:t>Analyse temporelle</a:t>
            </a:r>
            <a:endParaRPr sz="3000"/>
          </a:p>
        </p:txBody>
      </p:sp>
      <p:sp>
        <p:nvSpPr>
          <p:cNvPr id="115" name="Google Shape;115;p18"/>
          <p:cNvSpPr/>
          <p:nvPr/>
        </p:nvSpPr>
        <p:spPr>
          <a:xfrm>
            <a:off x="7269400" y="3989425"/>
            <a:ext cx="1076100" cy="986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6" name="Google Shape;116;p18" title="logo_cyclisti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9500" y="35250"/>
            <a:ext cx="822325" cy="7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9100" y="1556348"/>
            <a:ext cx="2732724" cy="1509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9725" y="3182150"/>
            <a:ext cx="3421200" cy="19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6575" y="0"/>
            <a:ext cx="2732732" cy="151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95A5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Heatmap horaire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152475"/>
            <a:ext cx="2416200" cy="29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les pics d’utilisation varient selon les stations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→ 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logique pendulaire ou loisir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3634" y="59300"/>
            <a:ext cx="3811292" cy="25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970" y="2603775"/>
            <a:ext cx="3332616" cy="25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 title="logo_cyclistic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85375" y="4292975"/>
            <a:ext cx="822325" cy="7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95A5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Géolocalisation &amp; recommandations</a:t>
            </a:r>
            <a:endParaRPr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311700" y="934700"/>
            <a:ext cx="8418000" cy="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100">
                <a:solidFill>
                  <a:schemeClr val="dk1"/>
                </a:solidFill>
              </a:rPr>
              <a:t>Certaines stations sont surchargées, d’autres zones méritent une station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5" name="Google Shape;135;p20"/>
          <p:cNvSpPr/>
          <p:nvPr/>
        </p:nvSpPr>
        <p:spPr>
          <a:xfrm>
            <a:off x="1331650" y="1387400"/>
            <a:ext cx="6495000" cy="367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7976" y="1430975"/>
            <a:ext cx="6388049" cy="356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0" title="logo_cyclisti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85375" y="4292975"/>
            <a:ext cx="822325" cy="7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095A5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239900" y="1297599"/>
            <a:ext cx="4045200" cy="32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Propositions :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400"/>
              <a:t>Abonnement estival </a:t>
            </a:r>
            <a:r>
              <a:rPr lang="fr" sz="1400"/>
              <a:t>3 mois (été)</a:t>
            </a:r>
            <a:br>
              <a:rPr lang="fr" sz="1400"/>
            </a:b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400"/>
              <a:t>Augmentation </a:t>
            </a:r>
            <a:r>
              <a:rPr lang="fr" sz="1400"/>
              <a:t>des vélos dans les zones à forte densité de location (</a:t>
            </a:r>
            <a:r>
              <a:rPr i="1" lang="fr" sz="1400"/>
              <a:t>bord de mer, parcs…</a:t>
            </a:r>
            <a:r>
              <a:rPr lang="fr" sz="1400"/>
              <a:t>)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400"/>
              <a:t>Réduction </a:t>
            </a:r>
            <a:r>
              <a:rPr lang="fr" sz="1400"/>
              <a:t>après 2 trajets en 1 semaine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fr" sz="1400"/>
              <a:t>Campagne </a:t>
            </a:r>
            <a:r>
              <a:rPr lang="fr" sz="1400"/>
              <a:t>week-end via </a:t>
            </a:r>
            <a:r>
              <a:rPr b="1" lang="fr" sz="1400"/>
              <a:t>réseaux sociaux</a:t>
            </a:r>
            <a:r>
              <a:rPr lang="fr" sz="1400"/>
              <a:t> + QR code direct d’abonnement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fr" sz="1400"/>
              <a:t>Mise en avant des </a:t>
            </a:r>
            <a:r>
              <a:rPr b="1" lang="fr" sz="1400"/>
              <a:t>vélos électriques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43" name="Google Shape;143;p21"/>
          <p:cNvSpPr txBox="1"/>
          <p:nvPr>
            <p:ph type="title"/>
          </p:nvPr>
        </p:nvSpPr>
        <p:spPr>
          <a:xfrm>
            <a:off x="159450" y="781050"/>
            <a:ext cx="4458000" cy="67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3000"/>
              <a:t>Recommandations marketing &amp; commerciales</a:t>
            </a:r>
            <a:endParaRPr sz="3000"/>
          </a:p>
        </p:txBody>
      </p:sp>
      <p:sp>
        <p:nvSpPr>
          <p:cNvPr id="144" name="Google Shape;144;p21"/>
          <p:cNvSpPr/>
          <p:nvPr/>
        </p:nvSpPr>
        <p:spPr>
          <a:xfrm>
            <a:off x="7269400" y="3989425"/>
            <a:ext cx="1076100" cy="986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5" name="Google Shape;145;p21" title="logo_cyclisti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85375" y="4292975"/>
            <a:ext cx="822325" cy="75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564" y="1258888"/>
            <a:ext cx="4221750" cy="2625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