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5D41BF-0E75-4470-9E99-C7FFA3F768F9}">
  <a:tblStyle styleId="{0E5D41BF-0E75-4470-9E99-C7FFA3F768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15c2b5d2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15c2b5d2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15c2b5d2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15c2b5d2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15c2b5d2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715c2b5d2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15c2b5d2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15c2b5d2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15c2b5d2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15c2b5d2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15c2b5d2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15c2b5d2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15c2b5d2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15c2b5d2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15c2b5d2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15c2b5d2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15c2b5d2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15c2b5d2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15c2b5d2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15c2b5d2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15c2b5d2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15c2b5d2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N</a:t>
            </a:r>
            <a:r>
              <a:rPr lang="fr"/>
              <a:t>ew </a:t>
            </a:r>
            <a:r>
              <a:rPr b="1" lang="fr">
                <a:solidFill>
                  <a:schemeClr val="dk1"/>
                </a:solidFill>
              </a:rPr>
              <a:t>Y</a:t>
            </a:r>
            <a:r>
              <a:rPr lang="fr"/>
              <a:t>ork </a:t>
            </a:r>
            <a:r>
              <a:rPr b="1" lang="fr">
                <a:solidFill>
                  <a:schemeClr val="dk1"/>
                </a:solidFill>
              </a:rPr>
              <a:t>C</a:t>
            </a:r>
            <a:r>
              <a:rPr lang="fr"/>
              <a:t>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Taxi Service</a:t>
            </a:r>
            <a:r>
              <a:rPr lang="fr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Business Case présenté par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Yanis Ruel - Wild Code School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13" title="New_York_City_Taxi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2150"/>
            <a:ext cx="1122698" cy="5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💰 Partie 3 – Rentabilité des courses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8419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 par mile / minute</a:t>
            </a:r>
            <a:endParaRPr sz="2200"/>
          </a:p>
        </p:txBody>
      </p:sp>
      <p:sp>
        <p:nvSpPr>
          <p:cNvPr id="214" name="Google Shape;214;p22"/>
          <p:cNvSpPr txBox="1"/>
          <p:nvPr/>
        </p:nvSpPr>
        <p:spPr>
          <a:xfrm>
            <a:off x="7234225" y="1496050"/>
            <a:ext cx="17373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Graphique : 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Distribution du revenu par mile, puis par minute</a:t>
            </a:r>
            <a:r>
              <a:rPr lang="fr" sz="1100"/>
              <a:t> </a:t>
            </a:r>
            <a:br>
              <a:rPr lang="fr" sz="1100"/>
            </a:b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Insight :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Revenu optimal entre : </a:t>
            </a:r>
            <a:br>
              <a:rPr lang="fr" sz="1100"/>
            </a:br>
            <a:r>
              <a:rPr lang="fr" sz="1100"/>
              <a:t>- 8 - 13$/mile </a:t>
            </a:r>
            <a:br>
              <a:rPr lang="fr" sz="1100"/>
            </a:br>
            <a:r>
              <a:rPr lang="fr" sz="1100"/>
              <a:t>- 1.8 - 2.3$/min</a:t>
            </a:r>
            <a:r>
              <a:rPr lang="fr" sz="1100"/>
              <a:t> </a:t>
            </a:r>
            <a:br>
              <a:rPr lang="f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Recommandation :</a:t>
            </a:r>
            <a:r>
              <a:rPr lang="fr" sz="1100"/>
              <a:t> </a:t>
            </a:r>
            <a:br>
              <a:rPr lang="fr" sz="1100"/>
            </a:br>
            <a:br>
              <a:rPr lang="fr" sz="1100"/>
            </a:br>
            <a:r>
              <a:rPr lang="fr" sz="1100"/>
              <a:t>Maximiser les trajets courts en zone dense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2" title="New_York_City_Taxi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2150"/>
            <a:ext cx="1122698" cy="5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75" y="1449350"/>
            <a:ext cx="6929426" cy="244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1297500" y="3937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🛠 Partie 4 – Anomalies &amp; qualité du service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 txBox="1"/>
          <p:nvPr>
            <p:ph type="title"/>
          </p:nvPr>
        </p:nvSpPr>
        <p:spPr>
          <a:xfrm>
            <a:off x="1297500" y="8419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 par mile / minute</a:t>
            </a:r>
            <a:endParaRPr sz="2200"/>
          </a:p>
        </p:txBody>
      </p:sp>
      <p:sp>
        <p:nvSpPr>
          <p:cNvPr id="223" name="Google Shape;223;p23"/>
          <p:cNvSpPr txBox="1"/>
          <p:nvPr/>
        </p:nvSpPr>
        <p:spPr>
          <a:xfrm>
            <a:off x="7310425" y="1496050"/>
            <a:ext cx="17373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Graphique : 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Bar chart de la distribution des erreurs de transmission par zone</a:t>
            </a:r>
            <a:br>
              <a:rPr lang="fr" sz="1100"/>
            </a:b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Insight :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Anomalies concentrées dans certaines zones (ex : plein centre, aéroports)</a:t>
            </a:r>
            <a:r>
              <a:rPr lang="fr" sz="1100"/>
              <a:t> </a:t>
            </a:r>
            <a:br>
              <a:rPr lang="f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Recommandation :</a:t>
            </a:r>
            <a:r>
              <a:rPr lang="fr" sz="1100"/>
              <a:t> </a:t>
            </a:r>
            <a:br>
              <a:rPr lang="fr" sz="1100"/>
            </a:br>
            <a:br>
              <a:rPr lang="fr" sz="1100"/>
            </a:br>
            <a:r>
              <a:rPr lang="fr" sz="1100"/>
              <a:t>Vérifier la connectivité dans ces secteurs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3" title="New_York_City_Taxi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2150"/>
            <a:ext cx="1122698" cy="5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574" y="1665338"/>
            <a:ext cx="2961599" cy="24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41225"/>
            <a:ext cx="4301799" cy="21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1297500" y="3937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- Recommandations clés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1297500" y="8419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🔧 Synthèse des recommandations opérationnelles 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24"/>
          <p:cNvGraphicFramePr/>
          <p:nvPr/>
        </p:nvGraphicFramePr>
        <p:xfrm>
          <a:off x="952500" y="12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{0E5D41BF-0E75-4470-9E99-C7FFA3F768F9}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Objectif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Recommandation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Réactivité horaire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Renforcer flotte entre 16h–19h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Répartition géographique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Concentrer sur Midtown / Upper East Side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Rentabilité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Privilégier trajets courts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Flux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Anticiper les trajets fréquents “ </a:t>
                      </a:r>
                      <a:r>
                        <a:rPr i="1" lang="fr"/>
                        <a:t>Pickup ➝ Dropoff ”</a:t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Qualité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Suivre zones à flag</a:t>
                      </a:r>
                      <a:r>
                        <a:rPr lang="fr" sz="1100"/>
                        <a:t> </a:t>
                      </a:r>
                      <a:r>
                        <a:rPr b="1" lang="fr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store_and_fwd = Y</a:t>
                      </a:r>
                      <a:endParaRPr b="1" sz="11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Analyse de données </a:t>
            </a:r>
            <a:r>
              <a:rPr lang="fr">
                <a:solidFill>
                  <a:schemeClr val="dk1"/>
                </a:solidFill>
              </a:rPr>
              <a:t>– Optimisation des opérations NYC Taxi Services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Objectifs du projet 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fr">
                <a:solidFill>
                  <a:schemeClr val="dk1"/>
                </a:solidFill>
              </a:rPr>
              <a:t>Comprendre la demande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fr">
                <a:solidFill>
                  <a:schemeClr val="dk1"/>
                </a:solidFill>
              </a:rPr>
              <a:t>Optimiser la flotte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fr">
                <a:solidFill>
                  <a:schemeClr val="dk1"/>
                </a:solidFill>
              </a:rPr>
              <a:t>Analyser la rentabilité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fr">
                <a:solidFill>
                  <a:schemeClr val="dk1"/>
                </a:solidFill>
              </a:rPr>
              <a:t>Détecter les anomalies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 title="Daco_4773491.png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530574" y="784125"/>
            <a:ext cx="885945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 title="New_York_City_Tax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82150"/>
            <a:ext cx="1122698" cy="5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Méthodologie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Étapes du projet 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fr">
                <a:solidFill>
                  <a:schemeClr val="dk1"/>
                </a:solidFill>
              </a:rPr>
              <a:t>Nettoyage et enrichissement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fr">
                <a:solidFill>
                  <a:schemeClr val="dk1"/>
                </a:solidFill>
              </a:rPr>
              <a:t>Exploration temporelle et spatiale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fr">
                <a:solidFill>
                  <a:schemeClr val="dk1"/>
                </a:solidFill>
              </a:rPr>
              <a:t>Analyse des flux et de la rentabilité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fr">
                <a:solidFill>
                  <a:schemeClr val="dk1"/>
                </a:solidFill>
              </a:rPr>
              <a:t>Création d’un dashboard Power BI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Outils : 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VSCode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Power BI</a:t>
            </a:r>
            <a:br>
              <a:rPr lang="f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 title="New_York_City_Taxi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2150"/>
            <a:ext cx="1122698" cy="5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 Partie 1 – Quand et où la demande est-elle la plus forte ?</a:t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8419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 horaire</a:t>
            </a:r>
            <a:endParaRPr sz="2200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75" y="1426000"/>
            <a:ext cx="6370248" cy="31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7234225" y="1496050"/>
            <a:ext cx="17373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Graphique : 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Histogramme des courses par heures</a:t>
            </a:r>
            <a:br>
              <a:rPr b="1" lang="fr" sz="1100"/>
            </a:b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Insight :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Pic entre 16h–19h </a:t>
            </a:r>
            <a:br>
              <a:rPr lang="f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Recommandation :</a:t>
            </a:r>
            <a:r>
              <a:rPr lang="fr" sz="1100"/>
              <a:t> </a:t>
            </a:r>
            <a:br>
              <a:rPr lang="fr" sz="1100"/>
            </a:br>
            <a:br>
              <a:rPr lang="fr" sz="1100"/>
            </a:br>
            <a:r>
              <a:rPr lang="fr" sz="1100"/>
              <a:t>Adapter la flotte à cette plage horaire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6" title="New_York_City_Tax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82150"/>
            <a:ext cx="1122698" cy="5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 Partie 1 – Quand et où la demande est-elle la plus forte ?</a:t>
            </a:r>
            <a:endParaRPr/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8419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 par jour de la semaine</a:t>
            </a:r>
            <a:endParaRPr sz="2200"/>
          </a:p>
        </p:txBody>
      </p:sp>
      <p:sp>
        <p:nvSpPr>
          <p:cNvPr id="168" name="Google Shape;168;p17"/>
          <p:cNvSpPr txBox="1"/>
          <p:nvPr/>
        </p:nvSpPr>
        <p:spPr>
          <a:xfrm>
            <a:off x="7234225" y="1496050"/>
            <a:ext cx="17373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Graphique : 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Histogramme des courses par jours</a:t>
            </a:r>
            <a:br>
              <a:rPr b="1" lang="fr" sz="1100"/>
            </a:b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Insight :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Demande plus forte du mercredi au vendredi</a:t>
            </a:r>
            <a:r>
              <a:rPr lang="fr" sz="1100"/>
              <a:t> </a:t>
            </a:r>
            <a:br>
              <a:rPr lang="f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Recommandation :</a:t>
            </a:r>
            <a:r>
              <a:rPr lang="fr" sz="1100"/>
              <a:t> </a:t>
            </a:r>
            <a:br>
              <a:rPr lang="fr" sz="1100"/>
            </a:br>
            <a:br>
              <a:rPr lang="fr" sz="1100"/>
            </a:br>
            <a:r>
              <a:rPr lang="fr" sz="1100"/>
              <a:t>Renforcer la flotte sur ces jours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50" y="1428925"/>
            <a:ext cx="6364371" cy="31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 title="New_York_City_Taxi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82150"/>
            <a:ext cx="1122698" cy="5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 Partie 1 – Quand et où la demande est-elle la plus forte ?</a:t>
            </a:r>
            <a:endParaRPr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8419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Localisation géographique</a:t>
            </a:r>
            <a:endParaRPr sz="2200"/>
          </a:p>
        </p:txBody>
      </p:sp>
      <p:sp>
        <p:nvSpPr>
          <p:cNvPr id="177" name="Google Shape;177;p18"/>
          <p:cNvSpPr txBox="1"/>
          <p:nvPr/>
        </p:nvSpPr>
        <p:spPr>
          <a:xfrm>
            <a:off x="6811850" y="1496050"/>
            <a:ext cx="21597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Graphique : 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Top zones Pickup / Dropoff</a:t>
            </a:r>
            <a:br>
              <a:rPr b="1" lang="fr" sz="1100"/>
            </a:b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Insight :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Midtown et Upper East Side dominent</a:t>
            </a:r>
            <a:r>
              <a:rPr lang="fr" sz="1100"/>
              <a:t> </a:t>
            </a:r>
            <a:br>
              <a:rPr lang="f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Recommandation :</a:t>
            </a:r>
            <a:r>
              <a:rPr lang="fr" sz="1100"/>
              <a:t> </a:t>
            </a:r>
            <a:br>
              <a:rPr lang="fr" sz="1100"/>
            </a:br>
            <a:br>
              <a:rPr lang="fr" sz="1100"/>
            </a:br>
            <a:r>
              <a:rPr lang="fr" sz="1100"/>
              <a:t>Déployer plus de taxis dans ces zones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8" title="New_York_City_Taxi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2150"/>
            <a:ext cx="1122698" cy="5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550" y="1290150"/>
            <a:ext cx="4050225" cy="18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6550" y="3237525"/>
            <a:ext cx="4050226" cy="185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 title="New_York_City_Taxi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2150"/>
            <a:ext cx="1122698" cy="56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 Partie 1 – Quand et où la demande est-elle la plus forte ?</a:t>
            </a:r>
            <a:endParaRPr/>
          </a:p>
        </p:txBody>
      </p:sp>
      <p:sp>
        <p:nvSpPr>
          <p:cNvPr id="187" name="Google Shape;187;p19"/>
          <p:cNvSpPr txBox="1"/>
          <p:nvPr>
            <p:ph type="title"/>
          </p:nvPr>
        </p:nvSpPr>
        <p:spPr>
          <a:xfrm>
            <a:off x="1297500" y="8419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Heatmap Zone x Heure</a:t>
            </a:r>
            <a:endParaRPr sz="2200"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75" y="1290150"/>
            <a:ext cx="6224824" cy="32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7411350" y="1290150"/>
            <a:ext cx="17328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Graphique : 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Heatmap pickups par heure et par zone</a:t>
            </a:r>
            <a:br>
              <a:rPr b="1" lang="fr" sz="1100"/>
            </a:b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Insight :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Upper East Side très actif en journée, </a:t>
            </a:r>
            <a:br>
              <a:rPr lang="fr" sz="1100"/>
            </a:br>
            <a:r>
              <a:rPr lang="fr" sz="1100"/>
              <a:t>Les hubs (gare/aéroport) en après-midi/soir</a:t>
            </a:r>
            <a:br>
              <a:rPr lang="f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Recommandation :</a:t>
            </a:r>
            <a:r>
              <a:rPr lang="fr" sz="1100"/>
              <a:t> </a:t>
            </a:r>
            <a:br>
              <a:rPr lang="fr" sz="1100"/>
            </a:br>
            <a:br>
              <a:rPr lang="fr" sz="1100"/>
            </a:br>
            <a:r>
              <a:rPr lang="fr" sz="1100">
                <a:solidFill>
                  <a:schemeClr val="dk1"/>
                </a:solidFill>
              </a:rPr>
              <a:t>Adapter </a:t>
            </a:r>
            <a:r>
              <a:rPr lang="fr" sz="1100">
                <a:solidFill>
                  <a:schemeClr val="dk1"/>
                </a:solidFill>
              </a:rPr>
              <a:t>la répartition horaire par secteur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297500" y="3937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🚖 Partie 2 – Optimiser la répartition de la flotte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8419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 des flux</a:t>
            </a:r>
            <a:endParaRPr sz="2200"/>
          </a:p>
        </p:txBody>
      </p:sp>
      <p:sp>
        <p:nvSpPr>
          <p:cNvPr id="196" name="Google Shape;196;p20"/>
          <p:cNvSpPr txBox="1"/>
          <p:nvPr/>
        </p:nvSpPr>
        <p:spPr>
          <a:xfrm>
            <a:off x="7234225" y="1496050"/>
            <a:ext cx="17373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Graphique : 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Top flux Pickup → Dropoff </a:t>
            </a:r>
            <a:br>
              <a:rPr lang="fr" sz="1100"/>
            </a:b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Insight :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Flux très fréquents entre Upper East Side North/South et Midtown</a:t>
            </a:r>
            <a:r>
              <a:rPr lang="fr" sz="1100"/>
              <a:t> </a:t>
            </a:r>
            <a:br>
              <a:rPr lang="f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Recommandation :</a:t>
            </a:r>
            <a:r>
              <a:rPr lang="fr" sz="1100"/>
              <a:t> </a:t>
            </a:r>
            <a:br>
              <a:rPr lang="fr" sz="1100"/>
            </a:br>
            <a:br>
              <a:rPr lang="fr" sz="1100"/>
            </a:br>
            <a:r>
              <a:rPr lang="fr" sz="1100"/>
              <a:t>Repositionner les taxis dynamiquement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0" title="New_York_City_Taxi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2150"/>
            <a:ext cx="1122698" cy="5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0" y="1706275"/>
            <a:ext cx="7000099" cy="17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C63A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🚖 Partie 2 – Optimiser la répartition de la flotte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841950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f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 des flux</a:t>
            </a:r>
            <a:endParaRPr sz="2200"/>
          </a:p>
        </p:txBody>
      </p:sp>
      <p:sp>
        <p:nvSpPr>
          <p:cNvPr id="205" name="Google Shape;205;p21"/>
          <p:cNvSpPr txBox="1"/>
          <p:nvPr/>
        </p:nvSpPr>
        <p:spPr>
          <a:xfrm>
            <a:off x="7234225" y="1496050"/>
            <a:ext cx="17373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Graphique : 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Scatterplot : Distance vs Durée de trajet</a:t>
            </a:r>
            <a:r>
              <a:rPr lang="fr" sz="1100"/>
              <a:t> </a:t>
            </a:r>
            <a:br>
              <a:rPr lang="fr" sz="1100"/>
            </a:b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Insight :</a:t>
            </a:r>
            <a:br>
              <a:rPr b="1" lang="fr" sz="1100" u="sng"/>
            </a:br>
            <a:br>
              <a:rPr b="1" lang="fr" sz="1100" u="sng"/>
            </a:br>
            <a:r>
              <a:rPr lang="fr" sz="1100"/>
              <a:t>Certains trajets très courts prennent beaucoup de temps → congestion</a:t>
            </a:r>
            <a:r>
              <a:rPr lang="fr" sz="1100"/>
              <a:t> </a:t>
            </a:r>
            <a:br>
              <a:rPr lang="f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/>
              <a:t>Recommandation :</a:t>
            </a:r>
            <a:r>
              <a:rPr lang="fr" sz="1100"/>
              <a:t> </a:t>
            </a:r>
            <a:br>
              <a:rPr lang="fr" sz="1100"/>
            </a:br>
            <a:br>
              <a:rPr lang="fr" sz="1100"/>
            </a:br>
            <a:r>
              <a:rPr lang="fr" sz="1100"/>
              <a:t>Suivre la congestion zone par zone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1" title="New_York_City_Taxi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2150"/>
            <a:ext cx="1122698" cy="5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50" y="1435725"/>
            <a:ext cx="5518657" cy="32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