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4"/>
  </p:sldMasterIdLst>
  <p:notesMasterIdLst>
    <p:notesMasterId r:id="rId36"/>
  </p:notesMasterIdLst>
  <p:handoutMasterIdLst>
    <p:handoutMasterId r:id="rId37"/>
  </p:handoutMasterIdLst>
  <p:sldIdLst>
    <p:sldId id="256" r:id="rId5"/>
    <p:sldId id="266" r:id="rId6"/>
    <p:sldId id="273" r:id="rId7"/>
    <p:sldId id="285" r:id="rId8"/>
    <p:sldId id="276" r:id="rId9"/>
    <p:sldId id="300" r:id="rId10"/>
    <p:sldId id="299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278" r:id="rId20"/>
    <p:sldId id="286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79" r:id="rId29"/>
    <p:sldId id="280" r:id="rId30"/>
    <p:sldId id="289" r:id="rId31"/>
    <p:sldId id="281" r:id="rId32"/>
    <p:sldId id="287" r:id="rId33"/>
    <p:sldId id="282" r:id="rId34"/>
    <p:sldId id="265" r:id="rId35"/>
  </p:sldIdLst>
  <p:sldSz cx="9144000" cy="5143500" type="screen16x9"/>
  <p:notesSz cx="6797675" cy="9928225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jden, Peter van der" initials="Wd" lastIdx="1" clrIdx="0">
    <p:extLst>
      <p:ext uri="{19B8F6BF-5375-455C-9EA6-DF929625EA0E}">
        <p15:presenceInfo xmlns:p15="http://schemas.microsoft.com/office/powerpoint/2012/main" userId="S0037FFE8227B26D@LIVE.COM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BDBA"/>
    <a:srgbClr val="2311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3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23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172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s Henseler" userId="57c50d95cf3557f5" providerId="LiveId" clId="{BE0FA72F-7840-4C65-9E3D-ADF98A6DFCE8}"/>
    <pc:docChg chg="delSld modSld">
      <pc:chgData name="Hans Henseler" userId="57c50d95cf3557f5" providerId="LiveId" clId="{BE0FA72F-7840-4C65-9E3D-ADF98A6DFCE8}" dt="2021-08-16T07:42:03.260" v="2" actId="5793"/>
      <pc:docMkLst>
        <pc:docMk/>
      </pc:docMkLst>
      <pc:sldChg chg="del">
        <pc:chgData name="Hans Henseler" userId="57c50d95cf3557f5" providerId="LiveId" clId="{BE0FA72F-7840-4C65-9E3D-ADF98A6DFCE8}" dt="2021-08-09T22:01:59.960" v="1" actId="47"/>
        <pc:sldMkLst>
          <pc:docMk/>
          <pc:sldMk cId="2218015622" sldId="260"/>
        </pc:sldMkLst>
      </pc:sldChg>
      <pc:sldChg chg="modSp mod">
        <pc:chgData name="Hans Henseler" userId="57c50d95cf3557f5" providerId="LiveId" clId="{BE0FA72F-7840-4C65-9E3D-ADF98A6DFCE8}" dt="2021-08-16T07:42:03.260" v="2" actId="5793"/>
        <pc:sldMkLst>
          <pc:docMk/>
          <pc:sldMk cId="1752912570" sldId="266"/>
        </pc:sldMkLst>
        <pc:spChg chg="mod">
          <ac:chgData name="Hans Henseler" userId="57c50d95cf3557f5" providerId="LiveId" clId="{BE0FA72F-7840-4C65-9E3D-ADF98A6DFCE8}" dt="2021-08-16T07:42:03.260" v="2" actId="5793"/>
          <ac:spMkLst>
            <pc:docMk/>
            <pc:sldMk cId="1752912570" sldId="266"/>
            <ac:spMk id="2" creationId="{00000000-0000-0000-0000-000000000000}"/>
          </ac:spMkLst>
        </pc:spChg>
      </pc:sldChg>
      <pc:sldChg chg="del">
        <pc:chgData name="Hans Henseler" userId="57c50d95cf3557f5" providerId="LiveId" clId="{BE0FA72F-7840-4C65-9E3D-ADF98A6DFCE8}" dt="2021-08-09T22:01:59.960" v="1" actId="47"/>
        <pc:sldMkLst>
          <pc:docMk/>
          <pc:sldMk cId="333507531" sldId="285"/>
        </pc:sldMkLst>
      </pc:sldChg>
      <pc:sldChg chg="del">
        <pc:chgData name="Hans Henseler" userId="57c50d95cf3557f5" providerId="LiveId" clId="{BE0FA72F-7840-4C65-9E3D-ADF98A6DFCE8}" dt="2021-08-09T22:01:54.488" v="0" actId="47"/>
        <pc:sldMkLst>
          <pc:docMk/>
          <pc:sldMk cId="3367636019" sldId="286"/>
        </pc:sldMkLst>
      </pc:sldChg>
      <pc:sldChg chg="del">
        <pc:chgData name="Hans Henseler" userId="57c50d95cf3557f5" providerId="LiveId" clId="{BE0FA72F-7840-4C65-9E3D-ADF98A6DFCE8}" dt="2021-08-09T22:01:54.488" v="0" actId="47"/>
        <pc:sldMkLst>
          <pc:docMk/>
          <pc:sldMk cId="910443706" sldId="287"/>
        </pc:sldMkLst>
      </pc:sldChg>
      <pc:sldChg chg="del">
        <pc:chgData name="Hans Henseler" userId="57c50d95cf3557f5" providerId="LiveId" clId="{BE0FA72F-7840-4C65-9E3D-ADF98A6DFCE8}" dt="2021-08-09T22:01:54.488" v="0" actId="47"/>
        <pc:sldMkLst>
          <pc:docMk/>
          <pc:sldMk cId="622907051" sldId="28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CE224C0-411E-4EEB-BDAD-3AEC876A4CFC}" type="datetime1">
              <a:rPr lang="nl-NL" altLang="sk-SK"/>
              <a:pPr/>
              <a:t>23-8-2022</a:t>
            </a:fld>
            <a:endParaRPr lang="nl-NL" altLang="sk-SK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8161E0C-1A41-4FA2-A463-61F733334628}" type="slidenum">
              <a:rPr lang="nl-NL" altLang="sk-SK"/>
              <a:pPr/>
              <a:t>‹nr.›</a:t>
            </a:fld>
            <a:endParaRPr lang="nl-NL" altLang="sk-SK"/>
          </a:p>
        </p:txBody>
      </p:sp>
    </p:spTree>
    <p:extLst>
      <p:ext uri="{BB962C8B-B14F-4D97-AF65-F5344CB8AC3E}">
        <p14:creationId xmlns:p14="http://schemas.microsoft.com/office/powerpoint/2010/main" val="41195265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A4D05BA-4837-4EBD-AF46-D8BC8F895E62}" type="datetime1">
              <a:rPr lang="nl-NL" altLang="sk-SK"/>
              <a:pPr/>
              <a:t>23-8-2022</a:t>
            </a:fld>
            <a:endParaRPr lang="nl-NL" altLang="sk-SK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/>
              <a:t>Klik om de modelstijlen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2F6A340-D78A-45AC-AA6D-965B59E8BDC8}" type="slidenum">
              <a:rPr lang="nl-NL" altLang="sk-SK"/>
              <a:pPr/>
              <a:t>‹nr.›</a:t>
            </a:fld>
            <a:endParaRPr lang="nl-NL" altLang="sk-SK"/>
          </a:p>
        </p:txBody>
      </p:sp>
    </p:spTree>
    <p:extLst>
      <p:ext uri="{BB962C8B-B14F-4D97-AF65-F5344CB8AC3E}">
        <p14:creationId xmlns:p14="http://schemas.microsoft.com/office/powerpoint/2010/main" val="25812133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5984" y="-128550"/>
            <a:ext cx="7772400" cy="1102519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31440" y="2571750"/>
            <a:ext cx="6400800" cy="1314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7745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unc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BC55D542-5F70-41C6-ABDD-4753043D1F1A}"/>
              </a:ext>
            </a:extLst>
          </p:cNvPr>
          <p:cNvSpPr txBox="1"/>
          <p:nvPr userDrawn="1"/>
        </p:nvSpPr>
        <p:spPr>
          <a:xfrm>
            <a:off x="502522" y="2568233"/>
            <a:ext cx="2310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>
                <a:latin typeface="Verdana" panose="020B0604030504040204" pitchFamily="34" charset="0"/>
                <a:ea typeface="Verdana" panose="020B0604030504040204" pitchFamily="34" charset="0"/>
              </a:rPr>
              <a:t>Lunch break</a:t>
            </a:r>
          </a:p>
        </p:txBody>
      </p:sp>
      <p:pic>
        <p:nvPicPr>
          <p:cNvPr id="2052" name="Picture 4" descr="Lunch Time Icons - Download Free Vector Icons | Noun Project">
            <a:extLst>
              <a:ext uri="{FF2B5EF4-FFF2-40B4-BE49-F238E27FC236}">
                <a16:creationId xmlns:a16="http://schemas.microsoft.com/office/drawing/2014/main" id="{A067B1DD-991E-4707-AE6B-15CAE8619B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595" y="1333255"/>
            <a:ext cx="3138088" cy="313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867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bac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BC55D542-5F70-41C6-ABDD-4753043D1F1A}"/>
              </a:ext>
            </a:extLst>
          </p:cNvPr>
          <p:cNvSpPr txBox="1"/>
          <p:nvPr userDrawn="1"/>
        </p:nvSpPr>
        <p:spPr>
          <a:xfrm>
            <a:off x="502522" y="2568233"/>
            <a:ext cx="4447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>
                <a:latin typeface="Verdana" panose="020B0604030504040204" pitchFamily="34" charset="0"/>
                <a:ea typeface="Verdana" panose="020B0604030504040204" pitchFamily="34" charset="0"/>
              </a:rPr>
              <a:t>End of </a:t>
            </a:r>
            <a:r>
              <a:rPr lang="nl-NL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lang="nl-NL" sz="24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nl-NL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day</a:t>
            </a:r>
            <a:r>
              <a:rPr lang="nl-NL" sz="2400" b="1" dirty="0">
                <a:latin typeface="Verdana" panose="020B0604030504040204" pitchFamily="34" charset="0"/>
                <a:ea typeface="Verdana" panose="020B0604030504040204" pitchFamily="34" charset="0"/>
              </a:rPr>
              <a:t> feedback</a:t>
            </a:r>
          </a:p>
        </p:txBody>
      </p:sp>
      <p:pic>
        <p:nvPicPr>
          <p:cNvPr id="7170" name="Picture 2" descr="Customer Feedback Icons - Download Free Vector Icons | Noun Project">
            <a:extLst>
              <a:ext uri="{FF2B5EF4-FFF2-40B4-BE49-F238E27FC236}">
                <a16:creationId xmlns:a16="http://schemas.microsoft.com/office/drawing/2014/main" id="{3C9CF67E-45F4-425F-9F01-AC24B910DF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988" y="1465866"/>
            <a:ext cx="2985531" cy="298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61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the d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BC55D542-5F70-41C6-ABDD-4753043D1F1A}"/>
              </a:ext>
            </a:extLst>
          </p:cNvPr>
          <p:cNvSpPr txBox="1"/>
          <p:nvPr userDrawn="1"/>
        </p:nvSpPr>
        <p:spPr>
          <a:xfrm>
            <a:off x="442010" y="2588559"/>
            <a:ext cx="4886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>
                <a:latin typeface="Verdana" panose="020B0604030504040204" pitchFamily="34" charset="0"/>
                <a:ea typeface="Verdana" panose="020B0604030504040204" pitchFamily="34" charset="0"/>
              </a:rPr>
              <a:t>See you </a:t>
            </a:r>
            <a:r>
              <a:rPr lang="nl-NL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tomorrow</a:t>
            </a:r>
            <a:r>
              <a:rPr lang="nl-NL" sz="2400" b="1" dirty="0">
                <a:latin typeface="Verdana" panose="020B0604030504040204" pitchFamily="34" charset="0"/>
                <a:ea typeface="Verdana" panose="020B0604030504040204" pitchFamily="34" charset="0"/>
              </a:rPr>
              <a:t> 8:30 </a:t>
            </a:r>
            <a:r>
              <a:rPr lang="nl-NL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am</a:t>
            </a:r>
            <a:endParaRPr lang="nl-NL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218" name="Picture 2" descr="Tomorrow Icons - Download Free Vector Icons | Noun Project">
            <a:extLst>
              <a:ext uri="{FF2B5EF4-FFF2-40B4-BE49-F238E27FC236}">
                <a16:creationId xmlns:a16="http://schemas.microsoft.com/office/drawing/2014/main" id="{252CE840-5697-49DE-80BE-5C0E6C1693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991" y="1461509"/>
            <a:ext cx="2833221" cy="28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424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of the d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BC55D542-5F70-41C6-ABDD-4753043D1F1A}"/>
              </a:ext>
            </a:extLst>
          </p:cNvPr>
          <p:cNvSpPr txBox="1"/>
          <p:nvPr userDrawn="1"/>
        </p:nvSpPr>
        <p:spPr>
          <a:xfrm>
            <a:off x="442010" y="258855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2" descr="Goodbye - Free hands and gestures icons">
            <a:extLst>
              <a:ext uri="{FF2B5EF4-FFF2-40B4-BE49-F238E27FC236}">
                <a16:creationId xmlns:a16="http://schemas.microsoft.com/office/drawing/2014/main" id="{B69A98FA-C995-4EBD-9282-6D4F6BFC8B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496" y="974911"/>
            <a:ext cx="3335991" cy="333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45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of the d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BC55D542-5F70-41C6-ABDD-4753043D1F1A}"/>
              </a:ext>
            </a:extLst>
          </p:cNvPr>
          <p:cNvSpPr txBox="1"/>
          <p:nvPr userDrawn="1"/>
        </p:nvSpPr>
        <p:spPr>
          <a:xfrm>
            <a:off x="1053851" y="2110085"/>
            <a:ext cx="3982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sz="5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122" name="Picture 2" descr="Goodbye - Free hands and gestures icons">
            <a:extLst>
              <a:ext uri="{FF2B5EF4-FFF2-40B4-BE49-F238E27FC236}">
                <a16:creationId xmlns:a16="http://schemas.microsoft.com/office/drawing/2014/main" id="{B1F6229A-6034-4255-88CC-6977D24F0E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496" y="974911"/>
            <a:ext cx="3335991" cy="333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416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oodbye - Free hands and gestures icons">
            <a:extLst>
              <a:ext uri="{FF2B5EF4-FFF2-40B4-BE49-F238E27FC236}">
                <a16:creationId xmlns:a16="http://schemas.microsoft.com/office/drawing/2014/main" id="{DA5A84F4-881F-4EF7-A0DA-6DB92FB593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335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86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al 3"/>
          <p:cNvSpPr/>
          <p:nvPr userDrawn="1"/>
        </p:nvSpPr>
        <p:spPr>
          <a:xfrm>
            <a:off x="4168715" y="4867899"/>
            <a:ext cx="215900" cy="215900"/>
          </a:xfrm>
          <a:prstGeom prst="ellipse">
            <a:avLst/>
          </a:prstGeom>
          <a:solidFill>
            <a:srgbClr val="20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15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915566"/>
            <a:ext cx="8229600" cy="323245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100"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202332"/>
            <a:ext cx="8229600" cy="713234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8" name="Tijdelijke aanduiding voor dianummer 5">
            <a:extLst>
              <a:ext uri="{FF2B5EF4-FFF2-40B4-BE49-F238E27FC236}">
                <a16:creationId xmlns:a16="http://schemas.microsoft.com/office/drawing/2014/main" id="{4D26F7F9-54FE-43F6-B6DF-EBAC15274554}"/>
              </a:ext>
            </a:extLst>
          </p:cNvPr>
          <p:cNvSpPr txBox="1">
            <a:spLocks/>
          </p:cNvSpPr>
          <p:nvPr userDrawn="1"/>
        </p:nvSpPr>
        <p:spPr>
          <a:xfrm>
            <a:off x="4073124" y="4822548"/>
            <a:ext cx="406111" cy="274637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nl-NL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fld id="{C3956968-5E2D-4B89-8A2C-258A604D8D8D}" type="slidenum">
              <a:rPr lang="nl-NL" sz="900" smtClean="0">
                <a:solidFill>
                  <a:schemeClr val="bg1"/>
                </a:solidFill>
              </a:rPr>
              <a:pPr algn="ctr"/>
              <a:t>‹nr.›</a:t>
            </a:fld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42895EDF-D3A6-42B3-A2A1-38DACBDFAB7D}"/>
              </a:ext>
            </a:extLst>
          </p:cNvPr>
          <p:cNvSpPr txBox="1"/>
          <p:nvPr userDrawn="1"/>
        </p:nvSpPr>
        <p:spPr>
          <a:xfrm>
            <a:off x="4625502" y="4747098"/>
            <a:ext cx="4143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i="1" dirty="0"/>
              <a:t>Henseler MAS DFCI DAV Day 5</a:t>
            </a:r>
          </a:p>
        </p:txBody>
      </p:sp>
    </p:spTree>
    <p:extLst>
      <p:ext uri="{BB962C8B-B14F-4D97-AF65-F5344CB8AC3E}">
        <p14:creationId xmlns:p14="http://schemas.microsoft.com/office/powerpoint/2010/main" val="76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leen titel">
    <p:bg>
      <p:bgPr>
        <a:blipFill dpi="0" rotWithShape="0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al 3"/>
          <p:cNvSpPr/>
          <p:nvPr userDrawn="1"/>
        </p:nvSpPr>
        <p:spPr>
          <a:xfrm>
            <a:off x="4129732" y="4897438"/>
            <a:ext cx="215900" cy="215900"/>
          </a:xfrm>
          <a:prstGeom prst="ellipse">
            <a:avLst/>
          </a:prstGeom>
          <a:solidFill>
            <a:srgbClr val="2311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solidFill>
                <a:srgbClr val="23114C"/>
              </a:solidFill>
            </a:endParaRPr>
          </a:p>
        </p:txBody>
      </p:sp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3BA81007-E0FA-4BDB-A22D-5F4C180599E6}"/>
              </a:ext>
            </a:extLst>
          </p:cNvPr>
          <p:cNvSpPr txBox="1">
            <a:spLocks/>
          </p:cNvSpPr>
          <p:nvPr userDrawn="1"/>
        </p:nvSpPr>
        <p:spPr>
          <a:xfrm>
            <a:off x="4024555" y="4841944"/>
            <a:ext cx="450574" cy="274637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nl-NL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fld id="{C3956968-5E2D-4B89-8A2C-258A604D8D8D}" type="slidenum">
              <a:rPr lang="nl-NL" sz="900" smtClean="0">
                <a:solidFill>
                  <a:schemeClr val="bg1"/>
                </a:solidFill>
              </a:rPr>
              <a:pPr algn="ctr"/>
              <a:t>‹nr.›</a:t>
            </a:fld>
            <a:r>
              <a:rPr lang="nl-NL" dirty="0"/>
              <a:t>.          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73AABF8-0284-49A6-B074-1D670FC83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2332"/>
            <a:ext cx="8229600" cy="857250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A2600456-73FD-40B6-B311-C16B03062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915566"/>
            <a:ext cx="8229600" cy="3232454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C6081F14-8900-420C-9E6E-9650982DAFF6}"/>
              </a:ext>
            </a:extLst>
          </p:cNvPr>
          <p:cNvSpPr txBox="1"/>
          <p:nvPr userDrawn="1"/>
        </p:nvSpPr>
        <p:spPr>
          <a:xfrm>
            <a:off x="4625502" y="4747098"/>
            <a:ext cx="4143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i="1" dirty="0"/>
              <a:t>Henseler MAS DFCI DAV Day 5</a:t>
            </a:r>
          </a:p>
        </p:txBody>
      </p:sp>
    </p:spTree>
    <p:extLst>
      <p:ext uri="{BB962C8B-B14F-4D97-AF65-F5344CB8AC3E}">
        <p14:creationId xmlns:p14="http://schemas.microsoft.com/office/powerpoint/2010/main" val="5077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0188" y="206375"/>
            <a:ext cx="8335422" cy="857250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84749" y="944061"/>
            <a:ext cx="4001789" cy="365797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100"/>
            </a:lvl5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46904" y="944061"/>
            <a:ext cx="3900845" cy="364010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100"/>
            </a:lvl5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B540329B-00B8-4E2B-A257-5B3175577876}"/>
              </a:ext>
            </a:extLst>
          </p:cNvPr>
          <p:cNvSpPr/>
          <p:nvPr userDrawn="1"/>
        </p:nvSpPr>
        <p:spPr>
          <a:xfrm>
            <a:off x="4168715" y="4867899"/>
            <a:ext cx="215900" cy="215900"/>
          </a:xfrm>
          <a:prstGeom prst="ellipse">
            <a:avLst/>
          </a:prstGeom>
          <a:solidFill>
            <a:srgbClr val="20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11" name="Tijdelijke aanduiding voor dianummer 5">
            <a:extLst>
              <a:ext uri="{FF2B5EF4-FFF2-40B4-BE49-F238E27FC236}">
                <a16:creationId xmlns:a16="http://schemas.microsoft.com/office/drawing/2014/main" id="{2C1AA462-6587-4583-9523-A0C48E18961D}"/>
              </a:ext>
            </a:extLst>
          </p:cNvPr>
          <p:cNvSpPr txBox="1">
            <a:spLocks/>
          </p:cNvSpPr>
          <p:nvPr userDrawn="1"/>
        </p:nvSpPr>
        <p:spPr>
          <a:xfrm>
            <a:off x="4073124" y="4822548"/>
            <a:ext cx="406111" cy="274637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nl-NL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fld id="{C3956968-5E2D-4B89-8A2C-258A604D8D8D}" type="slidenum">
              <a:rPr lang="nl-NL" sz="900" smtClean="0">
                <a:solidFill>
                  <a:schemeClr val="bg1"/>
                </a:solidFill>
              </a:rPr>
              <a:pPr algn="ctr"/>
              <a:t>‹nr.›</a:t>
            </a:fld>
            <a:endParaRPr lang="nl-NL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6CF9E78C-2294-4EC5-AFE8-7169BCB7F53F}"/>
              </a:ext>
            </a:extLst>
          </p:cNvPr>
          <p:cNvSpPr txBox="1"/>
          <p:nvPr userDrawn="1"/>
        </p:nvSpPr>
        <p:spPr>
          <a:xfrm>
            <a:off x="4625502" y="4747098"/>
            <a:ext cx="4143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i="1" dirty="0"/>
              <a:t>Henseler MAS DFCI DAV Day 5</a:t>
            </a:r>
          </a:p>
        </p:txBody>
      </p:sp>
    </p:spTree>
    <p:extLst>
      <p:ext uri="{BB962C8B-B14F-4D97-AF65-F5344CB8AC3E}">
        <p14:creationId xmlns:p14="http://schemas.microsoft.com/office/powerpoint/2010/main" val="9354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">
    <p:bg>
      <p:bgPr>
        <a:blipFill dpi="0" rotWithShape="0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31440" y="2571750"/>
            <a:ext cx="6400800" cy="1314450"/>
          </a:xfr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pic>
        <p:nvPicPr>
          <p:cNvPr id="4098" name="Picture 2" descr="Teaching Icons - Download Free Vector Icons | Noun Project">
            <a:extLst>
              <a:ext uri="{FF2B5EF4-FFF2-40B4-BE49-F238E27FC236}">
                <a16:creationId xmlns:a16="http://schemas.microsoft.com/office/drawing/2014/main" id="{BCE271B7-0BD7-49A0-960F-A20552E59F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559" y="2976101"/>
            <a:ext cx="2006365" cy="200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49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bg>
      <p:bgPr>
        <a:blipFill dpi="0" rotWithShape="0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31440" y="2571750"/>
            <a:ext cx="6400800" cy="1314450"/>
          </a:xfr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pic>
        <p:nvPicPr>
          <p:cNvPr id="5122" name="Picture 2" descr="Programming Icons - Download Free Vector Icons | Noun Project">
            <a:extLst>
              <a:ext uri="{FF2B5EF4-FFF2-40B4-BE49-F238E27FC236}">
                <a16:creationId xmlns:a16="http://schemas.microsoft.com/office/drawing/2014/main" id="{35168DDA-0BBF-429E-AE81-59245B46A5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560" y="29337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08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bg>
      <p:bgPr>
        <a:blipFill dpi="0" rotWithShape="0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31440" y="2571750"/>
            <a:ext cx="6400800" cy="1314450"/>
          </a:xfr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pic>
        <p:nvPicPr>
          <p:cNvPr id="6146" name="Picture 2" descr="Prototype Icons - Download Free Vector Icons | Noun Project">
            <a:extLst>
              <a:ext uri="{FF2B5EF4-FFF2-40B4-BE49-F238E27FC236}">
                <a16:creationId xmlns:a16="http://schemas.microsoft.com/office/drawing/2014/main" id="{4A035186-08D1-413B-A835-1168ACA95D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830" y="305279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48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">
    <p:bg>
      <p:bgPr>
        <a:blipFill dpi="0" rotWithShape="0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31440" y="2571750"/>
            <a:ext cx="6400800" cy="1314450"/>
          </a:xfr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nl-NL" dirty="0"/>
          </a:p>
        </p:txBody>
      </p:sp>
      <p:pic>
        <p:nvPicPr>
          <p:cNvPr id="4" name="Picture 2" descr="Student grades">
            <a:extLst>
              <a:ext uri="{FF2B5EF4-FFF2-40B4-BE49-F238E27FC236}">
                <a16:creationId xmlns:a16="http://schemas.microsoft.com/office/drawing/2014/main" id="{0EA21D74-1BFB-4FF9-ADB6-064923D0D4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002" y="3032311"/>
            <a:ext cx="1910603" cy="191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35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BC55D542-5F70-41C6-ABDD-4753043D1F1A}"/>
              </a:ext>
            </a:extLst>
          </p:cNvPr>
          <p:cNvSpPr txBox="1"/>
          <p:nvPr userDrawn="1"/>
        </p:nvSpPr>
        <p:spPr>
          <a:xfrm>
            <a:off x="502522" y="2568233"/>
            <a:ext cx="2379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>
                <a:latin typeface="Verdana" panose="020B0604030504040204" pitchFamily="34" charset="0"/>
                <a:ea typeface="Verdana" panose="020B0604030504040204" pitchFamily="34" charset="0"/>
              </a:rPr>
              <a:t>Coffee break</a:t>
            </a:r>
          </a:p>
        </p:txBody>
      </p:sp>
      <p:pic>
        <p:nvPicPr>
          <p:cNvPr id="3074" name="Picture 2" descr="Coffee Break Icons - Download Free Vector Icons | Noun Project">
            <a:extLst>
              <a:ext uri="{FF2B5EF4-FFF2-40B4-BE49-F238E27FC236}">
                <a16:creationId xmlns:a16="http://schemas.microsoft.com/office/drawing/2014/main" id="{14D138F7-7028-47A6-AA3B-4089277460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673" y="914400"/>
            <a:ext cx="3079879" cy="307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82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539750" y="958850"/>
            <a:ext cx="8229600" cy="317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sk-SK"/>
              <a:t>Klik om de modelstijlen te bewerken</a:t>
            </a:r>
          </a:p>
          <a:p>
            <a:pPr lvl="1"/>
            <a:r>
              <a:rPr lang="nl-NL" altLang="sk-SK"/>
              <a:t>Tweede niveau</a:t>
            </a:r>
          </a:p>
          <a:p>
            <a:pPr lvl="2"/>
            <a:r>
              <a:rPr lang="nl-NL" altLang="sk-SK"/>
              <a:t>Derde niveau</a:t>
            </a:r>
          </a:p>
          <a:p>
            <a:pPr lvl="3"/>
            <a:r>
              <a:rPr lang="nl-NL" altLang="sk-SK"/>
              <a:t>Vierde niveau</a:t>
            </a:r>
          </a:p>
          <a:p>
            <a:pPr lvl="4"/>
            <a:r>
              <a:rPr lang="nl-NL" altLang="sk-SK"/>
              <a:t>Vijfde niveau</a:t>
            </a:r>
          </a:p>
        </p:txBody>
      </p:sp>
      <p:sp>
        <p:nvSpPr>
          <p:cNvPr id="1029" name="Tijdelijke aanduiding voor titel 9"/>
          <p:cNvSpPr>
            <a:spLocks noGrp="1"/>
          </p:cNvSpPr>
          <p:nvPr>
            <p:ph type="title"/>
          </p:nvPr>
        </p:nvSpPr>
        <p:spPr bwMode="auto">
          <a:xfrm>
            <a:off x="230188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sk-SK"/>
              <a:t>Klik om de stijl te bewerken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32" r:id="rId4"/>
    <p:sldLayoutId id="2147483733" r:id="rId5"/>
    <p:sldLayoutId id="2147483736" r:id="rId6"/>
    <p:sldLayoutId id="2147483737" r:id="rId7"/>
    <p:sldLayoutId id="2147483740" r:id="rId8"/>
    <p:sldLayoutId id="2147483734" r:id="rId9"/>
    <p:sldLayoutId id="2147483735" r:id="rId10"/>
    <p:sldLayoutId id="2147483738" r:id="rId11"/>
    <p:sldLayoutId id="2147483739" r:id="rId12"/>
    <p:sldLayoutId id="2147483742" r:id="rId13"/>
    <p:sldLayoutId id="2147483741" r:id="rId14"/>
    <p:sldLayoutId id="2147483719" r:id="rId15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 kern="1200">
          <a:solidFill>
            <a:srgbClr val="20BDBA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20BDBA"/>
          </a:solidFill>
          <a:latin typeface="Verdana" charset="0"/>
          <a:ea typeface="Verdana" charset="0"/>
          <a:cs typeface="Verdan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20BDBA"/>
          </a:solidFill>
          <a:latin typeface="Verdana" charset="0"/>
          <a:ea typeface="Verdana" charset="0"/>
          <a:cs typeface="Verdan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20BDBA"/>
          </a:solidFill>
          <a:latin typeface="Verdana" charset="0"/>
          <a:ea typeface="Verdana" charset="0"/>
          <a:cs typeface="Verdan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20BDBA"/>
          </a:solidFill>
          <a:latin typeface="Verdana" charset="0"/>
          <a:ea typeface="Verdana" charset="0"/>
          <a:cs typeface="Verdan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rgbClr val="20BDBA"/>
          </a:solidFill>
          <a:latin typeface="Verdana" charset="0"/>
          <a:ea typeface="Verdana" charset="0"/>
          <a:cs typeface="Verdan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rgbClr val="20BDBA"/>
          </a:solidFill>
          <a:latin typeface="Verdana" charset="0"/>
          <a:ea typeface="Verdana" charset="0"/>
          <a:cs typeface="Verdan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rgbClr val="20BDBA"/>
          </a:solidFill>
          <a:latin typeface="Verdana" charset="0"/>
          <a:ea typeface="Verdana" charset="0"/>
          <a:cs typeface="Verdan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rgbClr val="20BDBA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23114C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kern="1200">
          <a:solidFill>
            <a:srgbClr val="23114C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rgbClr val="23114C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700" kern="1200">
          <a:solidFill>
            <a:srgbClr val="23114C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rgbClr val="23114C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ctrTitle"/>
          </p:nvPr>
        </p:nvSpPr>
        <p:spPr>
          <a:xfrm>
            <a:off x="476568" y="1204912"/>
            <a:ext cx="7772400" cy="1103313"/>
          </a:xfrm>
        </p:spPr>
        <p:txBody>
          <a:bodyPr/>
          <a:lstStyle/>
          <a:p>
            <a:r>
              <a:rPr lang="en-US" dirty="0"/>
              <a:t>Data Analytics and Visualization </a:t>
            </a:r>
            <a:br>
              <a:rPr lang="en-US" dirty="0"/>
            </a:br>
            <a:r>
              <a:rPr lang="en-US" dirty="0"/>
              <a:t>for Digital Forensics</a:t>
            </a:r>
            <a:endParaRPr lang="nl-NL" altLang="sk-SK" dirty="0"/>
          </a:p>
        </p:txBody>
      </p:sp>
      <p:sp>
        <p:nvSpPr>
          <p:cNvPr id="7171" name="Ondertitel 2"/>
          <p:cNvSpPr>
            <a:spLocks noGrp="1"/>
          </p:cNvSpPr>
          <p:nvPr>
            <p:ph type="subTitle" idx="1"/>
          </p:nvPr>
        </p:nvSpPr>
        <p:spPr>
          <a:xfrm>
            <a:off x="331788" y="2571750"/>
            <a:ext cx="7917180" cy="238887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Module 3, Day 5</a:t>
            </a:r>
          </a:p>
          <a:p>
            <a:pPr eaLnBrk="1" hangingPunct="1"/>
            <a:endParaRPr lang="nl-NL" altLang="sk-SK" i="1" dirty="0"/>
          </a:p>
          <a:p>
            <a:pPr eaLnBrk="1" hangingPunct="1"/>
            <a:r>
              <a:rPr lang="nl-NL" altLang="sk-SK" dirty="0"/>
              <a:t>Dr.ir. Hans Henseler, </a:t>
            </a:r>
          </a:p>
          <a:p>
            <a:pPr eaLnBrk="1" hangingPunct="1"/>
            <a:r>
              <a:rPr lang="nl-NL" altLang="sk-SK" dirty="0"/>
              <a:t>University of </a:t>
            </a:r>
            <a:r>
              <a:rPr lang="nl-NL" altLang="sk-SK" dirty="0" err="1"/>
              <a:t>Applied</a:t>
            </a:r>
            <a:r>
              <a:rPr lang="nl-NL" altLang="sk-SK" dirty="0"/>
              <a:t> Sciences Leiden (NL)</a:t>
            </a:r>
          </a:p>
          <a:p>
            <a:pPr eaLnBrk="1" hangingPunct="1"/>
            <a:endParaRPr lang="nl-NL" altLang="sk-SK" sz="1600" i="1" dirty="0"/>
          </a:p>
          <a:p>
            <a:pPr eaLnBrk="1" hangingPunct="1"/>
            <a:r>
              <a:rPr lang="en-US" altLang="sk-SK" sz="1600" i="1" dirty="0"/>
              <a:t>Master of Advanced Studies in Digital Forensics &amp; Cyber Investigation</a:t>
            </a:r>
          </a:p>
          <a:p>
            <a:pPr eaLnBrk="1" hangingPunct="1"/>
            <a:r>
              <a:rPr lang="en-US" altLang="sk-SK" sz="1600" i="1" dirty="0"/>
              <a:t>Bern University of Applied Sciences</a:t>
            </a:r>
            <a:endParaRPr lang="nl-NL" altLang="sk-SK" sz="1600" i="1" dirty="0"/>
          </a:p>
        </p:txBody>
      </p:sp>
      <p:sp>
        <p:nvSpPr>
          <p:cNvPr id="7172" name="Tekstvak 3"/>
          <p:cNvSpPr txBox="1">
            <a:spLocks noChangeArrowheads="1"/>
          </p:cNvSpPr>
          <p:nvPr/>
        </p:nvSpPr>
        <p:spPr bwMode="auto">
          <a:xfrm>
            <a:off x="1481138" y="-1428750"/>
            <a:ext cx="185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sk-SK" altLang="sk-SK" sz="180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A96E2FE-7440-472F-A8A7-A72F5126C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Reading files:</a:t>
            </a:r>
          </a:p>
          <a:p>
            <a:pPr lvl="1"/>
            <a:r>
              <a:rPr lang="nl-NL" dirty="0"/>
              <a:t>File formats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contain</a:t>
            </a:r>
            <a:r>
              <a:rPr lang="nl-NL" dirty="0"/>
              <a:t> </a:t>
            </a:r>
            <a:r>
              <a:rPr lang="nl-NL" dirty="0" err="1"/>
              <a:t>both</a:t>
            </a:r>
            <a:r>
              <a:rPr lang="nl-NL" dirty="0"/>
              <a:t> data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geometry</a:t>
            </a:r>
            <a:r>
              <a:rPr lang="nl-NL" dirty="0"/>
              <a:t> are, e.g., </a:t>
            </a:r>
            <a:r>
              <a:rPr lang="nl-NL" dirty="0" err="1"/>
              <a:t>GeoPackage,GeoJSON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Shapely</a:t>
            </a:r>
            <a:endParaRPr lang="nl-NL" dirty="0"/>
          </a:p>
          <a:p>
            <a:pPr lvl="1"/>
            <a:r>
              <a:rPr lang="nl-NL" dirty="0"/>
              <a:t>The formats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read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en-US" dirty="0"/>
              <a:t>using </a:t>
            </a:r>
            <a:r>
              <a:rPr lang="en-US" dirty="0" err="1">
                <a:solidFill>
                  <a:srgbClr val="20BDBA"/>
                </a:solidFill>
              </a:rPr>
              <a:t>geopandas.read_file</a:t>
            </a:r>
            <a:r>
              <a:rPr lang="en-US" dirty="0">
                <a:solidFill>
                  <a:srgbClr val="20BDBA"/>
                </a:solidFill>
              </a:rPr>
              <a:t> </a:t>
            </a:r>
            <a:r>
              <a:rPr lang="en-US" dirty="0"/>
              <a:t>which automatically detects filetype and creates a </a:t>
            </a:r>
            <a:r>
              <a:rPr lang="en-US" dirty="0" err="1">
                <a:solidFill>
                  <a:srgbClr val="20BDBA"/>
                </a:solidFill>
              </a:rPr>
              <a:t>GeoDataFrame</a:t>
            </a:r>
            <a:endParaRPr lang="en-US" dirty="0">
              <a:solidFill>
                <a:srgbClr val="20BDBA"/>
              </a:solidFill>
            </a:endParaRPr>
          </a:p>
          <a:p>
            <a:r>
              <a:rPr lang="nl-NL" dirty="0" err="1"/>
              <a:t>Writing</a:t>
            </a:r>
            <a:r>
              <a:rPr lang="nl-NL" dirty="0"/>
              <a:t> files:</a:t>
            </a:r>
          </a:p>
          <a:p>
            <a:pPr lvl="1"/>
            <a:r>
              <a:rPr lang="en-US" dirty="0"/>
              <a:t>Writing a </a:t>
            </a:r>
            <a:r>
              <a:rPr lang="en-US" dirty="0" err="1">
                <a:solidFill>
                  <a:srgbClr val="20BDBA"/>
                </a:solidFill>
              </a:rPr>
              <a:t>GeoDataFrame</a:t>
            </a:r>
            <a:r>
              <a:rPr lang="en-US" dirty="0"/>
              <a:t> back to file is similarly simple, using </a:t>
            </a:r>
            <a:r>
              <a:rPr lang="en-US" dirty="0" err="1">
                <a:solidFill>
                  <a:srgbClr val="20BDBA"/>
                </a:solidFill>
              </a:rPr>
              <a:t>GeoDataFrame.to_file</a:t>
            </a:r>
            <a:r>
              <a:rPr lang="en-US" dirty="0"/>
              <a:t>. The default file format is </a:t>
            </a:r>
            <a:r>
              <a:rPr lang="en-US" dirty="0">
                <a:solidFill>
                  <a:srgbClr val="20BDBA"/>
                </a:solidFill>
              </a:rPr>
              <a:t>Shapefile</a:t>
            </a:r>
            <a:r>
              <a:rPr lang="en-US" dirty="0"/>
              <a:t>, but you can specify your own using driver keyword.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8AA650B-DE6A-4D42-953F-A44ADB1B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Reading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writing</a:t>
            </a:r>
            <a:r>
              <a:rPr lang="nl-NL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2704061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4919CD79-95A3-4CF2-9FB4-2B33E453B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Spatial Join, two geometry objects are merged based on their spatial relationship to one another.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By joining a </a:t>
            </a:r>
            <a:r>
              <a:rPr lang="en-US" dirty="0" err="1"/>
              <a:t>GeoDataFrame</a:t>
            </a:r>
            <a:r>
              <a:rPr lang="en-US" dirty="0"/>
              <a:t> with Countries with a </a:t>
            </a:r>
            <a:r>
              <a:rPr lang="en-US" dirty="0" err="1"/>
              <a:t>GeoDataFrame</a:t>
            </a:r>
            <a:r>
              <a:rPr lang="en-US" dirty="0"/>
              <a:t> of locations we can immediately determine in which countries the locations are located.</a:t>
            </a:r>
          </a:p>
          <a:p>
            <a:r>
              <a:rPr lang="en-US" dirty="0"/>
              <a:t>The default spatial index in </a:t>
            </a:r>
            <a:r>
              <a:rPr lang="en-US" dirty="0" err="1"/>
              <a:t>GeoPandas</a:t>
            </a:r>
            <a:r>
              <a:rPr lang="en-US" dirty="0"/>
              <a:t> currently supports the following operations:</a:t>
            </a:r>
          </a:p>
          <a:p>
            <a:pPr lvl="1"/>
            <a:r>
              <a:rPr lang="en-US" dirty="0"/>
              <a:t>intersects, contains, within, touches, crosses, overlaps</a:t>
            </a:r>
          </a:p>
          <a:p>
            <a:r>
              <a:rPr lang="en-US" dirty="0"/>
              <a:t>As with SQL joins there you can join </a:t>
            </a:r>
            <a:r>
              <a:rPr lang="en-US" i="1" dirty="0"/>
              <a:t>left</a:t>
            </a:r>
            <a:r>
              <a:rPr lang="en-US" dirty="0"/>
              <a:t>, </a:t>
            </a:r>
            <a:r>
              <a:rPr lang="en-US" i="1" dirty="0"/>
              <a:t>right</a:t>
            </a:r>
            <a:r>
              <a:rPr lang="en-US" dirty="0"/>
              <a:t> or </a:t>
            </a:r>
            <a:r>
              <a:rPr lang="en-US" i="1" dirty="0"/>
              <a:t>inner</a:t>
            </a:r>
            <a:r>
              <a:rPr lang="en-US" dirty="0"/>
              <a:t>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0E01AF0-1B1E-4E89-A044-AA5B59208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Spatial</a:t>
            </a:r>
            <a:r>
              <a:rPr lang="nl-NL" dirty="0"/>
              <a:t> </a:t>
            </a:r>
            <a:r>
              <a:rPr lang="nl-NL" dirty="0" err="1"/>
              <a:t>joins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07818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EC3D5955-6B79-4CB2-AF61-498A4A8E1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Read </a:t>
            </a:r>
            <a:r>
              <a:rPr lang="nl-NL" dirty="0" err="1"/>
              <a:t>geometries</a:t>
            </a:r>
            <a:r>
              <a:rPr lang="nl-NL" dirty="0"/>
              <a:t> of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countries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world</a:t>
            </a:r>
            <a:r>
              <a:rPr lang="nl-NL" dirty="0"/>
              <a:t> (253 </a:t>
            </a:r>
            <a:r>
              <a:rPr lang="nl-NL" dirty="0" err="1"/>
              <a:t>countries</a:t>
            </a:r>
            <a:r>
              <a:rPr lang="nl-NL" dirty="0"/>
              <a:t>):</a:t>
            </a:r>
          </a:p>
          <a:p>
            <a:pPr lvl="1"/>
            <a:r>
              <a:rPr lang="en-US" dirty="0"/>
              <a:t>countries = </a:t>
            </a:r>
            <a:r>
              <a:rPr lang="en-US" dirty="0" err="1"/>
              <a:t>gpd.read_file</a:t>
            </a:r>
            <a:r>
              <a:rPr lang="en-US" dirty="0"/>
              <a:t>('1-introData/</a:t>
            </a:r>
            <a:r>
              <a:rPr lang="en-US" dirty="0" err="1"/>
              <a:t>countries.gpkg</a:t>
            </a:r>
            <a:r>
              <a:rPr lang="en-US" dirty="0"/>
              <a:t>')</a:t>
            </a:r>
            <a:endParaRPr lang="nl-NL" dirty="0"/>
          </a:p>
          <a:p>
            <a:r>
              <a:rPr lang="nl-NL" dirty="0"/>
              <a:t>Read </a:t>
            </a:r>
            <a:r>
              <a:rPr lang="nl-NL" dirty="0" err="1"/>
              <a:t>geolocations</a:t>
            </a:r>
            <a:r>
              <a:rPr lang="nl-NL" dirty="0"/>
              <a:t> of </a:t>
            </a:r>
            <a:r>
              <a:rPr lang="nl-NL" dirty="0" err="1"/>
              <a:t>cities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world</a:t>
            </a:r>
            <a:r>
              <a:rPr lang="nl-NL" dirty="0"/>
              <a:t> (7.343 </a:t>
            </a:r>
            <a:r>
              <a:rPr lang="nl-NL" dirty="0" err="1"/>
              <a:t>cities</a:t>
            </a:r>
            <a:r>
              <a:rPr lang="nl-NL" dirty="0"/>
              <a:t>):</a:t>
            </a:r>
          </a:p>
          <a:p>
            <a:pPr lvl="1"/>
            <a:r>
              <a:rPr lang="en-US" dirty="0"/>
              <a:t>cities = </a:t>
            </a:r>
            <a:r>
              <a:rPr lang="en-US" dirty="0" err="1"/>
              <a:t>gpd.read_file</a:t>
            </a:r>
            <a:r>
              <a:rPr lang="en-US" dirty="0"/>
              <a:t>('1-introData/</a:t>
            </a:r>
            <a:r>
              <a:rPr lang="en-US" dirty="0" err="1"/>
              <a:t>cities.geojson</a:t>
            </a:r>
            <a:r>
              <a:rPr lang="en-US" dirty="0"/>
              <a:t>’)</a:t>
            </a:r>
          </a:p>
          <a:p>
            <a:r>
              <a:rPr lang="en-US" dirty="0"/>
              <a:t>Make cities coordinate reference system same as country </a:t>
            </a:r>
            <a:r>
              <a:rPr lang="en-US" dirty="0" err="1"/>
              <a:t>crs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cities.crs</a:t>
            </a:r>
            <a:r>
              <a:rPr lang="en-US" dirty="0"/>
              <a:t> = </a:t>
            </a:r>
            <a:r>
              <a:rPr lang="en-US" dirty="0" err="1"/>
              <a:t>ch_country.crs</a:t>
            </a:r>
            <a:endParaRPr lang="en-US" dirty="0"/>
          </a:p>
          <a:p>
            <a:r>
              <a:rPr lang="en-US" dirty="0"/>
              <a:t>Select geometry for Switzerland from countries:</a:t>
            </a:r>
          </a:p>
          <a:p>
            <a:pPr lvl="1"/>
            <a:r>
              <a:rPr lang="en-US" dirty="0" err="1"/>
              <a:t>ch_country</a:t>
            </a:r>
            <a:r>
              <a:rPr lang="en-US" dirty="0"/>
              <a:t> = </a:t>
            </a:r>
            <a:r>
              <a:rPr lang="en-US" dirty="0" err="1"/>
              <a:t>countries.loc</a:t>
            </a:r>
            <a:r>
              <a:rPr lang="en-US" dirty="0"/>
              <a:t>[countries['NAME']=='Switzerland’]</a:t>
            </a:r>
          </a:p>
          <a:p>
            <a:r>
              <a:rPr lang="en-US" dirty="0"/>
              <a:t>Find all cities in Switzerland with </a:t>
            </a:r>
            <a:r>
              <a:rPr lang="en-US" dirty="0" err="1"/>
              <a:t>sjoin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ch_cities</a:t>
            </a:r>
            <a:r>
              <a:rPr lang="en-US" dirty="0"/>
              <a:t> = </a:t>
            </a:r>
            <a:r>
              <a:rPr lang="en-US" dirty="0" err="1"/>
              <a:t>sjoin</a:t>
            </a:r>
            <a:r>
              <a:rPr lang="en-US" dirty="0"/>
              <a:t>(cities, </a:t>
            </a:r>
            <a:r>
              <a:rPr lang="en-US" dirty="0" err="1"/>
              <a:t>ch_country</a:t>
            </a:r>
            <a:r>
              <a:rPr lang="en-US" dirty="0"/>
              <a:t>, how="inner")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B7EAB30-567B-4932-ABAD-AD318393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Spatial</a:t>
            </a:r>
            <a:r>
              <a:rPr lang="nl-NL" dirty="0"/>
              <a:t> </a:t>
            </a:r>
            <a:r>
              <a:rPr lang="nl-NL" dirty="0" err="1"/>
              <a:t>join</a:t>
            </a:r>
            <a:r>
              <a:rPr lang="nl-NL" dirty="0"/>
              <a:t>: </a:t>
            </a:r>
            <a:r>
              <a:rPr lang="nl-NL" dirty="0" err="1"/>
              <a:t>sjoin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35648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52C4D94-6FB1-49CD-AB7A-CE6A025C0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Plotting</a:t>
            </a:r>
            <a:r>
              <a:rPr lang="nl-NL" dirty="0"/>
              <a:t> IP </a:t>
            </a:r>
            <a:r>
              <a:rPr lang="nl-NL" dirty="0" err="1"/>
              <a:t>addresses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D27CAC4-4950-4C7A-A141-B0EF81C1A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4749" y="944061"/>
            <a:ext cx="4170962" cy="3657972"/>
          </a:xfrm>
        </p:spPr>
        <p:txBody>
          <a:bodyPr/>
          <a:lstStyle/>
          <a:p>
            <a:r>
              <a:rPr lang="nl-NL" dirty="0"/>
              <a:t>For </a:t>
            </a:r>
            <a:r>
              <a:rPr lang="nl-NL" dirty="0" err="1"/>
              <a:t>example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bfh</a:t>
            </a:r>
            <a:r>
              <a:rPr lang="nl-NL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'www.bfh.ch'</a:t>
            </a:r>
          </a:p>
          <a:p>
            <a:pPr marL="0" indent="0">
              <a:buNone/>
            </a:pPr>
            <a:r>
              <a:rPr lang="nl-NL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bfh_info</a:t>
            </a:r>
            <a:r>
              <a:rPr lang="nl-NL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NL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getting_ip</a:t>
            </a:r>
            <a:r>
              <a:rPr lang="nl-NL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socket.gethostbyname</a:t>
            </a:r>
            <a:r>
              <a:rPr lang="nl-NL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bfh</a:t>
            </a:r>
            <a:r>
              <a:rPr lang="nl-NL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nl-NL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bfh_info</a:t>
            </a:r>
            <a:endParaRPr lang="nl-NL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{'</a:t>
            </a:r>
            <a:r>
              <a:rPr lang="nl-NL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lang="nl-NL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'Zurich',</a:t>
            </a:r>
          </a:p>
          <a:p>
            <a:pPr marL="0" indent="0">
              <a:buNone/>
            </a:pPr>
            <a:r>
              <a:rPr lang="nl-NL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nl-NL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country_code</a:t>
            </a:r>
            <a:r>
              <a:rPr lang="nl-NL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'CH',</a:t>
            </a:r>
          </a:p>
          <a:p>
            <a:pPr marL="0" indent="0">
              <a:buNone/>
            </a:pPr>
            <a:r>
              <a:rPr lang="nl-NL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nl-NL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country_name</a:t>
            </a:r>
            <a:r>
              <a:rPr lang="nl-NL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'Switzerland',</a:t>
            </a:r>
          </a:p>
          <a:p>
            <a:pPr marL="0" indent="0">
              <a:buNone/>
            </a:pPr>
            <a:r>
              <a:rPr lang="nl-NL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nl-NL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nl-NL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'94.230.211.116',</a:t>
            </a:r>
          </a:p>
          <a:p>
            <a:pPr marL="0" indent="0">
              <a:buNone/>
            </a:pPr>
            <a:r>
              <a:rPr lang="nl-NL" sz="11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'latitude': 47.3682,</a:t>
            </a:r>
          </a:p>
          <a:p>
            <a:pPr marL="0" indent="0">
              <a:buNone/>
            </a:pPr>
            <a:r>
              <a:rPr lang="nl-NL" sz="11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'longitude': 8.5671,</a:t>
            </a:r>
          </a:p>
          <a:p>
            <a:pPr marL="0" indent="0">
              <a:buNone/>
            </a:pPr>
            <a:r>
              <a:rPr lang="nl-NL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nl-NL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metro_code</a:t>
            </a:r>
            <a:r>
              <a:rPr lang="nl-NL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0,</a:t>
            </a:r>
          </a:p>
          <a:p>
            <a:pPr marL="0" indent="0">
              <a:buNone/>
            </a:pPr>
            <a:r>
              <a:rPr lang="nl-NL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nl-NL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region_code</a:t>
            </a:r>
            <a:r>
              <a:rPr lang="nl-NL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'ZH',</a:t>
            </a:r>
          </a:p>
          <a:p>
            <a:pPr marL="0" indent="0">
              <a:buNone/>
            </a:pPr>
            <a:r>
              <a:rPr lang="nl-NL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nl-NL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region_name</a:t>
            </a:r>
            <a:r>
              <a:rPr lang="nl-NL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'Zurich',</a:t>
            </a:r>
          </a:p>
          <a:p>
            <a:pPr marL="0" indent="0">
              <a:buNone/>
            </a:pPr>
            <a:r>
              <a:rPr lang="nl-NL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nl-NL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time_zone</a:t>
            </a:r>
            <a:r>
              <a:rPr lang="nl-NL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'Europe/Zurich',</a:t>
            </a:r>
          </a:p>
          <a:p>
            <a:pPr marL="0" indent="0">
              <a:buNone/>
            </a:pPr>
            <a:r>
              <a:rPr lang="nl-NL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nl-NL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zip_code</a:t>
            </a:r>
            <a:r>
              <a:rPr lang="nl-NL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'8004'}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7" name="Tijdelijke aanduiding voor inhoud 6" descr="Afbeelding met tekst&#10;&#10;Automatisch gegenereerde beschrijving">
            <a:extLst>
              <a:ext uri="{FF2B5EF4-FFF2-40B4-BE49-F238E27FC236}">
                <a16:creationId xmlns:a16="http://schemas.microsoft.com/office/drawing/2014/main" id="{5EEE3DE7-FE02-49EE-86B1-5B53EAE730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55711" y="944563"/>
            <a:ext cx="3882316" cy="3640137"/>
          </a:xfrm>
        </p:spPr>
      </p:pic>
    </p:spTree>
    <p:extLst>
      <p:ext uri="{BB962C8B-B14F-4D97-AF65-F5344CB8AC3E}">
        <p14:creationId xmlns:p14="http://schemas.microsoft.com/office/powerpoint/2010/main" val="691462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F6C66D1-3A61-460A-A425-A14F54303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Folium</a:t>
            </a:r>
            <a:r>
              <a:rPr lang="nl-NL" dirty="0"/>
              <a:t> </a:t>
            </a:r>
            <a:r>
              <a:rPr lang="nl-NL" dirty="0" err="1"/>
              <a:t>Openstreetmap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FAE91BC-5FF4-4BB9-A3DE-5BE08C522E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DataFrame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Hostname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geolocations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freegeoip</a:t>
            </a:r>
            <a:endParaRPr lang="nl-NL" dirty="0"/>
          </a:p>
          <a:p>
            <a:r>
              <a:rPr lang="nl-NL" dirty="0" err="1"/>
              <a:t>Convert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GeoDataFrame</a:t>
            </a:r>
            <a:endParaRPr lang="nl-NL" dirty="0"/>
          </a:p>
          <a:p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folium</a:t>
            </a:r>
            <a:r>
              <a:rPr lang="nl-NL" dirty="0"/>
              <a:t> map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Openstreetmap</a:t>
            </a:r>
            <a:endParaRPr lang="nl-NL" dirty="0"/>
          </a:p>
          <a:p>
            <a:r>
              <a:rPr lang="nl-NL" dirty="0" err="1"/>
              <a:t>Add</a:t>
            </a:r>
            <a:r>
              <a:rPr lang="nl-NL" dirty="0"/>
              <a:t> markers for </a:t>
            </a:r>
            <a:r>
              <a:rPr lang="nl-NL" dirty="0" err="1"/>
              <a:t>each</a:t>
            </a:r>
            <a:r>
              <a:rPr lang="nl-NL" dirty="0"/>
              <a:t> host in de </a:t>
            </a:r>
            <a:r>
              <a:rPr lang="nl-NL" dirty="0" err="1"/>
              <a:t>hostname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coordinates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hostname</a:t>
            </a:r>
            <a:r>
              <a:rPr lang="nl-NL" dirty="0"/>
              <a:t> in </a:t>
            </a:r>
            <a:r>
              <a:rPr lang="nl-NL" dirty="0" err="1"/>
              <a:t>popup</a:t>
            </a:r>
            <a:r>
              <a:rPr lang="nl-NL" dirty="0"/>
              <a:t>.</a:t>
            </a:r>
          </a:p>
        </p:txBody>
      </p:sp>
      <p:pic>
        <p:nvPicPr>
          <p:cNvPr id="10" name="Tijdelijke aanduiding voor inhoud 9" descr="Afbeelding met kaart&#10;&#10;Automatisch gegenereerde beschrijving">
            <a:extLst>
              <a:ext uri="{FF2B5EF4-FFF2-40B4-BE49-F238E27FC236}">
                <a16:creationId xmlns:a16="http://schemas.microsoft.com/office/drawing/2014/main" id="{2C40946F-85E6-4844-809A-59FA5B7FD9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2995" t="8349" r="37810" b="4934"/>
          <a:stretch/>
        </p:blipFill>
        <p:spPr>
          <a:xfrm>
            <a:off x="4941099" y="1059327"/>
            <a:ext cx="3081912" cy="3657971"/>
          </a:xfrm>
        </p:spPr>
      </p:pic>
    </p:spTree>
    <p:extLst>
      <p:ext uri="{BB962C8B-B14F-4D97-AF65-F5344CB8AC3E}">
        <p14:creationId xmlns:p14="http://schemas.microsoft.com/office/powerpoint/2010/main" val="728538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6B7C8-908F-41CC-84BC-0ADA5C4FC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Geolocation</a:t>
            </a:r>
            <a:r>
              <a:rPr lang="nl-NL" dirty="0"/>
              <a:t> of jpg picture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4C50BB-38F8-46C6-93E9-8B416EE6C8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/>
              <a:t>Extract </a:t>
            </a:r>
            <a:r>
              <a:rPr lang="nl-NL" dirty="0" err="1"/>
              <a:t>geolocation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jpg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exiftool</a:t>
            </a:r>
            <a:r>
              <a:rPr lang="nl-NL" dirty="0"/>
              <a:t>:</a:t>
            </a:r>
          </a:p>
          <a:p>
            <a:pPr marL="57150" indent="0">
              <a:buNone/>
            </a:pP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exiftool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-c '%.6f' -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GPSPosition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20200701_114126_small.jpg</a:t>
            </a:r>
          </a:p>
          <a:p>
            <a:pPr marL="5715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285750"/>
            <a:r>
              <a:rPr lang="nl-NL" dirty="0" err="1"/>
              <a:t>Add</a:t>
            </a:r>
            <a:r>
              <a:rPr lang="nl-NL" dirty="0"/>
              <a:t> marker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folium</a:t>
            </a:r>
            <a:r>
              <a:rPr lang="nl-NL" dirty="0"/>
              <a:t> map:</a:t>
            </a:r>
          </a:p>
          <a:p>
            <a:pPr marL="57150" indent="0">
              <a:buNone/>
            </a:pPr>
            <a:r>
              <a:rPr lang="en-US" sz="16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map.add_child</a:t>
            </a:r>
            <a:r>
              <a:rPr lang="en-US" sz="16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folium.Marker</a:t>
            </a:r>
            <a:r>
              <a:rPr lang="en-US" sz="16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(location = [47.337778,11.835556],popup=popup))</a:t>
            </a:r>
          </a:p>
          <a:p>
            <a:pPr marL="57150" indent="0">
              <a:buNone/>
            </a:pPr>
            <a:endParaRPr lang="nl-NL" dirty="0"/>
          </a:p>
          <a:p>
            <a:pPr marL="57150" indent="0"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F169B28C-027C-4875-B128-DE664EB5B1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5925" t="5958" r="30119"/>
          <a:stretch/>
        </p:blipFill>
        <p:spPr>
          <a:xfrm>
            <a:off x="5081756" y="944061"/>
            <a:ext cx="3187161" cy="3657972"/>
          </a:xfrm>
        </p:spPr>
      </p:pic>
    </p:spTree>
    <p:extLst>
      <p:ext uri="{BB962C8B-B14F-4D97-AF65-F5344CB8AC3E}">
        <p14:creationId xmlns:p14="http://schemas.microsoft.com/office/powerpoint/2010/main" val="1783241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ffee Break Icons - Download Free Vector Icons | Noun Project">
            <a:extLst>
              <a:ext uri="{FF2B5EF4-FFF2-40B4-BE49-F238E27FC236}">
                <a16:creationId xmlns:a16="http://schemas.microsoft.com/office/drawing/2014/main" id="{C6BA7300-8FB0-4C48-93DC-F8EE72FDF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317" y="2571750"/>
            <a:ext cx="2015460" cy="201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ndertitel 1">
            <a:extLst>
              <a:ext uri="{FF2B5EF4-FFF2-40B4-BE49-F238E27FC236}">
                <a16:creationId xmlns:a16="http://schemas.microsoft.com/office/drawing/2014/main" id="{6C78DD63-9D08-411F-A19D-FDF8C8533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440" y="2571750"/>
            <a:ext cx="4547741" cy="2164556"/>
          </a:xfrm>
        </p:spPr>
        <p:txBody>
          <a:bodyPr>
            <a:normAutofit/>
          </a:bodyPr>
          <a:lstStyle/>
          <a:p>
            <a:r>
              <a:rPr lang="en-US" dirty="0"/>
              <a:t>Exercise 7: Plot geo traces from Android 10</a:t>
            </a:r>
          </a:p>
          <a:p>
            <a:r>
              <a:rPr lang="en-US" dirty="0"/>
              <a:t>+ break</a:t>
            </a:r>
          </a:p>
          <a:p>
            <a:endParaRPr lang="en-US" dirty="0"/>
          </a:p>
          <a:p>
            <a:r>
              <a:rPr lang="en-US" dirty="0"/>
              <a:t>Lesson continues 11:30</a:t>
            </a:r>
          </a:p>
          <a:p>
            <a:endParaRPr lang="en-US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5BCF3815-7BA4-4F61-84DD-0F7DE7E69D90}"/>
              </a:ext>
            </a:extLst>
          </p:cNvPr>
          <p:cNvSpPr txBox="1"/>
          <p:nvPr/>
        </p:nvSpPr>
        <p:spPr>
          <a:xfrm>
            <a:off x="6207921" y="3121818"/>
            <a:ext cx="7232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7200" b="1" dirty="0"/>
              <a:t>+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3467824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4E076FC5-497C-4796-9B51-723393B7D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439" y="2571750"/>
            <a:ext cx="6562279" cy="1314450"/>
          </a:xfrm>
        </p:spPr>
        <p:txBody>
          <a:bodyPr/>
          <a:lstStyle/>
          <a:p>
            <a:r>
              <a:rPr lang="en-US" dirty="0"/>
              <a:t>Recap of what you have learned this week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26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A328722-423E-4140-B0BD-5F3D69A6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Part 1 Data analysis for DF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654A803D-4819-41DF-AF50-3E7F6DCB9F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Quick introduction/refresher Python and Google </a:t>
            </a:r>
            <a:r>
              <a:rPr lang="en-US" dirty="0" err="1"/>
              <a:t>Colaboratory</a:t>
            </a:r>
            <a:endParaRPr lang="en-US" dirty="0"/>
          </a:p>
          <a:p>
            <a:r>
              <a:rPr lang="en-US" dirty="0"/>
              <a:t>Working with Panda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Pandas and statistical (analytical) operations</a:t>
            </a:r>
          </a:p>
          <a:p>
            <a:r>
              <a:rPr lang="en-US" dirty="0"/>
              <a:t>Cleaning data, filtering and sorting data</a:t>
            </a:r>
          </a:p>
          <a:p>
            <a:endParaRPr lang="nl-NL" dirty="0"/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C1E4DD7D-E36F-4C12-B62E-762EFE129B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55124" y="944818"/>
            <a:ext cx="3883489" cy="363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34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A328722-423E-4140-B0BD-5F3D69A6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Part 2 Data </a:t>
            </a:r>
            <a:r>
              <a:rPr lang="nl-NL" dirty="0" err="1"/>
              <a:t>visualisation</a:t>
            </a:r>
            <a:r>
              <a:rPr lang="nl-NL" dirty="0"/>
              <a:t> for DF</a:t>
            </a:r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3B54BDD3-47F1-42EC-9603-E50DB6D5D4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Time series data </a:t>
            </a:r>
            <a:r>
              <a:rPr lang="en-US" dirty="0" err="1"/>
              <a:t>visualisation</a:t>
            </a:r>
            <a:endParaRPr lang="en-US" dirty="0"/>
          </a:p>
          <a:p>
            <a:pPr lvl="1"/>
            <a:r>
              <a:rPr lang="en-US" dirty="0"/>
              <a:t>Line Plots</a:t>
            </a:r>
          </a:p>
          <a:p>
            <a:pPr lvl="1"/>
            <a:r>
              <a:rPr lang="en-US" dirty="0"/>
              <a:t>Histograms and Density Plots</a:t>
            </a:r>
          </a:p>
          <a:p>
            <a:pPr lvl="1"/>
            <a:r>
              <a:rPr lang="en-US" dirty="0"/>
              <a:t>Box and Whisker Plots</a:t>
            </a:r>
          </a:p>
          <a:p>
            <a:pPr lvl="1"/>
            <a:r>
              <a:rPr lang="en-US" dirty="0"/>
              <a:t>Heat Maps</a:t>
            </a:r>
          </a:p>
          <a:p>
            <a:pPr lvl="1"/>
            <a:r>
              <a:rPr lang="en-US" dirty="0"/>
              <a:t>Lag Plots or Scatter Plots</a:t>
            </a:r>
          </a:p>
          <a:p>
            <a:pPr lvl="1"/>
            <a:r>
              <a:rPr lang="en-US" dirty="0"/>
              <a:t>Autocorrelation Plots</a:t>
            </a:r>
          </a:p>
          <a:p>
            <a:r>
              <a:rPr lang="en-US" dirty="0" err="1"/>
              <a:t>Treemap</a:t>
            </a:r>
            <a:r>
              <a:rPr lang="en-US" dirty="0"/>
              <a:t> and Sunburst</a:t>
            </a:r>
          </a:p>
          <a:p>
            <a:r>
              <a:rPr lang="en-US" dirty="0" err="1"/>
              <a:t>Wordcloud</a:t>
            </a:r>
            <a:endParaRPr lang="en-US" dirty="0"/>
          </a:p>
          <a:p>
            <a:endParaRPr lang="en-US" dirty="0"/>
          </a:p>
          <a:p>
            <a:endParaRPr lang="nl-NL" dirty="0"/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04E9C17F-D662-48CA-977A-71F77FB1E0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55338" y="944563"/>
            <a:ext cx="3883061" cy="3640137"/>
          </a:xfrm>
        </p:spPr>
      </p:pic>
    </p:spTree>
    <p:extLst>
      <p:ext uri="{BB962C8B-B14F-4D97-AF65-F5344CB8AC3E}">
        <p14:creationId xmlns:p14="http://schemas.microsoft.com/office/powerpoint/2010/main" val="221075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915566"/>
            <a:ext cx="8229600" cy="32324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module teaches the use of data analytics and visualization for digital forensics. Topics covered include:</a:t>
            </a:r>
          </a:p>
          <a:p>
            <a:r>
              <a:rPr lang="en-US" dirty="0"/>
              <a:t>Log analysis and correlation</a:t>
            </a:r>
          </a:p>
          <a:p>
            <a:r>
              <a:rPr lang="en-US" dirty="0"/>
              <a:t>Event reconstruction using timelines</a:t>
            </a:r>
          </a:p>
          <a:p>
            <a:r>
              <a:rPr lang="en-US" dirty="0"/>
              <a:t>Using </a:t>
            </a:r>
            <a:r>
              <a:rPr lang="en-US" dirty="0" err="1"/>
              <a:t>Plaso</a:t>
            </a:r>
            <a:r>
              <a:rPr lang="en-US" dirty="0"/>
              <a:t> to create super-timelines</a:t>
            </a:r>
          </a:p>
          <a:p>
            <a:r>
              <a:rPr lang="en-US" dirty="0"/>
              <a:t>Working with Big Data repositories</a:t>
            </a:r>
          </a:p>
          <a:p>
            <a:r>
              <a:rPr lang="en-US" dirty="0"/>
              <a:t>Correlation and relationship analysis</a:t>
            </a:r>
          </a:p>
          <a:p>
            <a:r>
              <a:rPr lang="en-US" dirty="0"/>
              <a:t>Statistical analysis</a:t>
            </a:r>
          </a:p>
          <a:p>
            <a:r>
              <a:rPr lang="en-US" dirty="0"/>
              <a:t>Advanced search techniques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202332"/>
            <a:ext cx="8229600" cy="713234"/>
          </a:xfrm>
        </p:spPr>
        <p:txBody>
          <a:bodyPr/>
          <a:lstStyle/>
          <a:p>
            <a:r>
              <a:rPr lang="en-US" dirty="0"/>
              <a:t>Module 3: Data Analytics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752912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A328722-423E-4140-B0BD-5F3D69A6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Part 3 </a:t>
            </a:r>
            <a:r>
              <a:rPr lang="nl-NL" dirty="0" err="1"/>
              <a:t>Working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Plaso</a:t>
            </a:r>
            <a:r>
              <a:rPr lang="nl-NL" dirty="0"/>
              <a:t> </a:t>
            </a:r>
            <a:r>
              <a:rPr lang="nl-NL" dirty="0" err="1"/>
              <a:t>timelines</a:t>
            </a:r>
            <a:endParaRPr lang="nl-NL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1F1F596-960F-4F6D-9BCB-47188789A8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Understand and able to use </a:t>
            </a:r>
            <a:r>
              <a:rPr lang="en-US" dirty="0" err="1"/>
              <a:t>Plaso</a:t>
            </a:r>
            <a:r>
              <a:rPr lang="en-US" dirty="0"/>
              <a:t> tools:</a:t>
            </a:r>
          </a:p>
          <a:p>
            <a:pPr lvl="1"/>
            <a:r>
              <a:rPr lang="en-US" dirty="0"/>
              <a:t>Overview of supported sources and formats</a:t>
            </a:r>
          </a:p>
          <a:p>
            <a:pPr lvl="1"/>
            <a:r>
              <a:rPr lang="en-US" dirty="0"/>
              <a:t>Log2timeline, </a:t>
            </a:r>
            <a:r>
              <a:rPr lang="en-US" dirty="0" err="1"/>
              <a:t>psort</a:t>
            </a:r>
            <a:r>
              <a:rPr lang="en-US" dirty="0"/>
              <a:t> and </a:t>
            </a:r>
            <a:r>
              <a:rPr lang="en-US" dirty="0" err="1"/>
              <a:t>pinfo</a:t>
            </a:r>
            <a:endParaRPr lang="en-US" dirty="0"/>
          </a:p>
          <a:p>
            <a:pPr lvl="1"/>
            <a:r>
              <a:rPr lang="en-US" dirty="0" err="1"/>
              <a:t>Visualisation</a:t>
            </a:r>
            <a:r>
              <a:rPr lang="en-US" dirty="0"/>
              <a:t> of </a:t>
            </a:r>
            <a:r>
              <a:rPr lang="en-US" dirty="0" err="1"/>
              <a:t>plaso</a:t>
            </a:r>
            <a:r>
              <a:rPr lang="en-US" dirty="0"/>
              <a:t> output</a:t>
            </a:r>
          </a:p>
          <a:p>
            <a:pPr lvl="1"/>
            <a:r>
              <a:rPr lang="en-US" dirty="0"/>
              <a:t>Working with </a:t>
            </a:r>
            <a:r>
              <a:rPr lang="en-US" dirty="0" err="1"/>
              <a:t>plaso</a:t>
            </a:r>
            <a:r>
              <a:rPr lang="en-US" dirty="0"/>
              <a:t> output in </a:t>
            </a:r>
            <a:r>
              <a:rPr lang="en-US" dirty="0" err="1"/>
              <a:t>Colab</a:t>
            </a:r>
            <a:endParaRPr lang="en-US" dirty="0"/>
          </a:p>
          <a:p>
            <a:endParaRPr lang="nl-NL" dirty="0"/>
          </a:p>
        </p:txBody>
      </p:sp>
      <p:pic>
        <p:nvPicPr>
          <p:cNvPr id="7" name="Tijdelijke aanduiding voor inhoud 6" descr="Afbeelding met tekst&#10;&#10;Automatisch gegenereerde beschrijving">
            <a:extLst>
              <a:ext uri="{FF2B5EF4-FFF2-40B4-BE49-F238E27FC236}">
                <a16:creationId xmlns:a16="http://schemas.microsoft.com/office/drawing/2014/main" id="{D91BB4C6-1D26-4A16-BD92-FF55BB4EC2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55338" y="944563"/>
            <a:ext cx="3883061" cy="3640137"/>
          </a:xfrm>
        </p:spPr>
      </p:pic>
    </p:spTree>
    <p:extLst>
      <p:ext uri="{BB962C8B-B14F-4D97-AF65-F5344CB8AC3E}">
        <p14:creationId xmlns:p14="http://schemas.microsoft.com/office/powerpoint/2010/main" val="1457694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A328722-423E-4140-B0BD-5F3D69A6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Part 4 </a:t>
            </a:r>
            <a:r>
              <a:rPr lang="nl-NL" dirty="0" err="1"/>
              <a:t>Elasticsearch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log2timeline</a:t>
            </a:r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4D04A759-D779-4EED-A2A5-5C52F51308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Understand and able to use Elasticsearch:</a:t>
            </a:r>
          </a:p>
          <a:p>
            <a:pPr lvl="1"/>
            <a:r>
              <a:rPr lang="en-US" dirty="0"/>
              <a:t>Install Elasticsearch in </a:t>
            </a:r>
            <a:r>
              <a:rPr lang="en-US" dirty="0" err="1"/>
              <a:t>Colab</a:t>
            </a:r>
            <a:endParaRPr lang="en-US" dirty="0"/>
          </a:p>
          <a:p>
            <a:pPr lvl="1"/>
            <a:r>
              <a:rPr lang="en-US" dirty="0"/>
              <a:t>Using the Elasticsearch python API</a:t>
            </a:r>
          </a:p>
          <a:p>
            <a:pPr lvl="1"/>
            <a:r>
              <a:rPr lang="en-US" dirty="0"/>
              <a:t>Filtering and aggregating results with Elasticsearch</a:t>
            </a:r>
          </a:p>
          <a:p>
            <a:r>
              <a:rPr lang="en-US" dirty="0"/>
              <a:t>Learn about practical use of Elasticsearch in digital forensics</a:t>
            </a:r>
          </a:p>
          <a:p>
            <a:endParaRPr lang="nl-NL" dirty="0"/>
          </a:p>
        </p:txBody>
      </p:sp>
      <p:pic>
        <p:nvPicPr>
          <p:cNvPr id="7" name="Tijdelijke aanduiding voor inhoud 6" descr="Afbeelding met tekst&#10;&#10;Automatisch gegenereerde beschrijving">
            <a:extLst>
              <a:ext uri="{FF2B5EF4-FFF2-40B4-BE49-F238E27FC236}">
                <a16:creationId xmlns:a16="http://schemas.microsoft.com/office/drawing/2014/main" id="{7A1FBA7F-4AC8-4CAA-93A1-266B60E3DC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55338" y="944563"/>
            <a:ext cx="3883061" cy="3640137"/>
          </a:xfrm>
        </p:spPr>
      </p:pic>
    </p:spTree>
    <p:extLst>
      <p:ext uri="{BB962C8B-B14F-4D97-AF65-F5344CB8AC3E}">
        <p14:creationId xmlns:p14="http://schemas.microsoft.com/office/powerpoint/2010/main" val="3161355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A328722-423E-4140-B0BD-5F3D69A6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Part 5 Using </a:t>
            </a:r>
            <a:r>
              <a:rPr lang="nl-NL" dirty="0" err="1"/>
              <a:t>Elasticsearch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Kibana</a:t>
            </a:r>
            <a:endParaRPr lang="nl-NL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811FB571-D349-4B1F-B02D-C46CE2B1F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4749" y="944061"/>
            <a:ext cx="4351582" cy="3657972"/>
          </a:xfrm>
        </p:spPr>
        <p:txBody>
          <a:bodyPr/>
          <a:lstStyle/>
          <a:p>
            <a:r>
              <a:rPr lang="en-US" dirty="0"/>
              <a:t>What is the ELK stack?</a:t>
            </a:r>
          </a:p>
          <a:p>
            <a:r>
              <a:rPr lang="en-US" dirty="0"/>
              <a:t>Work with ELK VM:</a:t>
            </a:r>
          </a:p>
          <a:p>
            <a:pPr lvl="1"/>
            <a:r>
              <a:rPr lang="en-US" dirty="0"/>
              <a:t>Load data with Psort.py in ES</a:t>
            </a:r>
          </a:p>
          <a:p>
            <a:pPr lvl="1"/>
            <a:r>
              <a:rPr lang="en-US" dirty="0"/>
              <a:t>Kibana index pattern</a:t>
            </a:r>
          </a:p>
          <a:p>
            <a:pPr lvl="1"/>
            <a:r>
              <a:rPr lang="en-US" dirty="0"/>
              <a:t>Kibana discover data</a:t>
            </a:r>
          </a:p>
          <a:p>
            <a:pPr lvl="1"/>
            <a:r>
              <a:rPr lang="en-US" dirty="0"/>
              <a:t>Kibana dashboard</a:t>
            </a:r>
          </a:p>
          <a:p>
            <a:r>
              <a:rPr lang="en-US" dirty="0"/>
              <a:t>Understand Big Data techniques in Hadoop and Spark</a:t>
            </a:r>
          </a:p>
          <a:p>
            <a:r>
              <a:rPr lang="en-US" dirty="0"/>
              <a:t>Design and setup a digital forensics analysis and </a:t>
            </a:r>
            <a:r>
              <a:rPr lang="en-US" dirty="0" err="1"/>
              <a:t>visualisation</a:t>
            </a:r>
            <a:r>
              <a:rPr lang="en-US" dirty="0"/>
              <a:t> project</a:t>
            </a:r>
          </a:p>
          <a:p>
            <a:endParaRPr lang="nl-NL" dirty="0"/>
          </a:p>
        </p:txBody>
      </p:sp>
      <p:pic>
        <p:nvPicPr>
          <p:cNvPr id="10" name="Tijdelijke aanduiding voor inhoud 9">
            <a:extLst>
              <a:ext uri="{FF2B5EF4-FFF2-40B4-BE49-F238E27FC236}">
                <a16:creationId xmlns:a16="http://schemas.microsoft.com/office/drawing/2014/main" id="{427B5886-FF15-476C-87A2-020828F002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63501" y="944563"/>
            <a:ext cx="3666735" cy="3640137"/>
          </a:xfrm>
        </p:spPr>
      </p:pic>
    </p:spTree>
    <p:extLst>
      <p:ext uri="{BB962C8B-B14F-4D97-AF65-F5344CB8AC3E}">
        <p14:creationId xmlns:p14="http://schemas.microsoft.com/office/powerpoint/2010/main" val="1022788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A328722-423E-4140-B0BD-5F3D69A6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Part 6 </a:t>
            </a:r>
            <a:r>
              <a:rPr lang="nl-NL" dirty="0" err="1"/>
              <a:t>Analyzing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visualising</a:t>
            </a:r>
            <a:r>
              <a:rPr lang="nl-NL" dirty="0"/>
              <a:t> </a:t>
            </a:r>
            <a:r>
              <a:rPr lang="nl-NL" dirty="0" err="1"/>
              <a:t>emails</a:t>
            </a:r>
            <a:endParaRPr lang="nl-NL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0E26150A-FF62-4EAE-A00D-556D402EC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4749" y="944061"/>
            <a:ext cx="4394445" cy="3657972"/>
          </a:xfrm>
        </p:spPr>
        <p:txBody>
          <a:bodyPr/>
          <a:lstStyle/>
          <a:p>
            <a:r>
              <a:rPr lang="en-US" dirty="0"/>
              <a:t>Filtering and </a:t>
            </a:r>
            <a:r>
              <a:rPr lang="en-US" dirty="0" err="1"/>
              <a:t>visualising</a:t>
            </a:r>
            <a:r>
              <a:rPr lang="en-US" dirty="0"/>
              <a:t> email data</a:t>
            </a:r>
          </a:p>
          <a:p>
            <a:r>
              <a:rPr lang="en-US" dirty="0"/>
              <a:t>Use a heatmap to </a:t>
            </a:r>
            <a:r>
              <a:rPr lang="en-US" dirty="0" err="1"/>
              <a:t>visualise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email traffic density</a:t>
            </a:r>
          </a:p>
          <a:p>
            <a:r>
              <a:rPr lang="en-US" dirty="0"/>
              <a:t>Basics of social network (relationship) analysis</a:t>
            </a:r>
          </a:p>
          <a:p>
            <a:r>
              <a:rPr lang="en-US" dirty="0" err="1"/>
              <a:t>Visualising</a:t>
            </a:r>
            <a:r>
              <a:rPr lang="en-US" dirty="0"/>
              <a:t> a graph network in Python</a:t>
            </a:r>
          </a:p>
          <a:p>
            <a:r>
              <a:rPr lang="en-US" dirty="0"/>
              <a:t>Full-text search strategies</a:t>
            </a:r>
          </a:p>
          <a:p>
            <a:r>
              <a:rPr lang="en-US" dirty="0"/>
              <a:t>Combining full-text search with facet search</a:t>
            </a:r>
          </a:p>
          <a:p>
            <a:r>
              <a:rPr lang="en-US" dirty="0"/>
              <a:t>Understand recall and precision</a:t>
            </a:r>
          </a:p>
          <a:p>
            <a:endParaRPr lang="nl-NL" dirty="0"/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E2C6A6A1-5BA9-497B-9687-0A3F8DD3D1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55338" y="944563"/>
            <a:ext cx="3883061" cy="3640137"/>
          </a:xfrm>
        </p:spPr>
      </p:pic>
    </p:spTree>
    <p:extLst>
      <p:ext uri="{BB962C8B-B14F-4D97-AF65-F5344CB8AC3E}">
        <p14:creationId xmlns:p14="http://schemas.microsoft.com/office/powerpoint/2010/main" val="3901790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A328722-423E-4140-B0BD-5F3D69A6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Part 7</a:t>
            </a:r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30744B0-EDC4-4A05-BDEF-B64A9A473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Filtering and </a:t>
            </a:r>
            <a:r>
              <a:rPr lang="en-US" dirty="0" err="1"/>
              <a:t>visualising</a:t>
            </a:r>
            <a:r>
              <a:rPr lang="en-US" dirty="0"/>
              <a:t> location data</a:t>
            </a:r>
          </a:p>
          <a:p>
            <a:r>
              <a:rPr lang="en-US" dirty="0"/>
              <a:t>Working with </a:t>
            </a:r>
            <a:r>
              <a:rPr lang="en-US" dirty="0" err="1"/>
              <a:t>Geopandas</a:t>
            </a:r>
            <a:r>
              <a:rPr lang="en-US" dirty="0"/>
              <a:t> and </a:t>
            </a:r>
            <a:r>
              <a:rPr lang="en-US" dirty="0" err="1"/>
              <a:t>Geoplot</a:t>
            </a:r>
            <a:endParaRPr lang="en-US" dirty="0"/>
          </a:p>
          <a:p>
            <a:r>
              <a:rPr lang="en-US" dirty="0"/>
              <a:t>Conversion of public IP addresses to geolocation</a:t>
            </a:r>
          </a:p>
          <a:p>
            <a:r>
              <a:rPr lang="en-US" dirty="0"/>
              <a:t>Understand the basics of geoprocessing</a:t>
            </a:r>
          </a:p>
          <a:p>
            <a:r>
              <a:rPr lang="en-US" dirty="0"/>
              <a:t>Deliver a digital forensics analytics and </a:t>
            </a:r>
            <a:r>
              <a:rPr lang="en-US" dirty="0" err="1"/>
              <a:t>visualisation</a:t>
            </a:r>
            <a:r>
              <a:rPr lang="en-US" dirty="0"/>
              <a:t> project and present it in front of an audience</a:t>
            </a:r>
          </a:p>
          <a:p>
            <a:endParaRPr lang="nl-NL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EB9C8502-1B28-4571-A768-C23A0203EE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2477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963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48EE6B87-CD1B-4C2F-A1CF-62CEDACDFF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presentations</a:t>
            </a:r>
          </a:p>
          <a:p>
            <a:r>
              <a:rPr lang="en-US" dirty="0"/>
              <a:t>13:00 – 15:00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17936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9EEA412-C21A-44A9-AC71-ABE62099F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DDFAC4E-0A0E-495D-9D56-10F2569F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First 8 </a:t>
            </a:r>
            <a:r>
              <a:rPr lang="nl-NL" dirty="0" err="1"/>
              <a:t>students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1213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FCD7D2D8-2A90-405C-91D2-11C2E9F7B725}"/>
              </a:ext>
            </a:extLst>
          </p:cNvPr>
          <p:cNvSpPr txBox="1"/>
          <p:nvPr/>
        </p:nvSpPr>
        <p:spPr>
          <a:xfrm>
            <a:off x="5607845" y="4057650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/>
              <a:t>15:00-15:30</a:t>
            </a:r>
          </a:p>
        </p:txBody>
      </p:sp>
    </p:spTree>
    <p:extLst>
      <p:ext uri="{BB962C8B-B14F-4D97-AF65-F5344CB8AC3E}">
        <p14:creationId xmlns:p14="http://schemas.microsoft.com/office/powerpoint/2010/main" val="947072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48EE6B87-CD1B-4C2F-A1CF-62CEDACDF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440" y="2571750"/>
            <a:ext cx="6590854" cy="1314450"/>
          </a:xfrm>
        </p:spPr>
        <p:txBody>
          <a:bodyPr>
            <a:normAutofit/>
          </a:bodyPr>
          <a:lstStyle/>
          <a:p>
            <a:r>
              <a:rPr lang="en-US" dirty="0"/>
              <a:t>Grading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1151335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4767021"/>
              </p:ext>
            </p:extLst>
          </p:nvPr>
        </p:nvGraphicFramePr>
        <p:xfrm>
          <a:off x="604519" y="911735"/>
          <a:ext cx="8229600" cy="3337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71822">
                  <a:extLst>
                    <a:ext uri="{9D8B030D-6E8A-4147-A177-3AD203B41FA5}">
                      <a16:colId xmlns:a16="http://schemas.microsoft.com/office/drawing/2014/main" val="1064855979"/>
                    </a:ext>
                  </a:extLst>
                </a:gridCol>
                <a:gridCol w="6557778">
                  <a:extLst>
                    <a:ext uri="{9D8B030D-6E8A-4147-A177-3AD203B41FA5}">
                      <a16:colId xmlns:a16="http://schemas.microsoft.com/office/drawing/2014/main" val="3226404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Day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Geo location</a:t>
                      </a:r>
                      <a:r>
                        <a:rPr lang="en-US" baseline="0" dirty="0"/>
                        <a:t>s </a:t>
                      </a:r>
                      <a:r>
                        <a:rPr lang="en-US" dirty="0"/>
                        <a:t>and final 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65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08:30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 7: Analyzing and visualizing geolocation</a:t>
                      </a:r>
                      <a:r>
                        <a:rPr lang="en-US" baseline="0" dirty="0"/>
                        <a:t>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10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09:30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Exercise 7: Plot</a:t>
                      </a:r>
                      <a:r>
                        <a:rPr lang="en-US" baseline="0" dirty="0"/>
                        <a:t> geo locations from an Android phone + break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653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Recap of what you have learned this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61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20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presentations (max 10 minutes pp)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17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47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Evaluation and grading of projects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07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of the week!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724782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5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445283" y="4827099"/>
            <a:ext cx="4323869" cy="274637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r>
              <a:rPr lang="en-US"/>
              <a:t>DRAFT Program MAS DFCI Data Analytics and Visualization program v3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41230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ndertitel 4">
            <a:extLst>
              <a:ext uri="{FF2B5EF4-FFF2-40B4-BE49-F238E27FC236}">
                <a16:creationId xmlns:a16="http://schemas.microsoft.com/office/drawing/2014/main" id="{D4868743-7DEB-4304-8510-56D4FBA889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Project </a:t>
            </a:r>
            <a:r>
              <a:rPr lang="nl-NL" dirty="0" err="1"/>
              <a:t>grading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83921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202332"/>
            <a:ext cx="8229600" cy="857250"/>
          </a:xfrm>
        </p:spPr>
        <p:txBody>
          <a:bodyPr/>
          <a:lstStyle/>
          <a:p>
            <a:r>
              <a:rPr lang="nl-NL" dirty="0" err="1"/>
              <a:t>Goodbye</a:t>
            </a:r>
            <a:r>
              <a:rPr lang="nl-NL" dirty="0"/>
              <a:t>!</a:t>
            </a:r>
          </a:p>
        </p:txBody>
      </p:sp>
      <p:sp>
        <p:nvSpPr>
          <p:cNvPr id="12" name="Tijdelijke aanduiding voor inhoud 11"/>
          <p:cNvSpPr>
            <a:spLocks noGrp="1"/>
          </p:cNvSpPr>
          <p:nvPr>
            <p:ph idx="1"/>
          </p:nvPr>
        </p:nvSpPr>
        <p:spPr>
          <a:xfrm>
            <a:off x="539750" y="915988"/>
            <a:ext cx="8229600" cy="3232150"/>
          </a:xfrm>
        </p:spPr>
        <p:txBody>
          <a:bodyPr/>
          <a:lstStyle/>
          <a:p>
            <a:r>
              <a:rPr lang="nl-NL" dirty="0"/>
              <a:t>Dr.ir. Hans Henseler</a:t>
            </a:r>
          </a:p>
          <a:p>
            <a:r>
              <a:rPr lang="nl-NL" dirty="0"/>
              <a:t>henseler.h@hsleiden.nl</a:t>
            </a:r>
          </a:p>
        </p:txBody>
      </p:sp>
      <p:pic>
        <p:nvPicPr>
          <p:cNvPr id="6146" name="Picture 2" descr="Goodbye - Free hands and gestures icons">
            <a:extLst>
              <a:ext uri="{FF2B5EF4-FFF2-40B4-BE49-F238E27FC236}">
                <a16:creationId xmlns:a16="http://schemas.microsoft.com/office/drawing/2014/main" id="{3A3448CA-D434-499A-A147-B0AE99E29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4" y="500061"/>
            <a:ext cx="3317081" cy="331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B3DFD18-81E5-410C-9512-FC0951356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Filtering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visualising</a:t>
            </a:r>
            <a:r>
              <a:rPr lang="nl-NL" dirty="0"/>
              <a:t> </a:t>
            </a:r>
            <a:r>
              <a:rPr lang="nl-NL" dirty="0" err="1"/>
              <a:t>location</a:t>
            </a:r>
            <a:r>
              <a:rPr lang="nl-NL" dirty="0"/>
              <a:t> data</a:t>
            </a:r>
          </a:p>
          <a:p>
            <a:r>
              <a:rPr lang="nl-NL" dirty="0" err="1"/>
              <a:t>Working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Geopandas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Geoplot</a:t>
            </a:r>
            <a:endParaRPr lang="nl-NL" dirty="0"/>
          </a:p>
          <a:p>
            <a:r>
              <a:rPr lang="nl-NL" dirty="0"/>
              <a:t>Conversion of public IP </a:t>
            </a:r>
            <a:r>
              <a:rPr lang="nl-NL" dirty="0" err="1"/>
              <a:t>addresses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geolocation</a:t>
            </a:r>
            <a:endParaRPr lang="nl-NL" dirty="0"/>
          </a:p>
          <a:p>
            <a:r>
              <a:rPr lang="nl-NL" dirty="0"/>
              <a:t>Understand </a:t>
            </a:r>
            <a:r>
              <a:rPr lang="nl-NL" dirty="0" err="1"/>
              <a:t>the</a:t>
            </a:r>
            <a:r>
              <a:rPr lang="nl-NL" dirty="0"/>
              <a:t> basics of </a:t>
            </a:r>
            <a:r>
              <a:rPr lang="nl-NL" dirty="0" err="1"/>
              <a:t>geoprocessing</a:t>
            </a:r>
            <a:endParaRPr lang="nl-NL" dirty="0"/>
          </a:p>
          <a:p>
            <a:r>
              <a:rPr lang="nl-NL" dirty="0" err="1"/>
              <a:t>Deliver</a:t>
            </a:r>
            <a:r>
              <a:rPr lang="nl-NL" dirty="0"/>
              <a:t> a digital </a:t>
            </a:r>
            <a:r>
              <a:rPr lang="nl-NL" dirty="0" err="1"/>
              <a:t>forensics</a:t>
            </a:r>
            <a:r>
              <a:rPr lang="nl-NL" dirty="0"/>
              <a:t> </a:t>
            </a:r>
            <a:r>
              <a:rPr lang="nl-NL" dirty="0" err="1"/>
              <a:t>analytics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visualisation</a:t>
            </a:r>
            <a:r>
              <a:rPr lang="nl-NL" dirty="0"/>
              <a:t> project </a:t>
            </a:r>
            <a:r>
              <a:rPr lang="nl-NL" dirty="0" err="1"/>
              <a:t>and</a:t>
            </a:r>
            <a:r>
              <a:rPr lang="nl-NL" dirty="0"/>
              <a:t> present </a:t>
            </a:r>
            <a:r>
              <a:rPr lang="nl-NL" dirty="0" err="1"/>
              <a:t>it</a:t>
            </a:r>
            <a:r>
              <a:rPr lang="nl-NL" dirty="0"/>
              <a:t> in front of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audience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34E8878-7410-442E-B02F-718A80C2A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Day 5: Learning Goals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45283" y="4827099"/>
            <a:ext cx="4323869" cy="274637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r>
              <a:rPr lang="en-US"/>
              <a:t>DRAFT Program MAS DFCI Data Analytics and Visualization program v3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0639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4E076FC5-497C-4796-9B51-723393B7D9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7: Analyzing and visualizing geolocation data</a:t>
            </a:r>
          </a:p>
        </p:txBody>
      </p:sp>
    </p:spTree>
    <p:extLst>
      <p:ext uri="{BB962C8B-B14F-4D97-AF65-F5344CB8AC3E}">
        <p14:creationId xmlns:p14="http://schemas.microsoft.com/office/powerpoint/2010/main" val="4241785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8B9204CF-0A0E-4F15-91DE-699B18869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cases of </a:t>
            </a:r>
            <a:r>
              <a:rPr lang="nl-NL" dirty="0" err="1"/>
              <a:t>spatical</a:t>
            </a:r>
            <a:r>
              <a:rPr lang="nl-NL" dirty="0"/>
              <a:t> </a:t>
            </a:r>
            <a:r>
              <a:rPr lang="nl-NL" dirty="0" err="1"/>
              <a:t>visualisation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processing in digital forensics:</a:t>
            </a:r>
          </a:p>
          <a:p>
            <a:pPr lvl="1"/>
            <a:r>
              <a:rPr lang="nl-NL" dirty="0" err="1"/>
              <a:t>Geotagging</a:t>
            </a:r>
            <a:r>
              <a:rPr lang="nl-NL" dirty="0"/>
              <a:t> in:</a:t>
            </a:r>
          </a:p>
          <a:p>
            <a:pPr lvl="2"/>
            <a:r>
              <a:rPr lang="nl-NL" dirty="0"/>
              <a:t>pictures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geolocation</a:t>
            </a:r>
            <a:r>
              <a:rPr lang="nl-NL" dirty="0"/>
              <a:t> in </a:t>
            </a:r>
            <a:r>
              <a:rPr lang="nl-NL" dirty="0" err="1"/>
              <a:t>exif</a:t>
            </a:r>
            <a:r>
              <a:rPr lang="nl-NL" dirty="0"/>
              <a:t> data, in </a:t>
            </a:r>
            <a:r>
              <a:rPr lang="nl-NL" dirty="0" err="1"/>
              <a:t>social</a:t>
            </a:r>
            <a:r>
              <a:rPr lang="nl-NL" dirty="0"/>
              <a:t> media etc.	</a:t>
            </a:r>
          </a:p>
          <a:p>
            <a:pPr lvl="1"/>
            <a:r>
              <a:rPr lang="nl-NL" dirty="0"/>
              <a:t>Web </a:t>
            </a:r>
            <a:r>
              <a:rPr lang="nl-NL" dirty="0" err="1"/>
              <a:t>history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url’s</a:t>
            </a:r>
            <a:r>
              <a:rPr lang="nl-NL" dirty="0"/>
              <a:t> </a:t>
            </a:r>
            <a:r>
              <a:rPr lang="nl-NL" dirty="0" err="1"/>
              <a:t>containing</a:t>
            </a:r>
            <a:r>
              <a:rPr lang="nl-NL" dirty="0"/>
              <a:t> </a:t>
            </a:r>
            <a:r>
              <a:rPr lang="nl-NL" dirty="0" err="1"/>
              <a:t>geo</a:t>
            </a:r>
            <a:r>
              <a:rPr lang="nl-NL" dirty="0"/>
              <a:t> </a:t>
            </a:r>
            <a:r>
              <a:rPr lang="nl-NL" dirty="0" err="1"/>
              <a:t>locations</a:t>
            </a:r>
            <a:endParaRPr lang="nl-NL" dirty="0"/>
          </a:p>
          <a:p>
            <a:pPr lvl="1"/>
            <a:r>
              <a:rPr lang="nl-NL" dirty="0" err="1"/>
              <a:t>Geomapping</a:t>
            </a:r>
            <a:r>
              <a:rPr lang="nl-NL" dirty="0"/>
              <a:t> IP-</a:t>
            </a:r>
            <a:r>
              <a:rPr lang="nl-NL" dirty="0" err="1"/>
              <a:t>addresses</a:t>
            </a:r>
            <a:r>
              <a:rPr lang="nl-NL" dirty="0"/>
              <a:t> in a cyber </a:t>
            </a:r>
            <a:r>
              <a:rPr lang="nl-NL" dirty="0" err="1"/>
              <a:t>investigation</a:t>
            </a:r>
            <a:endParaRPr lang="nl-NL" dirty="0"/>
          </a:p>
          <a:p>
            <a:pPr lvl="1"/>
            <a:r>
              <a:rPr lang="nl-NL" dirty="0"/>
              <a:t>Call-detail records</a:t>
            </a:r>
          </a:p>
          <a:p>
            <a:pPr lvl="1"/>
            <a:r>
              <a:rPr lang="nl-NL" dirty="0"/>
              <a:t>Apps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location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data:</a:t>
            </a:r>
          </a:p>
          <a:p>
            <a:pPr lvl="2"/>
            <a:r>
              <a:rPr lang="nl-NL" dirty="0" err="1"/>
              <a:t>weather</a:t>
            </a:r>
            <a:r>
              <a:rPr lang="nl-NL" dirty="0"/>
              <a:t> </a:t>
            </a:r>
            <a:r>
              <a:rPr lang="nl-NL" dirty="0" err="1"/>
              <a:t>forecasting</a:t>
            </a:r>
            <a:r>
              <a:rPr lang="nl-NL" dirty="0"/>
              <a:t> apps, map apps, </a:t>
            </a:r>
            <a:r>
              <a:rPr lang="nl-NL" dirty="0" err="1"/>
              <a:t>travel</a:t>
            </a:r>
            <a:r>
              <a:rPr lang="nl-NL" dirty="0"/>
              <a:t> (e.g. Uber), traffic alerts, chat </a:t>
            </a:r>
            <a:r>
              <a:rPr lang="nl-NL" dirty="0" err="1"/>
              <a:t>messages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geolocations</a:t>
            </a:r>
            <a:endParaRPr lang="nl-NL" dirty="0"/>
          </a:p>
          <a:p>
            <a:pPr lvl="1"/>
            <a:r>
              <a:rPr lang="nl-NL" dirty="0" err="1"/>
              <a:t>Mapping</a:t>
            </a:r>
            <a:r>
              <a:rPr lang="nl-NL" dirty="0"/>
              <a:t> wifi </a:t>
            </a:r>
            <a:r>
              <a:rPr lang="nl-NL" dirty="0" err="1"/>
              <a:t>networks</a:t>
            </a:r>
            <a:r>
              <a:rPr lang="nl-NL" dirty="0"/>
              <a:t>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8569107-8FA0-4BE9-B873-6AF6B5201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Geolocations</a:t>
            </a:r>
            <a:r>
              <a:rPr lang="nl-NL" dirty="0"/>
              <a:t> &amp; Digital Forensics</a:t>
            </a:r>
          </a:p>
        </p:txBody>
      </p:sp>
    </p:spTree>
    <p:extLst>
      <p:ext uri="{BB962C8B-B14F-4D97-AF65-F5344CB8AC3E}">
        <p14:creationId xmlns:p14="http://schemas.microsoft.com/office/powerpoint/2010/main" val="2729848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16725C9-D25A-4473-9345-7830BEF27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 is an open-source project to make working with geospatial data in python easier (https://geopandas.org/). </a:t>
            </a:r>
          </a:p>
          <a:p>
            <a:r>
              <a:rPr lang="en-US" dirty="0" err="1"/>
              <a:t>GeoPandas</a:t>
            </a:r>
            <a:r>
              <a:rPr lang="en-US" dirty="0"/>
              <a:t> extends the datatypes used by pandas to allow spatial operations on geometric types.</a:t>
            </a:r>
          </a:p>
          <a:p>
            <a:r>
              <a:rPr lang="en-US" dirty="0" err="1"/>
              <a:t>Geopandas</a:t>
            </a:r>
            <a:r>
              <a:rPr lang="en-US" dirty="0"/>
              <a:t> is often combined with:	</a:t>
            </a:r>
          </a:p>
          <a:p>
            <a:pPr lvl="1"/>
            <a:r>
              <a:rPr lang="en-US" dirty="0"/>
              <a:t>Shapely: package for manipulation and analysis of planar geometric objects</a:t>
            </a:r>
          </a:p>
          <a:p>
            <a:pPr lvl="1"/>
            <a:r>
              <a:rPr lang="en-US" dirty="0"/>
              <a:t>Fiona: reads and writes geographic data files </a:t>
            </a:r>
          </a:p>
          <a:p>
            <a:pPr lvl="1"/>
            <a:r>
              <a:rPr lang="en-US" dirty="0"/>
              <a:t>Descartes: integration of Shapely geometry objects with Matplotlib.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B095DCF-5029-4FA7-887D-5F084AD30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Visualising</a:t>
            </a:r>
            <a:r>
              <a:rPr lang="en-US" dirty="0"/>
              <a:t> and processing geolocations</a:t>
            </a:r>
            <a:endParaRPr lang="nl-NL" dirty="0"/>
          </a:p>
        </p:txBody>
      </p:sp>
      <p:pic>
        <p:nvPicPr>
          <p:cNvPr id="1026" name="Picture 2" descr="GeoPandas logo — GeoPandas 0+untagged.50.g82b45f0.dirty documentation">
            <a:extLst>
              <a:ext uri="{FF2B5EF4-FFF2-40B4-BE49-F238E27FC236}">
                <a16:creationId xmlns:a16="http://schemas.microsoft.com/office/drawing/2014/main" id="{4356123D-A3E9-4F22-B964-D5D7030D5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6" y="3775759"/>
            <a:ext cx="2900362" cy="90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01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36CE3D98-C8D1-4C6E-8B65-732E7B87D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Extends popular data science library </a:t>
            </a:r>
            <a:r>
              <a:rPr lang="en-US" b="1" dirty="0"/>
              <a:t>pandas</a:t>
            </a:r>
            <a:r>
              <a:rPr lang="en-US" dirty="0"/>
              <a:t> by adding support for geospatial data</a:t>
            </a:r>
          </a:p>
          <a:p>
            <a:r>
              <a:rPr lang="en-US" dirty="0"/>
              <a:t>The core data structure in </a:t>
            </a:r>
            <a:r>
              <a:rPr lang="en-US" dirty="0" err="1"/>
              <a:t>GeoPandas</a:t>
            </a:r>
            <a:r>
              <a:rPr lang="en-US" dirty="0"/>
              <a:t> is </a:t>
            </a:r>
            <a:r>
              <a:rPr lang="en-US" dirty="0" err="1">
                <a:solidFill>
                  <a:srgbClr val="20BDBA"/>
                </a:solidFill>
              </a:rPr>
              <a:t>geopandas.GeoDataFrame</a:t>
            </a:r>
            <a:r>
              <a:rPr lang="en-US" dirty="0"/>
              <a:t>, a subclass of </a:t>
            </a:r>
            <a:r>
              <a:rPr lang="en-US" dirty="0" err="1"/>
              <a:t>pandas.DataFrame</a:t>
            </a:r>
            <a:r>
              <a:rPr lang="en-US" dirty="0"/>
              <a:t> able to store geometry columns and perform spatial operations.</a:t>
            </a:r>
          </a:p>
          <a:p>
            <a:r>
              <a:rPr lang="en-US" dirty="0"/>
              <a:t>Geometries are handled by </a:t>
            </a:r>
            <a:r>
              <a:rPr lang="en-US" dirty="0" err="1">
                <a:solidFill>
                  <a:srgbClr val="20BDBA"/>
                </a:solidFill>
              </a:rPr>
              <a:t>geopandas.GeoSeries</a:t>
            </a:r>
            <a:r>
              <a:rPr lang="en-US" dirty="0"/>
              <a:t>, a subclass of </a:t>
            </a:r>
            <a:r>
              <a:rPr lang="en-US" dirty="0" err="1"/>
              <a:t>pandas.Series</a:t>
            </a:r>
            <a:r>
              <a:rPr lang="en-US" dirty="0"/>
              <a:t>. </a:t>
            </a:r>
          </a:p>
          <a:p>
            <a:r>
              <a:rPr lang="en-US" dirty="0" err="1"/>
              <a:t>GeoDataFrame</a:t>
            </a:r>
            <a:r>
              <a:rPr lang="en-US" dirty="0"/>
              <a:t> is a combination of Series with your data (numerical, </a:t>
            </a:r>
            <a:r>
              <a:rPr lang="en-US" dirty="0" err="1"/>
              <a:t>boolean</a:t>
            </a:r>
            <a:r>
              <a:rPr lang="en-US" dirty="0"/>
              <a:t>, text etc.) and </a:t>
            </a:r>
            <a:r>
              <a:rPr lang="en-US" dirty="0" err="1"/>
              <a:t>GeoSeries</a:t>
            </a:r>
            <a:r>
              <a:rPr lang="en-US" dirty="0"/>
              <a:t> with geometries (points, polygons etc.)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C90A8E6-BC3D-413A-BD5F-1E835720F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Geopandas</a:t>
            </a:r>
            <a:r>
              <a:rPr lang="nl-NL" dirty="0"/>
              <a:t>: </a:t>
            </a:r>
            <a:r>
              <a:rPr lang="nl-NL" dirty="0" err="1"/>
              <a:t>concepts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44294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5FA7E1C-4FEF-4105-9D6B-42897E47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 err="1"/>
              <a:t>GeoSeries</a:t>
            </a:r>
            <a:r>
              <a:rPr lang="en-US" dirty="0"/>
              <a:t> can contain any geometry type (we can even mix them within a single array) and has a </a:t>
            </a:r>
            <a:r>
              <a:rPr lang="en-US" dirty="0" err="1">
                <a:solidFill>
                  <a:srgbClr val="20BDBA"/>
                </a:solidFill>
              </a:rPr>
              <a:t>GeoSeries.crs</a:t>
            </a:r>
            <a:r>
              <a:rPr lang="en-US" dirty="0">
                <a:solidFill>
                  <a:srgbClr val="20BDBA"/>
                </a:solidFill>
              </a:rPr>
              <a:t> </a:t>
            </a:r>
            <a:r>
              <a:rPr lang="en-US" dirty="0"/>
              <a:t>attribute:</a:t>
            </a:r>
          </a:p>
          <a:p>
            <a:pPr lvl="1"/>
            <a:r>
              <a:rPr lang="en-US" dirty="0"/>
              <a:t>stores information on the projection (CRS stands for Coordinate Reference System)</a:t>
            </a:r>
          </a:p>
          <a:p>
            <a:r>
              <a:rPr lang="en-US" dirty="0"/>
              <a:t>Each </a:t>
            </a:r>
            <a:r>
              <a:rPr lang="en-US" dirty="0" err="1"/>
              <a:t>GeoSeries</a:t>
            </a:r>
            <a:r>
              <a:rPr lang="en-US" dirty="0"/>
              <a:t> in a </a:t>
            </a:r>
            <a:r>
              <a:rPr lang="en-US" dirty="0" err="1"/>
              <a:t>GeoDataFrame</a:t>
            </a:r>
            <a:r>
              <a:rPr lang="en-US" dirty="0"/>
              <a:t> can be in a different projection, allowing you to have, for example, multiple versions of the same geometry, just in a different CRS.</a:t>
            </a:r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3E21802-99A1-41F5-AD99-8FCCECF2C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GeoSeries</a:t>
            </a:r>
            <a:r>
              <a:rPr lang="nl-NL" dirty="0"/>
              <a:t> &amp; </a:t>
            </a:r>
            <a:r>
              <a:rPr lang="nl-NL" dirty="0" err="1"/>
              <a:t>Coordinate</a:t>
            </a:r>
            <a:r>
              <a:rPr lang="nl-NL" dirty="0"/>
              <a:t> Reference System</a:t>
            </a:r>
          </a:p>
        </p:txBody>
      </p:sp>
    </p:spTree>
    <p:extLst>
      <p:ext uri="{BB962C8B-B14F-4D97-AF65-F5344CB8AC3E}">
        <p14:creationId xmlns:p14="http://schemas.microsoft.com/office/powerpoint/2010/main" val="1002605043"/>
      </p:ext>
    </p:extLst>
  </p:cSld>
  <p:clrMapOvr>
    <a:masterClrMapping/>
  </p:clrMapOvr>
</p:sld>
</file>

<file path=ppt/theme/theme1.xml><?xml version="1.0" encoding="utf-8"?>
<a:theme xmlns:a="http://schemas.openxmlformats.org/drawingml/2006/main" name="082615-hsleiden-pp-huisstijl-presentatie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3082015 HSLeiden PPT template breedbeeld proef 1.potx [Alleen-lezen]" id="{3990B087-836C-4C76-9413-3164469EC531}" vid="{99ADB50F-D14E-4E38-91B9-4E8D2AE64F59}"/>
    </a:ext>
  </a:ext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E944A85B3FC644AE9EFFE44156C501" ma:contentTypeVersion="12" ma:contentTypeDescription="Een nieuw document maken." ma:contentTypeScope="" ma:versionID="70db83929fbd3c7a3365e6181485da89">
  <xsd:schema xmlns:xsd="http://www.w3.org/2001/XMLSchema" xmlns:xs="http://www.w3.org/2001/XMLSchema" xmlns:p="http://schemas.microsoft.com/office/2006/metadata/properties" xmlns:ns2="fe5bd3e4-37eb-4f3b-8be6-5f9e4ba7ffe1" xmlns:ns3="6f4f1059-8fb1-4a7c-91f7-f6e332262f34" targetNamespace="http://schemas.microsoft.com/office/2006/metadata/properties" ma:root="true" ma:fieldsID="39e1064dad567de22a32e27cfcc5f0cb" ns2:_="" ns3:_="">
    <xsd:import namespace="fe5bd3e4-37eb-4f3b-8be6-5f9e4ba7ffe1"/>
    <xsd:import namespace="6f4f1059-8fb1-4a7c-91f7-f6e332262f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5bd3e4-37eb-4f3b-8be6-5f9e4ba7ff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4f1059-8fb1-4a7c-91f7-f6e332262f3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82029E-660E-4A32-83D1-5D2320A3DD59}">
  <ds:schemaRefs>
    <ds:schemaRef ds:uri="http://purl.org/dc/elements/1.1/"/>
    <ds:schemaRef ds:uri="http://schemas.microsoft.com/office/2006/metadata/properties"/>
    <ds:schemaRef ds:uri="6f4f1059-8fb1-4a7c-91f7-f6e332262f3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fe5bd3e4-37eb-4f3b-8be6-5f9e4ba7ffe1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CF7634C-61B8-4E53-818C-B86E03E099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3C8BCB-C598-4C4D-A18B-0FEE0ED7A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5bd3e4-37eb-4f3b-8be6-5f9e4ba7ffe1"/>
    <ds:schemaRef ds:uri="6f4f1059-8fb1-4a7c-91f7-f6e332262f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10883</TotalTime>
  <Words>1341</Words>
  <Application>Microsoft Office PowerPoint</Application>
  <PresentationFormat>Diavoorstelling (16:9)</PresentationFormat>
  <Paragraphs>188</Paragraphs>
  <Slides>31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Courier New</vt:lpstr>
      <vt:lpstr>Verdana</vt:lpstr>
      <vt:lpstr>082615-hsleiden-pp-huisstijl-presentatie</vt:lpstr>
      <vt:lpstr>Data Analytics and Visualization  for Digital Forensics</vt:lpstr>
      <vt:lpstr>Module 3: Data Analytics and Visualization</vt:lpstr>
      <vt:lpstr>Day 5</vt:lpstr>
      <vt:lpstr>Day 5: Learning Goals</vt:lpstr>
      <vt:lpstr>PowerPoint-presentatie</vt:lpstr>
      <vt:lpstr>Geolocations &amp; Digital Forensics</vt:lpstr>
      <vt:lpstr>Visualising and processing geolocations</vt:lpstr>
      <vt:lpstr>Geopandas: concepts</vt:lpstr>
      <vt:lpstr>GeoSeries &amp; Coordinate Reference System</vt:lpstr>
      <vt:lpstr>Reading and writing files</vt:lpstr>
      <vt:lpstr>Spatial joins</vt:lpstr>
      <vt:lpstr>Spatial join: sjoin</vt:lpstr>
      <vt:lpstr>Plotting IP addresses</vt:lpstr>
      <vt:lpstr>Folium Openstreetmap</vt:lpstr>
      <vt:lpstr>Geolocation of jpg picture</vt:lpstr>
      <vt:lpstr>PowerPoint-presentatie</vt:lpstr>
      <vt:lpstr>PowerPoint-presentatie</vt:lpstr>
      <vt:lpstr>Part 1 Data analysis for DF</vt:lpstr>
      <vt:lpstr>Part 2 Data visualisation for DF</vt:lpstr>
      <vt:lpstr>Part 3 Working with Plaso timelines</vt:lpstr>
      <vt:lpstr>Part 4 Elasticsearch and log2timeline</vt:lpstr>
      <vt:lpstr>Part 5 Using Elasticsearch and Kibana</vt:lpstr>
      <vt:lpstr>Part 6 Analyzing and visualising emails</vt:lpstr>
      <vt:lpstr>Part 7</vt:lpstr>
      <vt:lpstr>PowerPoint-presentatie</vt:lpstr>
      <vt:lpstr>PowerPoint-presentatie</vt:lpstr>
      <vt:lpstr>First 8 students</vt:lpstr>
      <vt:lpstr>PowerPoint-presentatie</vt:lpstr>
      <vt:lpstr>PowerPoint-presentatie</vt:lpstr>
      <vt:lpstr>PowerPoint-presentatie</vt:lpstr>
      <vt:lpstr>Goodbye!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Nationaal Cyber Testcenter</dc:title>
  <dc:creator>Hans Henseler</dc:creator>
  <cp:lastModifiedBy>Henseler, Hans</cp:lastModifiedBy>
  <cp:revision>136</cp:revision>
  <cp:lastPrinted>2017-06-30T07:43:30Z</cp:lastPrinted>
  <dcterms:created xsi:type="dcterms:W3CDTF">2017-02-20T07:14:55Z</dcterms:created>
  <dcterms:modified xsi:type="dcterms:W3CDTF">2022-08-23T20:43:29Z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0x010100FAE944A85B3FC644AE9EFFE44156C501</vt:lpwstr>
  </property>
</Properties>
</file>