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71" r:id="rId3"/>
    <p:sldId id="366" r:id="rId4"/>
    <p:sldId id="371" r:id="rId5"/>
    <p:sldId id="372" r:id="rId6"/>
    <p:sldId id="367" r:id="rId7"/>
    <p:sldId id="368" r:id="rId8"/>
    <p:sldId id="370" r:id="rId9"/>
    <p:sldId id="348" r:id="rId10"/>
    <p:sldId id="373" r:id="rId11"/>
    <p:sldId id="374" r:id="rId12"/>
    <p:sldId id="351" r:id="rId13"/>
    <p:sldId id="350" r:id="rId14"/>
    <p:sldId id="353" r:id="rId15"/>
    <p:sldId id="352" r:id="rId16"/>
    <p:sldId id="375" r:id="rId17"/>
    <p:sldId id="344" r:id="rId18"/>
    <p:sldId id="376" r:id="rId19"/>
    <p:sldId id="354" r:id="rId20"/>
    <p:sldId id="356" r:id="rId21"/>
    <p:sldId id="355" r:id="rId22"/>
    <p:sldId id="363" r:id="rId23"/>
    <p:sldId id="358" r:id="rId24"/>
    <p:sldId id="377" r:id="rId25"/>
    <p:sldId id="364" r:id="rId26"/>
    <p:sldId id="378" r:id="rId27"/>
    <p:sldId id="379" r:id="rId28"/>
    <p:sldId id="380" r:id="rId29"/>
    <p:sldId id="382" r:id="rId30"/>
    <p:sldId id="383" r:id="rId31"/>
    <p:sldId id="384" r:id="rId32"/>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40768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320085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9983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249776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89686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733035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413468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222729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178178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817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2/28/2023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‹nr.›</a:t>
            </a:fld>
            <a:endParaRPr lang="en-US"/>
          </a:p>
        </p:txBody>
      </p:sp>
    </p:spTree>
    <p:extLst>
      <p:ext uri="{BB962C8B-B14F-4D97-AF65-F5344CB8AC3E}">
        <p14:creationId xmlns:p14="http://schemas.microsoft.com/office/powerpoint/2010/main" val="9766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2/28/2023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‹nr.›</a:t>
            </a:fld>
            <a:endParaRPr lang="en-US"/>
          </a:p>
        </p:txBody>
      </p:sp>
    </p:spTree>
    <p:extLst>
      <p:ext uri="{BB962C8B-B14F-4D97-AF65-F5344CB8AC3E}">
        <p14:creationId xmlns:p14="http://schemas.microsoft.com/office/powerpoint/2010/main" val="257963515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el 1">
            <a:extLst>
              <a:ext uri="{FF2B5EF4-FFF2-40B4-BE49-F238E27FC236}">
                <a16:creationId xmlns:a16="http://schemas.microsoft.com/office/drawing/2014/main" id="{67941073-217A-5946-BD73-E457C00C772F}"/>
              </a:ext>
            </a:extLst>
          </p:cNvPr>
          <p:cNvSpPr>
            <a:spLocks noGrp="1"/>
          </p:cNvSpPr>
          <p:nvPr>
            <p:ph type="ctrTitle"/>
          </p:nvPr>
        </p:nvSpPr>
        <p:spPr>
          <a:xfrm>
            <a:off x="5578823" y="2789853"/>
            <a:ext cx="6434569" cy="2706565"/>
          </a:xfrm>
        </p:spPr>
        <p:txBody>
          <a:bodyPr>
            <a:normAutofit fontScale="90000"/>
          </a:bodyPr>
          <a:lstStyle/>
          <a:p>
            <a:r>
              <a:rPr lang="en-US" sz="2800" dirty="0"/>
              <a:t>MONTHLY US EXCESS RETURN </a:t>
            </a:r>
            <a:br>
              <a:rPr lang="en-US" sz="2800" dirty="0"/>
            </a:br>
            <a:r>
              <a:rPr lang="en-US" sz="2800" dirty="0"/>
              <a:t>PREDICTABILITY?</a:t>
            </a:r>
            <a:br>
              <a:rPr lang="en-US" sz="2800" dirty="0"/>
            </a:br>
            <a:br>
              <a:rPr lang="en-US" sz="2800" dirty="0"/>
            </a:br>
            <a:r>
              <a:rPr lang="en-US" sz="2800" dirty="0"/>
              <a:t>IN-SAMPLE, OUT-OF-SAMPLE AND</a:t>
            </a:r>
            <a:br>
              <a:rPr lang="en-US" sz="2800" dirty="0"/>
            </a:br>
            <a:r>
              <a:rPr lang="en-US" sz="2800" dirty="0"/>
              <a:t> C-MEAN FORECASTING</a:t>
            </a:r>
            <a:br>
              <a:rPr lang="en-US" sz="2800" dirty="0"/>
            </a:br>
            <a:br>
              <a:rPr lang="en-US" sz="2800" dirty="0"/>
            </a:br>
            <a:r>
              <a:rPr lang="en-US" sz="2800" b="1" i="1" dirty="0"/>
              <a:t>unfinished project looking for help… </a:t>
            </a:r>
          </a:p>
        </p:txBody>
      </p:sp>
      <p:pic>
        <p:nvPicPr>
          <p:cNvPr id="25" name="Picture 2" descr="Metal pendulum">
            <a:extLst>
              <a:ext uri="{FF2B5EF4-FFF2-40B4-BE49-F238E27FC236}">
                <a16:creationId xmlns:a16="http://schemas.microsoft.com/office/drawing/2014/main" id="{1E4A3BD6-D133-0BFF-F15E-4B7AFE2082BA}"/>
              </a:ext>
            </a:extLst>
          </p:cNvPr>
          <p:cNvPicPr>
            <a:picLocks noChangeAspect="1"/>
          </p:cNvPicPr>
          <p:nvPr/>
        </p:nvPicPr>
        <p:blipFill rotWithShape="1">
          <a:blip r:embed="rId2"/>
          <a:srcRect l="26495" r="15664"/>
          <a:stretch/>
        </p:blipFill>
        <p:spPr>
          <a:xfrm>
            <a:off x="0" y="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0" name="Freeform: Shape 9">
            <a:extLst>
              <a:ext uri="{FF2B5EF4-FFF2-40B4-BE49-F238E27FC236}">
                <a16:creationId xmlns:a16="http://schemas.microsoft.com/office/drawing/2014/main" id="{B47A9921-6509-49C2-BEBF-924F28066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4" name="Tekstvak 3">
            <a:extLst>
              <a:ext uri="{FF2B5EF4-FFF2-40B4-BE49-F238E27FC236}">
                <a16:creationId xmlns:a16="http://schemas.microsoft.com/office/drawing/2014/main" id="{9F744778-639C-1D4C-E04A-B3AAF303334C}"/>
              </a:ext>
            </a:extLst>
          </p:cNvPr>
          <p:cNvSpPr txBox="1"/>
          <p:nvPr/>
        </p:nvSpPr>
        <p:spPr>
          <a:xfrm>
            <a:off x="9121611" y="324942"/>
            <a:ext cx="2865119" cy="600164"/>
          </a:xfrm>
          <a:prstGeom prst="rect">
            <a:avLst/>
          </a:prstGeom>
          <a:noFill/>
        </p:spPr>
        <p:txBody>
          <a:bodyPr wrap="square" rtlCol="0">
            <a:spAutoFit/>
          </a:bodyPr>
          <a:lstStyle/>
          <a:p>
            <a:pPr algn="r"/>
            <a:r>
              <a:rPr lang="en-US" sz="1100" dirty="0"/>
              <a:t>Hans </a:t>
            </a:r>
            <a:r>
              <a:rPr lang="en-US" sz="1100" dirty="0" err="1"/>
              <a:t>Heytens</a:t>
            </a:r>
            <a:endParaRPr lang="en-US" sz="1100" dirty="0"/>
          </a:p>
          <a:p>
            <a:pPr algn="r"/>
            <a:r>
              <a:rPr lang="en-US" sz="1100" dirty="0"/>
              <a:t>	hansheytens@hotmail.com</a:t>
            </a:r>
          </a:p>
          <a:p>
            <a:pPr algn="r"/>
            <a:r>
              <a:rPr lang="en-US" sz="1100" dirty="0"/>
              <a:t>0032 469 19 22 26</a:t>
            </a:r>
          </a:p>
        </p:txBody>
      </p:sp>
    </p:spTree>
    <p:extLst>
      <p:ext uri="{BB962C8B-B14F-4D97-AF65-F5344CB8AC3E}">
        <p14:creationId xmlns:p14="http://schemas.microsoft.com/office/powerpoint/2010/main" val="41486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5" name="Afbeelding 4">
            <a:extLst>
              <a:ext uri="{FF2B5EF4-FFF2-40B4-BE49-F238E27FC236}">
                <a16:creationId xmlns:a16="http://schemas.microsoft.com/office/drawing/2014/main" id="{D9BB95A8-489F-5467-E70F-4B7101E81B76}"/>
              </a:ext>
            </a:extLst>
          </p:cNvPr>
          <p:cNvPicPr>
            <a:picLocks noChangeAspect="1"/>
          </p:cNvPicPr>
          <p:nvPr/>
        </p:nvPicPr>
        <p:blipFill>
          <a:blip r:embed="rId2"/>
          <a:stretch>
            <a:fillRect/>
          </a:stretch>
        </p:blipFill>
        <p:spPr>
          <a:xfrm>
            <a:off x="295102" y="1760781"/>
            <a:ext cx="10295512" cy="4214225"/>
          </a:xfrm>
          <a:prstGeom prst="rect">
            <a:avLst/>
          </a:prstGeom>
        </p:spPr>
      </p:pic>
      <p:pic>
        <p:nvPicPr>
          <p:cNvPr id="6" name="Afbeelding 5">
            <a:extLst>
              <a:ext uri="{FF2B5EF4-FFF2-40B4-BE49-F238E27FC236}">
                <a16:creationId xmlns:a16="http://schemas.microsoft.com/office/drawing/2014/main" id="{DDEBC573-38B8-8D8A-9468-B3842785220E}"/>
              </a:ext>
            </a:extLst>
          </p:cNvPr>
          <p:cNvPicPr>
            <a:picLocks noChangeAspect="1"/>
          </p:cNvPicPr>
          <p:nvPr/>
        </p:nvPicPr>
        <p:blipFill rotWithShape="1">
          <a:blip r:embed="rId3"/>
          <a:srcRect b="91172"/>
          <a:stretch/>
        </p:blipFill>
        <p:spPr>
          <a:xfrm>
            <a:off x="203654" y="1337129"/>
            <a:ext cx="10478408" cy="369332"/>
          </a:xfrm>
          <a:prstGeom prst="rect">
            <a:avLst/>
          </a:prstGeom>
        </p:spPr>
      </p:pic>
      <p:sp>
        <p:nvSpPr>
          <p:cNvPr id="7" name="Tekstvak 6">
            <a:extLst>
              <a:ext uri="{FF2B5EF4-FFF2-40B4-BE49-F238E27FC236}">
                <a16:creationId xmlns:a16="http://schemas.microsoft.com/office/drawing/2014/main" id="{8E8D62D0-B61A-F4BD-A4D3-22DDF5791AF3}"/>
              </a:ext>
            </a:extLst>
          </p:cNvPr>
          <p:cNvSpPr txBox="1"/>
          <p:nvPr/>
        </p:nvSpPr>
        <p:spPr>
          <a:xfrm>
            <a:off x="97674" y="6029326"/>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113251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4" name="Afbeelding 3">
            <a:extLst>
              <a:ext uri="{FF2B5EF4-FFF2-40B4-BE49-F238E27FC236}">
                <a16:creationId xmlns:a16="http://schemas.microsoft.com/office/drawing/2014/main" id="{883B6F9C-56A7-44FB-F7B6-B883625043C1}"/>
              </a:ext>
            </a:extLst>
          </p:cNvPr>
          <p:cNvPicPr>
            <a:picLocks noChangeAspect="1"/>
          </p:cNvPicPr>
          <p:nvPr/>
        </p:nvPicPr>
        <p:blipFill>
          <a:blip r:embed="rId2"/>
          <a:stretch>
            <a:fillRect/>
          </a:stretch>
        </p:blipFill>
        <p:spPr>
          <a:xfrm>
            <a:off x="289357" y="1760781"/>
            <a:ext cx="10392705" cy="4668011"/>
          </a:xfrm>
          <a:prstGeom prst="rect">
            <a:avLst/>
          </a:prstGeom>
        </p:spPr>
      </p:pic>
      <p:pic>
        <p:nvPicPr>
          <p:cNvPr id="6" name="Afbeelding 5">
            <a:extLst>
              <a:ext uri="{FF2B5EF4-FFF2-40B4-BE49-F238E27FC236}">
                <a16:creationId xmlns:a16="http://schemas.microsoft.com/office/drawing/2014/main" id="{7790A556-C573-274B-C842-6F5137A153C1}"/>
              </a:ext>
            </a:extLst>
          </p:cNvPr>
          <p:cNvPicPr>
            <a:picLocks noChangeAspect="1"/>
          </p:cNvPicPr>
          <p:nvPr/>
        </p:nvPicPr>
        <p:blipFill rotWithShape="1">
          <a:blip r:embed="rId3"/>
          <a:srcRect b="91172"/>
          <a:stretch/>
        </p:blipFill>
        <p:spPr>
          <a:xfrm>
            <a:off x="203654" y="1337129"/>
            <a:ext cx="10478408" cy="369332"/>
          </a:xfrm>
          <a:prstGeom prst="rect">
            <a:avLst/>
          </a:prstGeom>
        </p:spPr>
      </p:pic>
      <p:sp>
        <p:nvSpPr>
          <p:cNvPr id="7" name="Tekstvak 6">
            <a:extLst>
              <a:ext uri="{FF2B5EF4-FFF2-40B4-BE49-F238E27FC236}">
                <a16:creationId xmlns:a16="http://schemas.microsoft.com/office/drawing/2014/main" id="{5BEE4B61-670E-745F-24E7-1C2AE8BC4DB1}"/>
              </a:ext>
            </a:extLst>
          </p:cNvPr>
          <p:cNvSpPr txBox="1"/>
          <p:nvPr/>
        </p:nvSpPr>
        <p:spPr>
          <a:xfrm>
            <a:off x="97674" y="6428792"/>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414607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88344" y="231384"/>
            <a:ext cx="10884457"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pic>
        <p:nvPicPr>
          <p:cNvPr id="5" name="Afbeelding 4">
            <a:extLst>
              <a:ext uri="{FF2B5EF4-FFF2-40B4-BE49-F238E27FC236}">
                <a16:creationId xmlns:a16="http://schemas.microsoft.com/office/drawing/2014/main" id="{146FD789-35BC-137D-7E1C-C74C9F493218}"/>
              </a:ext>
            </a:extLst>
          </p:cNvPr>
          <p:cNvPicPr>
            <a:picLocks noChangeAspect="1"/>
          </p:cNvPicPr>
          <p:nvPr/>
        </p:nvPicPr>
        <p:blipFill>
          <a:blip r:embed="rId2"/>
          <a:stretch>
            <a:fillRect/>
          </a:stretch>
        </p:blipFill>
        <p:spPr>
          <a:xfrm>
            <a:off x="173126" y="678372"/>
            <a:ext cx="6172735" cy="3744338"/>
          </a:xfrm>
          <a:prstGeom prst="rect">
            <a:avLst/>
          </a:prstGeom>
        </p:spPr>
      </p:pic>
      <p:pic>
        <p:nvPicPr>
          <p:cNvPr id="8" name="Afbeelding 7">
            <a:extLst>
              <a:ext uri="{FF2B5EF4-FFF2-40B4-BE49-F238E27FC236}">
                <a16:creationId xmlns:a16="http://schemas.microsoft.com/office/drawing/2014/main" id="{FEC95C42-AE40-F8AA-DA97-2EA2A957AAAE}"/>
              </a:ext>
            </a:extLst>
          </p:cNvPr>
          <p:cNvPicPr>
            <a:picLocks noChangeAspect="1"/>
          </p:cNvPicPr>
          <p:nvPr/>
        </p:nvPicPr>
        <p:blipFill>
          <a:blip r:embed="rId3"/>
          <a:stretch>
            <a:fillRect/>
          </a:stretch>
        </p:blipFill>
        <p:spPr>
          <a:xfrm>
            <a:off x="173126" y="4564551"/>
            <a:ext cx="6172735" cy="2062065"/>
          </a:xfrm>
          <a:prstGeom prst="rect">
            <a:avLst/>
          </a:prstGeom>
        </p:spPr>
      </p:pic>
      <p:pic>
        <p:nvPicPr>
          <p:cNvPr id="11" name="Afbeelding 10">
            <a:extLst>
              <a:ext uri="{FF2B5EF4-FFF2-40B4-BE49-F238E27FC236}">
                <a16:creationId xmlns:a16="http://schemas.microsoft.com/office/drawing/2014/main" id="{51AB5067-E2F5-55F1-2005-0ED5D0331F01}"/>
              </a:ext>
            </a:extLst>
          </p:cNvPr>
          <p:cNvPicPr>
            <a:picLocks noChangeAspect="1"/>
          </p:cNvPicPr>
          <p:nvPr/>
        </p:nvPicPr>
        <p:blipFill>
          <a:blip r:embed="rId4"/>
          <a:stretch>
            <a:fillRect/>
          </a:stretch>
        </p:blipFill>
        <p:spPr>
          <a:xfrm>
            <a:off x="6587411" y="885207"/>
            <a:ext cx="5355773" cy="4397121"/>
          </a:xfrm>
          <a:prstGeom prst="rect">
            <a:avLst/>
          </a:prstGeom>
        </p:spPr>
      </p:pic>
      <p:sp>
        <p:nvSpPr>
          <p:cNvPr id="12" name="Tekstvak 11">
            <a:extLst>
              <a:ext uri="{FF2B5EF4-FFF2-40B4-BE49-F238E27FC236}">
                <a16:creationId xmlns:a16="http://schemas.microsoft.com/office/drawing/2014/main" id="{A5713AF1-FA48-4083-3975-ACD820D04093}"/>
              </a:ext>
            </a:extLst>
          </p:cNvPr>
          <p:cNvSpPr txBox="1"/>
          <p:nvPr/>
        </p:nvSpPr>
        <p:spPr>
          <a:xfrm>
            <a:off x="6587411" y="5451403"/>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556255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69682" y="184732"/>
            <a:ext cx="11462955" cy="738664"/>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a:p>
            <a:endParaRPr lang="nl-BE" sz="2400" b="1" dirty="0">
              <a:solidFill>
                <a:schemeClr val="bg1"/>
              </a:solidFill>
            </a:endParaRPr>
          </a:p>
        </p:txBody>
      </p:sp>
      <p:sp>
        <p:nvSpPr>
          <p:cNvPr id="2" name="Tekstvak 1">
            <a:extLst>
              <a:ext uri="{FF2B5EF4-FFF2-40B4-BE49-F238E27FC236}">
                <a16:creationId xmlns:a16="http://schemas.microsoft.com/office/drawing/2014/main" id="{69868FCC-D393-C7CF-89FD-2D9E78FB2F9F}"/>
              </a:ext>
            </a:extLst>
          </p:cNvPr>
          <p:cNvSpPr txBox="1"/>
          <p:nvPr/>
        </p:nvSpPr>
        <p:spPr>
          <a:xfrm>
            <a:off x="139959" y="807870"/>
            <a:ext cx="11849878" cy="2246769"/>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Some series (levels) are trend non-stationary. We have already introduced differences on these series in our predictors (the 1mchg = the 1-month difference between values). </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We first transform all series into standardized variables for in-sample testing. We calculate the z-score on each predictor in-sample. This creates look-ahead bias, but in-sample testing has look-ahead bias anyway as the regression is performed on the full sample. Coefficients are estimated using the full sample. These coefficients are useful for an investor today but were not known for an investor in the past. Hence, back-testing on these coefficients is unrealistic. We will solve this by out-of-sample predictive forecasting.</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If there is still a trend-stationary process after normalizing, we try to log and sqrt the raw levels (and then normalizing). If there is still a stationary process after these transformations, we remove the variable from future in-sample and out-of-sample testing.</a:t>
            </a:r>
          </a:p>
        </p:txBody>
      </p:sp>
    </p:spTree>
    <p:extLst>
      <p:ext uri="{BB962C8B-B14F-4D97-AF65-F5344CB8AC3E}">
        <p14:creationId xmlns:p14="http://schemas.microsoft.com/office/powerpoint/2010/main" val="279038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69682" y="184732"/>
            <a:ext cx="11705551"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pic>
        <p:nvPicPr>
          <p:cNvPr id="5" name="Afbeelding 4">
            <a:extLst>
              <a:ext uri="{FF2B5EF4-FFF2-40B4-BE49-F238E27FC236}">
                <a16:creationId xmlns:a16="http://schemas.microsoft.com/office/drawing/2014/main" id="{D6FA355A-278C-B9B9-371C-760D244BD27C}"/>
              </a:ext>
            </a:extLst>
          </p:cNvPr>
          <p:cNvPicPr>
            <a:picLocks noChangeAspect="1"/>
          </p:cNvPicPr>
          <p:nvPr/>
        </p:nvPicPr>
        <p:blipFill>
          <a:blip r:embed="rId2"/>
          <a:stretch>
            <a:fillRect/>
          </a:stretch>
        </p:blipFill>
        <p:spPr>
          <a:xfrm>
            <a:off x="69682" y="1166325"/>
            <a:ext cx="11705551" cy="5262466"/>
          </a:xfrm>
          <a:prstGeom prst="rect">
            <a:avLst/>
          </a:prstGeom>
        </p:spPr>
      </p:pic>
      <p:sp>
        <p:nvSpPr>
          <p:cNvPr id="6" name="Tekstvak 5">
            <a:extLst>
              <a:ext uri="{FF2B5EF4-FFF2-40B4-BE49-F238E27FC236}">
                <a16:creationId xmlns:a16="http://schemas.microsoft.com/office/drawing/2014/main" id="{4F09A433-22F0-28BE-A50E-056001912539}"/>
              </a:ext>
            </a:extLst>
          </p:cNvPr>
          <p:cNvSpPr txBox="1"/>
          <p:nvPr/>
        </p:nvSpPr>
        <p:spPr>
          <a:xfrm>
            <a:off x="139960" y="706306"/>
            <a:ext cx="10245012" cy="307777"/>
          </a:xfrm>
          <a:prstGeom prst="rect">
            <a:avLst/>
          </a:prstGeom>
          <a:noFill/>
        </p:spPr>
        <p:txBody>
          <a:bodyPr wrap="square" rtlCol="0">
            <a:spAutoFit/>
          </a:bodyPr>
          <a:lstStyle/>
          <a:p>
            <a:r>
              <a:rPr lang="en-US" sz="1400" b="1" dirty="0">
                <a:solidFill>
                  <a:schemeClr val="bg1"/>
                </a:solidFill>
              </a:rPr>
              <a:t>36 potential predictors are now z-scores (in-sample, full window) trimmed to min/max at -3/+3</a:t>
            </a:r>
          </a:p>
        </p:txBody>
      </p:sp>
      <p:sp>
        <p:nvSpPr>
          <p:cNvPr id="2" name="Tekstvak 1">
            <a:extLst>
              <a:ext uri="{FF2B5EF4-FFF2-40B4-BE49-F238E27FC236}">
                <a16:creationId xmlns:a16="http://schemas.microsoft.com/office/drawing/2014/main" id="{255BD8A9-9655-2B3B-4BEC-FC8652CD7D87}"/>
              </a:ext>
            </a:extLst>
          </p:cNvPr>
          <p:cNvSpPr txBox="1"/>
          <p:nvPr/>
        </p:nvSpPr>
        <p:spPr>
          <a:xfrm>
            <a:off x="139960" y="463382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93275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50045"/>
            <a:ext cx="11808187" cy="369332"/>
          </a:xfrm>
          <a:prstGeom prst="rect">
            <a:avLst/>
          </a:prstGeom>
          <a:noFill/>
        </p:spPr>
        <p:txBody>
          <a:bodyPr wrap="square" rtlCol="0">
            <a:spAutoFit/>
          </a:bodyPr>
          <a:lstStyle/>
          <a:p>
            <a:r>
              <a:rPr lang="nl-BE" b="1" dirty="0">
                <a:solidFill>
                  <a:schemeClr val="bg1"/>
                </a:solidFill>
              </a:rPr>
              <a:t>TEST FOR TREND-STATIONARY PROCESS  ON THE RAW VARIABLES – </a:t>
            </a:r>
            <a:r>
              <a:rPr lang="nl-BE" b="1" dirty="0" err="1">
                <a:solidFill>
                  <a:schemeClr val="bg1"/>
                </a:solidFill>
              </a:rPr>
              <a:t>augmented</a:t>
            </a:r>
            <a:r>
              <a:rPr lang="nl-BE" b="1" dirty="0">
                <a:solidFill>
                  <a:schemeClr val="bg1"/>
                </a:solidFill>
              </a:rPr>
              <a:t> </a:t>
            </a:r>
            <a:r>
              <a:rPr lang="nl-BE" b="1" dirty="0" err="1">
                <a:solidFill>
                  <a:schemeClr val="bg1"/>
                </a:solidFill>
              </a:rPr>
              <a:t>Dickey-Fuller</a:t>
            </a:r>
            <a:endParaRPr lang="nl-BE" b="1" dirty="0">
              <a:solidFill>
                <a:schemeClr val="bg1"/>
              </a:solidFill>
            </a:endParaRPr>
          </a:p>
        </p:txBody>
      </p:sp>
      <p:sp>
        <p:nvSpPr>
          <p:cNvPr id="2" name="Tekstvak 1">
            <a:extLst>
              <a:ext uri="{FF2B5EF4-FFF2-40B4-BE49-F238E27FC236}">
                <a16:creationId xmlns:a16="http://schemas.microsoft.com/office/drawing/2014/main" id="{54934084-F073-5672-4706-EC416DC94A46}"/>
              </a:ext>
            </a:extLst>
          </p:cNvPr>
          <p:cNvSpPr txBox="1"/>
          <p:nvPr/>
        </p:nvSpPr>
        <p:spPr>
          <a:xfrm>
            <a:off x="251927" y="779879"/>
            <a:ext cx="11653934"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solidFill>
                  <a:schemeClr val="bg1"/>
                </a:solidFill>
              </a:rPr>
              <a:t>Augemented</a:t>
            </a:r>
            <a:r>
              <a:rPr lang="en-US" sz="1400" dirty="0">
                <a:solidFill>
                  <a:schemeClr val="bg1"/>
                </a:solidFill>
              </a:rPr>
              <a:t> Dicky-Fuller tests on transformed values shows the same result as </a:t>
            </a:r>
            <a:r>
              <a:rPr lang="en-US" sz="1400" dirty="0" err="1">
                <a:solidFill>
                  <a:schemeClr val="bg1"/>
                </a:solidFill>
              </a:rPr>
              <a:t>adf</a:t>
            </a:r>
            <a:r>
              <a:rPr lang="en-US" sz="1400" dirty="0">
                <a:solidFill>
                  <a:schemeClr val="bg1"/>
                </a:solidFill>
              </a:rPr>
              <a:t> on the raw series (albeit somewhat lower </a:t>
            </a:r>
            <a:r>
              <a:rPr lang="en-US" sz="1400" dirty="0" err="1">
                <a:solidFill>
                  <a:schemeClr val="bg1"/>
                </a:solidFill>
              </a:rPr>
              <a:t>p_values</a:t>
            </a:r>
            <a:r>
              <a:rPr lang="en-US" sz="1400" dirty="0">
                <a:solidFill>
                  <a:schemeClr val="bg1"/>
                </a:solidFill>
              </a:rPr>
              <a:t> on the suspected </a:t>
            </a:r>
            <a:r>
              <a:rPr lang="en-US" sz="1400" dirty="0" err="1">
                <a:solidFill>
                  <a:schemeClr val="bg1"/>
                </a:solidFill>
              </a:rPr>
              <a:t>raws</a:t>
            </a:r>
            <a:r>
              <a:rPr lang="en-US" sz="1400" dirty="0">
                <a:solidFill>
                  <a:schemeClr val="bg1"/>
                </a:solidFill>
              </a:rPr>
              <a:t>). Hence we drop the following variables (and their z-scores) for in-sample and </a:t>
            </a:r>
            <a:r>
              <a:rPr lang="en-US" sz="1400" dirty="0" err="1">
                <a:solidFill>
                  <a:schemeClr val="bg1"/>
                </a:solidFill>
              </a:rPr>
              <a:t>out-of</a:t>
            </a:r>
            <a:r>
              <a:rPr lang="en-US" sz="1400" dirty="0">
                <a:solidFill>
                  <a:schemeClr val="bg1"/>
                </a:solidFill>
              </a:rPr>
              <a:t> sample testing and keep the rest:</a:t>
            </a:r>
          </a:p>
          <a:p>
            <a:endParaRPr lang="en-US" sz="1400" dirty="0">
              <a:solidFill>
                <a:schemeClr val="bg1"/>
              </a:solidFill>
            </a:endParaRPr>
          </a:p>
          <a:p>
            <a:pPr marL="1200150" lvl="2" indent="-285750">
              <a:buFont typeface="Arial" panose="020B0604020202020204" pitchFamily="34" charset="0"/>
              <a:buChar char="•"/>
            </a:pPr>
            <a:r>
              <a:rPr lang="en-US" sz="1400" dirty="0">
                <a:solidFill>
                  <a:schemeClr val="bg1"/>
                </a:solidFill>
              </a:rPr>
              <a:t>Yield_10</a:t>
            </a:r>
          </a:p>
          <a:p>
            <a:pPr marL="1200150" lvl="2" indent="-285750">
              <a:buFont typeface="Arial" panose="020B0604020202020204" pitchFamily="34" charset="0"/>
              <a:buChar char="•"/>
            </a:pPr>
            <a:r>
              <a:rPr lang="en-US" sz="1400" dirty="0">
                <a:solidFill>
                  <a:schemeClr val="bg1"/>
                </a:solidFill>
              </a:rPr>
              <a:t>Yield_3m</a:t>
            </a:r>
          </a:p>
          <a:p>
            <a:pPr marL="1200150" lvl="2" indent="-285750">
              <a:buFont typeface="Arial" panose="020B0604020202020204" pitchFamily="34" charset="0"/>
              <a:buChar char="•"/>
            </a:pPr>
            <a:r>
              <a:rPr lang="en-US" sz="1400" dirty="0" err="1">
                <a:solidFill>
                  <a:schemeClr val="bg1"/>
                </a:solidFill>
              </a:rPr>
              <a:t>Yield_Baa</a:t>
            </a:r>
            <a:endParaRPr lang="en-US" sz="1400" dirty="0">
              <a:solidFill>
                <a:schemeClr val="bg1"/>
              </a:solidFill>
            </a:endParaRPr>
          </a:p>
          <a:p>
            <a:pPr marL="1200150" lvl="2" indent="-285750">
              <a:buFont typeface="Arial" panose="020B0604020202020204" pitchFamily="34" charset="0"/>
              <a:buChar char="•"/>
            </a:pPr>
            <a:r>
              <a:rPr lang="en-US" sz="1400" dirty="0" err="1">
                <a:solidFill>
                  <a:schemeClr val="bg1"/>
                </a:solidFill>
              </a:rPr>
              <a:t>Core_pce</a:t>
            </a:r>
            <a:endParaRPr lang="en-US" sz="1400" dirty="0">
              <a:solidFill>
                <a:schemeClr val="bg1"/>
              </a:solidFill>
            </a:endParaRPr>
          </a:p>
          <a:p>
            <a:pPr marL="1200150" lvl="2" indent="-285750">
              <a:buFont typeface="Arial" panose="020B0604020202020204" pitchFamily="34" charset="0"/>
              <a:buChar char="•"/>
            </a:pPr>
            <a:r>
              <a:rPr lang="en-US" sz="1400" dirty="0">
                <a:solidFill>
                  <a:schemeClr val="bg1"/>
                </a:solidFill>
              </a:rPr>
              <a:t>Real_yield_10y</a:t>
            </a:r>
          </a:p>
          <a:p>
            <a:pPr marL="1200150" lvl="2" indent="-285750">
              <a:buFont typeface="Arial" panose="020B0604020202020204" pitchFamily="34" charset="0"/>
              <a:buChar char="•"/>
            </a:pPr>
            <a:r>
              <a:rPr lang="en-US" sz="1400" dirty="0">
                <a:solidFill>
                  <a:schemeClr val="bg1"/>
                </a:solidFill>
              </a:rPr>
              <a:t>Real_yield_3m</a:t>
            </a:r>
          </a:p>
          <a:p>
            <a:pPr marL="1200150" lvl="2" indent="-285750">
              <a:buFont typeface="Arial" panose="020B0604020202020204" pitchFamily="34" charset="0"/>
              <a:buChar char="•"/>
            </a:pPr>
            <a:r>
              <a:rPr lang="en-US" sz="1400" dirty="0" err="1">
                <a:solidFill>
                  <a:schemeClr val="bg1"/>
                </a:solidFill>
              </a:rPr>
              <a:t>Real_yield_Baa</a:t>
            </a:r>
            <a:endParaRPr lang="en-US" sz="1400" dirty="0">
              <a:solidFill>
                <a:schemeClr val="bg1"/>
              </a:solidFill>
            </a:endParaRPr>
          </a:p>
          <a:p>
            <a:pPr marL="1200150" lvl="2" indent="-285750">
              <a:buFont typeface="Arial" panose="020B0604020202020204" pitchFamily="34" charset="0"/>
              <a:buChar char="•"/>
            </a:pPr>
            <a:r>
              <a:rPr lang="en-US" sz="1400" dirty="0" err="1">
                <a:solidFill>
                  <a:schemeClr val="bg1"/>
                </a:solidFill>
              </a:rPr>
              <a:t>Part_time_work</a:t>
            </a:r>
            <a:endParaRPr lang="en-US" sz="1400" dirty="0">
              <a:solidFill>
                <a:schemeClr val="bg1"/>
              </a:solidFill>
            </a:endParaRPr>
          </a:p>
          <a:p>
            <a:endParaRPr lang="en-US" sz="1400" dirty="0">
              <a:solidFill>
                <a:schemeClr val="bg1"/>
              </a:solidFill>
            </a:endParaRPr>
          </a:p>
          <a:p>
            <a:pPr marL="285750" indent="-285750">
              <a:buFont typeface="Courier New" panose="02070309020205020404" pitchFamily="49" charset="0"/>
              <a:buChar char="o"/>
            </a:pPr>
            <a:r>
              <a:rPr lang="en-US" sz="1400" dirty="0">
                <a:solidFill>
                  <a:schemeClr val="bg1"/>
                </a:solidFill>
              </a:rPr>
              <a:t>These series all represent levels and have trend. We keep the differences series however for future testing. We end up with 28 predictors (independent variables, regressors, </a:t>
            </a:r>
            <a:r>
              <a:rPr lang="en-US" sz="1400" dirty="0" err="1">
                <a:solidFill>
                  <a:schemeClr val="bg1"/>
                </a:solidFill>
              </a:rPr>
              <a:t>exogs</a:t>
            </a:r>
            <a:r>
              <a:rPr lang="en-US" sz="1400" dirty="0">
                <a:solidFill>
                  <a:schemeClr val="bg1"/>
                </a:solidFill>
              </a:rPr>
              <a:t>,…) for our in-sample testing.</a:t>
            </a:r>
          </a:p>
        </p:txBody>
      </p:sp>
    </p:spTree>
    <p:extLst>
      <p:ext uri="{BB962C8B-B14F-4D97-AF65-F5344CB8AC3E}">
        <p14:creationId xmlns:p14="http://schemas.microsoft.com/office/powerpoint/2010/main" val="123016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4" name="Tekstvak 3">
            <a:extLst>
              <a:ext uri="{FF2B5EF4-FFF2-40B4-BE49-F238E27FC236}">
                <a16:creationId xmlns:a16="http://schemas.microsoft.com/office/drawing/2014/main" id="{A4C88B10-C00A-D282-E9E7-9BDE812BABA2}"/>
              </a:ext>
            </a:extLst>
          </p:cNvPr>
          <p:cNvSpPr txBox="1"/>
          <p:nvPr/>
        </p:nvSpPr>
        <p:spPr>
          <a:xfrm>
            <a:off x="116336" y="906279"/>
            <a:ext cx="11430622" cy="5262979"/>
          </a:xfrm>
          <a:prstGeom prst="rect">
            <a:avLst/>
          </a:prstGeom>
          <a:noFill/>
        </p:spPr>
        <p:txBody>
          <a:bodyPr wrap="square">
            <a:spAutoFit/>
          </a:bodyPr>
          <a:lstStyle/>
          <a:p>
            <a:pPr algn="just"/>
            <a:r>
              <a:rPr lang="en-US" sz="1400" b="1" dirty="0">
                <a:solidFill>
                  <a:schemeClr val="bg1"/>
                </a:solidFill>
              </a:rPr>
              <a:t>Problem: </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Are short-term monthly aggregate market returns forecastable? We know from dozens of academic papers that short-term index returns, and excess-returns are very difficult to forecast as we have lots of white noise in the short run.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It is not unusual to only find in-sample r-squared on predictive regressions (of monthly excess returns) of less than 5% and usually less than 1%. </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Multi-variate regressions with lots of predictors suffer from high-dimensionality problems and some papers already showed that a naïve forecast such as a trailing mean outperforms forecasts from complex multivariate recursive regressions.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Out-of-sample predictive forecasts using recursive (expanding window: only using estimated coefficients up to time t and regressors known at time t) regressions often destroy any hope that was left from significant in-sample evidence. Academic evidence also shows that aggregate market returns might be somewhat forecastable if we (regress) forecast on longer time horizons. These regressions often suffer from serial correlation issues in the excess returns (response variable) so that significance might be wildly overstated. Hence, standard errors and hence t-stats (and p-values) are often corrected using Newey-West corrections (HAC-correction). That is for future research. For now, we still focus on monthly forecasting.</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Some papers provide hope for simple univariate forecasting in the short-run. If we combine the univariate forecasts (simple averaging for example: C-mean), out-of-sample results show promise. It has been long known that forecasts can be improved by just taking lots of forecasts and then averaging them. Even more, predictors that did not provide much value in out-of-sample forecasting can have value when combined with other forecasts. Model diversification works a bit like portfolio diversification. For now, we focus on predictive forecasting using the C-mean forecast. </a:t>
            </a:r>
          </a:p>
          <a:p>
            <a:pPr algn="just"/>
            <a:r>
              <a:rPr lang="en-US" sz="1400" dirty="0">
                <a:solidFill>
                  <a:schemeClr val="bg1"/>
                </a:solidFill>
              </a:rPr>
              <a:t>    </a:t>
            </a:r>
          </a:p>
        </p:txBody>
      </p:sp>
    </p:spTree>
    <p:extLst>
      <p:ext uri="{BB962C8B-B14F-4D97-AF65-F5344CB8AC3E}">
        <p14:creationId xmlns:p14="http://schemas.microsoft.com/office/powerpoint/2010/main" val="1636824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A4C88B10-C00A-D282-E9E7-9BDE812BABA2}"/>
              </a:ext>
            </a:extLst>
          </p:cNvPr>
          <p:cNvSpPr txBox="1"/>
          <p:nvPr/>
        </p:nvSpPr>
        <p:spPr>
          <a:xfrm>
            <a:off x="185990" y="966787"/>
            <a:ext cx="11430622" cy="5478423"/>
          </a:xfrm>
          <a:prstGeom prst="rect">
            <a:avLst/>
          </a:prstGeom>
          <a:noFill/>
        </p:spPr>
        <p:txBody>
          <a:bodyPr wrap="square">
            <a:spAutoFit/>
          </a:bodyPr>
          <a:lstStyle/>
          <a:p>
            <a:pPr algn="just"/>
            <a:r>
              <a:rPr lang="en-US" sz="1400" b="1" dirty="0">
                <a:solidFill>
                  <a:schemeClr val="bg1"/>
                </a:solidFill>
              </a:rPr>
              <a:t>Univariate in-sample regressions:</a:t>
            </a:r>
          </a:p>
          <a:p>
            <a:pPr algn="just"/>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hypothesize that monthly excess returns are not forecastable in-sample. The alternative is that they are to some extend.</a:t>
            </a:r>
          </a:p>
          <a:p>
            <a:pPr marL="742950" lvl="1" indent="-285750">
              <a:buFont typeface="Arial" panose="020B0604020202020204" pitchFamily="34" charset="0"/>
              <a:buChar char="•"/>
            </a:pPr>
            <a:r>
              <a:rPr lang="en-US" sz="1400" dirty="0">
                <a:solidFill>
                  <a:schemeClr val="bg1"/>
                </a:solidFill>
              </a:rPr>
              <a:t>Null: beta is 0</a:t>
            </a:r>
          </a:p>
          <a:p>
            <a:pPr marL="742950" lvl="1" indent="-285750">
              <a:buFont typeface="Arial" panose="020B0604020202020204" pitchFamily="34" charset="0"/>
              <a:buChar char="•"/>
            </a:pPr>
            <a:r>
              <a:rPr lang="en-US" sz="1400" dirty="0">
                <a:solidFill>
                  <a:schemeClr val="bg1"/>
                </a:solidFill>
              </a:rPr>
              <a:t>Alternative: beta is different from 0 (t-test)</a:t>
            </a:r>
          </a:p>
          <a:p>
            <a:pPr marL="742950" lvl="1"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We run an in-sample regression on each variable of the form:</a:t>
            </a:r>
          </a:p>
          <a:p>
            <a:pPr lvl="1"/>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a:p>
            <a:pPr lvl="1"/>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Firstly, we run in-sample univariate regressions on all predictors. We check for first order correlation with Durbin Watson test.</a:t>
            </a:r>
          </a:p>
          <a:p>
            <a:pPr marL="285750" indent="-285750">
              <a:buFont typeface="Arial" panose="020B0604020202020204" pitchFamily="34" charset="0"/>
              <a:buChar char="•"/>
            </a:pPr>
            <a:r>
              <a:rPr lang="en-US" sz="1400" dirty="0">
                <a:solidFill>
                  <a:schemeClr val="bg1"/>
                </a:solidFill>
              </a:rPr>
              <a:t> We check signs and significance of betas.</a:t>
            </a:r>
          </a:p>
          <a:p>
            <a:r>
              <a:rPr lang="en-US" sz="1400" dirty="0">
                <a:solidFill>
                  <a:schemeClr val="bg1"/>
                </a:solidFill>
              </a:rPr>
              <a:t>    </a:t>
            </a:r>
          </a:p>
          <a:p>
            <a:endParaRPr lang="en-US" sz="1400" dirty="0">
              <a:solidFill>
                <a:schemeClr val="bg1"/>
              </a:solidFill>
            </a:endParaRPr>
          </a:p>
          <a:p>
            <a:r>
              <a:rPr lang="en-US" sz="1400" b="1" dirty="0">
                <a:solidFill>
                  <a:schemeClr val="bg1"/>
                </a:solidFill>
              </a:rPr>
              <a:t>To be aware of:</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The in-sample univariate OLS uses the whole sample: this creates look-ahead bias. Hence, all results should be regarded with </a:t>
            </a:r>
            <a:r>
              <a:rPr lang="en-US" sz="1400" dirty="0" err="1">
                <a:solidFill>
                  <a:schemeClr val="bg1"/>
                </a:solidFill>
              </a:rPr>
              <a:t>sceptism</a:t>
            </a:r>
            <a:r>
              <a:rPr lang="en-US" sz="1400" dirty="0">
                <a:solidFill>
                  <a:schemeClr val="bg1"/>
                </a:solidFill>
              </a:rPr>
              <a:t>. Yet, the industry still uses results from in-sample significance tests in reports a lot.</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The in-sample univariate OLS uses standardized regressors (z-score). But the standardization also creates look-ahead bias as the z-score is calculated using the full sample (not on a rolling or expanding window). </a:t>
            </a:r>
          </a:p>
        </p:txBody>
      </p:sp>
      <p:sp>
        <p:nvSpPr>
          <p:cNvPr id="2" name="Tekstvak 1">
            <a:extLst>
              <a:ext uri="{FF2B5EF4-FFF2-40B4-BE49-F238E27FC236}">
                <a16:creationId xmlns:a16="http://schemas.microsoft.com/office/drawing/2014/main" id="{F4EA5875-ECC1-7A77-E801-2CD256A88214}"/>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pic>
        <p:nvPicPr>
          <p:cNvPr id="7" name="Afbeelding 6">
            <a:extLst>
              <a:ext uri="{FF2B5EF4-FFF2-40B4-BE49-F238E27FC236}">
                <a16:creationId xmlns:a16="http://schemas.microsoft.com/office/drawing/2014/main" id="{270EB86F-86ED-A8A8-CE1F-8642F74F2E86}"/>
              </a:ext>
            </a:extLst>
          </p:cNvPr>
          <p:cNvPicPr>
            <a:picLocks noChangeAspect="1"/>
          </p:cNvPicPr>
          <p:nvPr/>
        </p:nvPicPr>
        <p:blipFill>
          <a:blip r:embed="rId2"/>
          <a:stretch>
            <a:fillRect/>
          </a:stretch>
        </p:blipFill>
        <p:spPr>
          <a:xfrm>
            <a:off x="3586443" y="2572275"/>
            <a:ext cx="4456545" cy="1371935"/>
          </a:xfrm>
          <a:prstGeom prst="rect">
            <a:avLst/>
          </a:prstGeom>
        </p:spPr>
      </p:pic>
    </p:spTree>
    <p:extLst>
      <p:ext uri="{BB962C8B-B14F-4D97-AF65-F5344CB8AC3E}">
        <p14:creationId xmlns:p14="http://schemas.microsoft.com/office/powerpoint/2010/main" val="2271494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FEAE7992-7DD4-C3C1-1298-53D8E1D52343}"/>
              </a:ext>
            </a:extLst>
          </p:cNvPr>
          <p:cNvPicPr>
            <a:picLocks noChangeAspect="1"/>
          </p:cNvPicPr>
          <p:nvPr/>
        </p:nvPicPr>
        <p:blipFill>
          <a:blip r:embed="rId2"/>
          <a:stretch>
            <a:fillRect/>
          </a:stretch>
        </p:blipFill>
        <p:spPr>
          <a:xfrm>
            <a:off x="116336" y="1244848"/>
            <a:ext cx="11373714" cy="4945223"/>
          </a:xfrm>
          <a:prstGeom prst="rect">
            <a:avLst/>
          </a:prstGeom>
        </p:spPr>
      </p:pic>
      <p:sp>
        <p:nvSpPr>
          <p:cNvPr id="6" name="Tekstvak 5">
            <a:extLst>
              <a:ext uri="{FF2B5EF4-FFF2-40B4-BE49-F238E27FC236}">
                <a16:creationId xmlns:a16="http://schemas.microsoft.com/office/drawing/2014/main" id="{69FBD479-1688-67FD-C039-6215989D21B3}"/>
              </a:ext>
            </a:extLst>
          </p:cNvPr>
          <p:cNvSpPr txBox="1"/>
          <p:nvPr/>
        </p:nvSpPr>
        <p:spPr>
          <a:xfrm>
            <a:off x="116336" y="937071"/>
            <a:ext cx="11740384" cy="307777"/>
          </a:xfrm>
          <a:prstGeom prst="rect">
            <a:avLst/>
          </a:prstGeom>
          <a:noFill/>
        </p:spPr>
        <p:txBody>
          <a:bodyPr wrap="square" rtlCol="0">
            <a:spAutoFit/>
          </a:bodyPr>
          <a:lstStyle/>
          <a:p>
            <a:r>
              <a:rPr lang="en-US" sz="1400" b="1" dirty="0">
                <a:solidFill>
                  <a:schemeClr val="bg1"/>
                </a:solidFill>
              </a:rPr>
              <a:t>28 potential predictors (we dropped 8 due to trend non-stationary) as z-scores (in-sample, full window) trimmed to min/max at -3/+3</a:t>
            </a:r>
          </a:p>
        </p:txBody>
      </p:sp>
      <p:sp>
        <p:nvSpPr>
          <p:cNvPr id="7" name="Tekstvak 6">
            <a:extLst>
              <a:ext uri="{FF2B5EF4-FFF2-40B4-BE49-F238E27FC236}">
                <a16:creationId xmlns:a16="http://schemas.microsoft.com/office/drawing/2014/main" id="{3215A80F-E11B-9EAE-6EC7-818B7D3D3A02}"/>
              </a:ext>
            </a:extLst>
          </p:cNvPr>
          <p:cNvSpPr txBox="1"/>
          <p:nvPr/>
        </p:nvSpPr>
        <p:spPr>
          <a:xfrm>
            <a:off x="116336" y="19840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8" name="Tekstvak 7">
            <a:extLst>
              <a:ext uri="{FF2B5EF4-FFF2-40B4-BE49-F238E27FC236}">
                <a16:creationId xmlns:a16="http://schemas.microsoft.com/office/drawing/2014/main" id="{84BEE0FA-8234-D822-21F4-B8C842BD8BBA}"/>
              </a:ext>
            </a:extLst>
          </p:cNvPr>
          <p:cNvSpPr txBox="1"/>
          <p:nvPr/>
        </p:nvSpPr>
        <p:spPr>
          <a:xfrm>
            <a:off x="335903" y="461516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52416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1F46981-3D0F-EC8D-8633-95584E52589F}"/>
              </a:ext>
            </a:extLst>
          </p:cNvPr>
          <p:cNvPicPr>
            <a:picLocks noChangeAspect="1"/>
          </p:cNvPicPr>
          <p:nvPr/>
        </p:nvPicPr>
        <p:blipFill>
          <a:blip r:embed="rId2"/>
          <a:stretch>
            <a:fillRect/>
          </a:stretch>
        </p:blipFill>
        <p:spPr>
          <a:xfrm>
            <a:off x="256242" y="798646"/>
            <a:ext cx="8077900" cy="4831499"/>
          </a:xfrm>
          <a:prstGeom prst="rect">
            <a:avLst/>
          </a:prstGeom>
        </p:spPr>
      </p:pic>
      <p:sp>
        <p:nvSpPr>
          <p:cNvPr id="6" name="Tekstvak 5">
            <a:extLst>
              <a:ext uri="{FF2B5EF4-FFF2-40B4-BE49-F238E27FC236}">
                <a16:creationId xmlns:a16="http://schemas.microsoft.com/office/drawing/2014/main" id="{5707BC7D-6B3D-741D-61EC-98F78B43A061}"/>
              </a:ext>
            </a:extLst>
          </p:cNvPr>
          <p:cNvSpPr txBox="1"/>
          <p:nvPr/>
        </p:nvSpPr>
        <p:spPr>
          <a:xfrm>
            <a:off x="97675"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7" name="Tekstvak 6">
            <a:extLst>
              <a:ext uri="{FF2B5EF4-FFF2-40B4-BE49-F238E27FC236}">
                <a16:creationId xmlns:a16="http://schemas.microsoft.com/office/drawing/2014/main" id="{82CC9AB0-EC61-DFC8-6900-4C729F14FF5B}"/>
              </a:ext>
            </a:extLst>
          </p:cNvPr>
          <p:cNvSpPr txBox="1"/>
          <p:nvPr/>
        </p:nvSpPr>
        <p:spPr>
          <a:xfrm>
            <a:off x="256242" y="594393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117143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3658" y="230306"/>
            <a:ext cx="8389116" cy="369332"/>
          </a:xfrm>
          <a:prstGeom prst="rect">
            <a:avLst/>
          </a:prstGeom>
          <a:noFill/>
        </p:spPr>
        <p:txBody>
          <a:bodyPr wrap="square" rtlCol="0">
            <a:spAutoFit/>
          </a:bodyPr>
          <a:lstStyle/>
          <a:p>
            <a:r>
              <a:rPr lang="nl-BE" b="1" dirty="0">
                <a:solidFill>
                  <a:schemeClr val="bg1"/>
                </a:solidFill>
              </a:rPr>
              <a:t>HYPERLINK TO PYTHON CODE</a:t>
            </a:r>
          </a:p>
        </p:txBody>
      </p:sp>
    </p:spTree>
    <p:extLst>
      <p:ext uri="{BB962C8B-B14F-4D97-AF65-F5344CB8AC3E}">
        <p14:creationId xmlns:p14="http://schemas.microsoft.com/office/powerpoint/2010/main" val="337451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10" name="Afbeelding 9">
            <a:extLst>
              <a:ext uri="{FF2B5EF4-FFF2-40B4-BE49-F238E27FC236}">
                <a16:creationId xmlns:a16="http://schemas.microsoft.com/office/drawing/2014/main" id="{0C86E7C4-D467-5571-8451-FA10F9E32E45}"/>
              </a:ext>
            </a:extLst>
          </p:cNvPr>
          <p:cNvPicPr>
            <a:picLocks noChangeAspect="1"/>
          </p:cNvPicPr>
          <p:nvPr/>
        </p:nvPicPr>
        <p:blipFill>
          <a:blip r:embed="rId2"/>
          <a:stretch>
            <a:fillRect/>
          </a:stretch>
        </p:blipFill>
        <p:spPr>
          <a:xfrm>
            <a:off x="335280" y="565912"/>
            <a:ext cx="7681626" cy="1569856"/>
          </a:xfrm>
          <a:prstGeom prst="rect">
            <a:avLst/>
          </a:prstGeom>
        </p:spPr>
      </p:pic>
      <p:pic>
        <p:nvPicPr>
          <p:cNvPr id="4" name="Afbeelding 3">
            <a:extLst>
              <a:ext uri="{FF2B5EF4-FFF2-40B4-BE49-F238E27FC236}">
                <a16:creationId xmlns:a16="http://schemas.microsoft.com/office/drawing/2014/main" id="{2FA8DF28-FDB4-93E1-FF60-A0D82CEC97EC}"/>
              </a:ext>
            </a:extLst>
          </p:cNvPr>
          <p:cNvPicPr>
            <a:picLocks noChangeAspect="1"/>
          </p:cNvPicPr>
          <p:nvPr/>
        </p:nvPicPr>
        <p:blipFill>
          <a:blip r:embed="rId3"/>
          <a:stretch>
            <a:fillRect/>
          </a:stretch>
        </p:blipFill>
        <p:spPr>
          <a:xfrm>
            <a:off x="907848" y="2169311"/>
            <a:ext cx="7109058" cy="4016885"/>
          </a:xfrm>
          <a:prstGeom prst="rect">
            <a:avLst/>
          </a:prstGeom>
        </p:spPr>
      </p:pic>
      <p:sp>
        <p:nvSpPr>
          <p:cNvPr id="6" name="Tekstvak 5">
            <a:extLst>
              <a:ext uri="{FF2B5EF4-FFF2-40B4-BE49-F238E27FC236}">
                <a16:creationId xmlns:a16="http://schemas.microsoft.com/office/drawing/2014/main" id="{9A102468-158D-6387-7A01-B7A4C0089D1A}"/>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
        <p:nvSpPr>
          <p:cNvPr id="7" name="Tekstvak 6">
            <a:extLst>
              <a:ext uri="{FF2B5EF4-FFF2-40B4-BE49-F238E27FC236}">
                <a16:creationId xmlns:a16="http://schemas.microsoft.com/office/drawing/2014/main" id="{1816232E-D4E3-3BC8-CAAB-DCE3CF544910}"/>
              </a:ext>
            </a:extLst>
          </p:cNvPr>
          <p:cNvSpPr txBox="1"/>
          <p:nvPr/>
        </p:nvSpPr>
        <p:spPr>
          <a:xfrm>
            <a:off x="671805" y="6292088"/>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928152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733246"/>
            <a:ext cx="11826848" cy="6124754"/>
          </a:xfrm>
          <a:prstGeom prst="rect">
            <a:avLst/>
          </a:prstGeom>
          <a:noFill/>
        </p:spPr>
        <p:txBody>
          <a:bodyPr wrap="square" rtlCol="0">
            <a:spAutoFit/>
          </a:bodyPr>
          <a:lstStyle/>
          <a:p>
            <a:r>
              <a:rPr lang="en-US" sz="1400" b="1" dirty="0">
                <a:solidFill>
                  <a:schemeClr val="bg1"/>
                </a:solidFill>
              </a:rPr>
              <a:t>Serial Correlation issues?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It is a well-known fact that monthly predictive regression of returns on lagged predictors suffer heavily from serial correlation for longer term forecasting (or as soon as overlapping returns come into play: already for 2-months out). This is because the dependent variable (some return) contains overlapping periods: for example, The 12-month return known in February contains 11 overlapping periods with the 12-month return known in January. </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causes bias in the standard errors of the coefficients </a:t>
            </a:r>
            <a:r>
              <a:rPr lang="en-US" sz="1400" dirty="0">
                <a:solidFill>
                  <a:schemeClr val="bg1"/>
                </a:solidFill>
                <a:sym typeface="Wingdings" panose="05000000000000000000" pitchFamily="2" charset="2"/>
              </a:rPr>
              <a:t> test statistics might be totally off  hypothesis significance testing might be totally off.</a:t>
            </a:r>
          </a:p>
          <a:p>
            <a:endParaRPr lang="en-US" sz="1400" dirty="0">
              <a:solidFill>
                <a:schemeClr val="bg1"/>
              </a:solidFill>
              <a:sym typeface="Wingdings" panose="05000000000000000000" pitchFamily="2" charset="2"/>
            </a:endParaRPr>
          </a:p>
          <a:p>
            <a:pPr marL="285750" indent="-285750">
              <a:buFont typeface="Arial" panose="020B0604020202020204" pitchFamily="34" charset="0"/>
              <a:buChar char="•"/>
            </a:pPr>
            <a:r>
              <a:rPr lang="en-US" sz="1400" dirty="0">
                <a:solidFill>
                  <a:schemeClr val="bg1"/>
                </a:solidFill>
                <a:sym typeface="Wingdings" panose="05000000000000000000" pitchFamily="2" charset="2"/>
              </a:rPr>
              <a:t>Serial correlation is often corrected through Newey-West test statistics (HAC corrections for </a:t>
            </a:r>
            <a:r>
              <a:rPr lang="en-US" sz="1400" dirty="0" err="1">
                <a:solidFill>
                  <a:schemeClr val="bg1"/>
                </a:solidFill>
                <a:sym typeface="Wingdings" panose="05000000000000000000" pitchFamily="2" charset="2"/>
              </a:rPr>
              <a:t>heter</a:t>
            </a:r>
            <a:r>
              <a:rPr lang="en-US" sz="1400" dirty="0">
                <a:solidFill>
                  <a:schemeClr val="bg1"/>
                </a:solidFill>
                <a:sym typeface="Wingdings" panose="05000000000000000000" pitchFamily="2" charset="2"/>
              </a:rPr>
              <a:t> and autocorrelation) or ARMAX models. To do: future research once the out-of-sample issue is solved.</a:t>
            </a:r>
          </a:p>
          <a:p>
            <a:endParaRPr lang="en-US" sz="1400" dirty="0">
              <a:solidFill>
                <a:schemeClr val="bg1"/>
              </a:solidFill>
              <a:sym typeface="Wingdings" panose="05000000000000000000" pitchFamily="2" charset="2"/>
            </a:endParaRPr>
          </a:p>
          <a:p>
            <a:pPr marL="285750" indent="-285750">
              <a:buFont typeface="Arial" panose="020B0604020202020204" pitchFamily="34" charset="0"/>
              <a:buChar char="•"/>
            </a:pPr>
            <a:r>
              <a:rPr lang="en-US" sz="1400" dirty="0">
                <a:solidFill>
                  <a:schemeClr val="bg1"/>
                </a:solidFill>
                <a:sym typeface="Wingdings" panose="05000000000000000000" pitchFamily="2" charset="2"/>
              </a:rPr>
              <a:t>We use short-term forecasting - monthly forecasting with monthly returns - and have no overlapping returns. The Durbin-Watson statistic for each univariate regression is close to 2, indicating there is hardly serial correlation. Hence, we don’t adjust anything for now. But we would have to, if we forecasted for longer periods.</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a:p>
            <a:r>
              <a:rPr lang="en-US" sz="1400" b="1" dirty="0">
                <a:solidFill>
                  <a:schemeClr val="bg1"/>
                </a:solidFill>
              </a:rPr>
              <a:t>Observations from our regression:</a:t>
            </a:r>
          </a:p>
          <a:p>
            <a:endParaRPr lang="en-US" sz="1400" dirty="0">
              <a:solidFill>
                <a:schemeClr val="bg1"/>
              </a:solidFill>
              <a:sym typeface="Wingdings" panose="05000000000000000000" pitchFamily="2" charset="2"/>
            </a:endParaRP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In-sample R-squared is extremely low for short term forecasts as there is massive white noise in the short run. Academic sources often mention R-squared lower than 5%. We confirm and find a maximum R-squared of 4% (the z-score of the 1-month change in the </a:t>
            </a:r>
            <a:r>
              <a:rPr lang="en-US" sz="1400" dirty="0" err="1">
                <a:solidFill>
                  <a:schemeClr val="bg1"/>
                </a:solidFill>
                <a:sym typeface="Wingdings" panose="05000000000000000000" pitchFamily="2" charset="2"/>
              </a:rPr>
              <a:t>usa</a:t>
            </a:r>
            <a:r>
              <a:rPr lang="en-US" sz="1400" dirty="0">
                <a:solidFill>
                  <a:schemeClr val="bg1"/>
                </a:solidFill>
                <a:sym typeface="Wingdings" panose="05000000000000000000" pitchFamily="2" charset="2"/>
              </a:rPr>
              <a:t> </a:t>
            </a:r>
            <a:r>
              <a:rPr lang="en-US" sz="1400" dirty="0" err="1">
                <a:solidFill>
                  <a:schemeClr val="bg1"/>
                </a:solidFill>
                <a:sym typeface="Wingdings" panose="05000000000000000000" pitchFamily="2" charset="2"/>
              </a:rPr>
              <a:t>oecd</a:t>
            </a:r>
            <a:r>
              <a:rPr lang="en-US" sz="1400" dirty="0">
                <a:solidFill>
                  <a:schemeClr val="bg1"/>
                </a:solidFill>
                <a:sym typeface="Wingdings" panose="05000000000000000000" pitchFamily="2" charset="2"/>
              </a:rPr>
              <a:t> value). A low R-squared does not mean however that results can’t be useful.</a:t>
            </a:r>
          </a:p>
          <a:p>
            <a:pPr marL="742950" lvl="1" indent="-285750">
              <a:buFont typeface="Arial" panose="020B0604020202020204" pitchFamily="34" charset="0"/>
              <a:buChar char="•"/>
            </a:pPr>
            <a:endParaRPr lang="en-US" sz="1400" dirty="0">
              <a:solidFill>
                <a:schemeClr val="bg1"/>
              </a:solidFill>
              <a:sym typeface="Wingdings" panose="05000000000000000000" pitchFamily="2" charset="2"/>
            </a:endParaRP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We find:</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9 significant predictors with p &lt; 0.1</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7 significant predictors with p &lt; 0.05 </a:t>
            </a: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3 significant predictors with p &lt; 0.01</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p:txBody>
      </p:sp>
      <p:sp>
        <p:nvSpPr>
          <p:cNvPr id="2" name="Tekstvak 1">
            <a:extLst>
              <a:ext uri="{FF2B5EF4-FFF2-40B4-BE49-F238E27FC236}">
                <a16:creationId xmlns:a16="http://schemas.microsoft.com/office/drawing/2014/main" id="{4F94298F-6A76-A8FF-B228-6828ED732641}"/>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284844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737690"/>
            <a:ext cx="11986727" cy="307777"/>
          </a:xfrm>
          <a:prstGeom prst="rect">
            <a:avLst/>
          </a:prstGeom>
          <a:noFill/>
        </p:spPr>
        <p:txBody>
          <a:bodyPr wrap="square" rtlCol="0">
            <a:spAutoFit/>
          </a:bodyPr>
          <a:lstStyle/>
          <a:p>
            <a:r>
              <a:rPr lang="en-US" sz="1400" b="1" dirty="0">
                <a:solidFill>
                  <a:schemeClr val="bg1"/>
                </a:solidFill>
                <a:sym typeface="Wingdings" panose="05000000000000000000" pitchFamily="2" charset="2"/>
              </a:rPr>
              <a:t>These 9 predictors are</a:t>
            </a:r>
            <a:r>
              <a:rPr lang="en-US" sz="1400" dirty="0">
                <a:solidFill>
                  <a:schemeClr val="bg1"/>
                </a:solidFill>
                <a:sym typeface="Wingdings" panose="05000000000000000000" pitchFamily="2" charset="2"/>
              </a:rPr>
              <a:t>:</a:t>
            </a:r>
          </a:p>
        </p:txBody>
      </p:sp>
      <p:graphicFrame>
        <p:nvGraphicFramePr>
          <p:cNvPr id="2" name="Tabel 3">
            <a:extLst>
              <a:ext uri="{FF2B5EF4-FFF2-40B4-BE49-F238E27FC236}">
                <a16:creationId xmlns:a16="http://schemas.microsoft.com/office/drawing/2014/main" id="{F4E8838F-1E86-6C64-4A22-07449D7B1B55}"/>
              </a:ext>
            </a:extLst>
          </p:cNvPr>
          <p:cNvGraphicFramePr>
            <a:graphicFrameLocks noGrp="1"/>
          </p:cNvGraphicFramePr>
          <p:nvPr>
            <p:extLst>
              <p:ext uri="{D42A27DB-BD31-4B8C-83A1-F6EECF244321}">
                <p14:modId xmlns:p14="http://schemas.microsoft.com/office/powerpoint/2010/main" val="2697166252"/>
              </p:ext>
            </p:extLst>
          </p:nvPr>
        </p:nvGraphicFramePr>
        <p:xfrm>
          <a:off x="116336" y="1008583"/>
          <a:ext cx="11642117" cy="5688241"/>
        </p:xfrm>
        <a:graphic>
          <a:graphicData uri="http://schemas.openxmlformats.org/drawingml/2006/table">
            <a:tbl>
              <a:tblPr firstRow="1" bandRow="1">
                <a:tableStyleId>{E8034E78-7F5D-4C2E-B375-FC64B27BC917}</a:tableStyleId>
              </a:tblPr>
              <a:tblGrid>
                <a:gridCol w="2379543">
                  <a:extLst>
                    <a:ext uri="{9D8B030D-6E8A-4147-A177-3AD203B41FA5}">
                      <a16:colId xmlns:a16="http://schemas.microsoft.com/office/drawing/2014/main" val="439103254"/>
                    </a:ext>
                  </a:extLst>
                </a:gridCol>
                <a:gridCol w="3277627">
                  <a:extLst>
                    <a:ext uri="{9D8B030D-6E8A-4147-A177-3AD203B41FA5}">
                      <a16:colId xmlns:a16="http://schemas.microsoft.com/office/drawing/2014/main" val="2869744007"/>
                    </a:ext>
                  </a:extLst>
                </a:gridCol>
                <a:gridCol w="976985">
                  <a:extLst>
                    <a:ext uri="{9D8B030D-6E8A-4147-A177-3AD203B41FA5}">
                      <a16:colId xmlns:a16="http://schemas.microsoft.com/office/drawing/2014/main" val="76479261"/>
                    </a:ext>
                  </a:extLst>
                </a:gridCol>
                <a:gridCol w="1365678">
                  <a:extLst>
                    <a:ext uri="{9D8B030D-6E8A-4147-A177-3AD203B41FA5}">
                      <a16:colId xmlns:a16="http://schemas.microsoft.com/office/drawing/2014/main" val="3622653752"/>
                    </a:ext>
                  </a:extLst>
                </a:gridCol>
                <a:gridCol w="3642284">
                  <a:extLst>
                    <a:ext uri="{9D8B030D-6E8A-4147-A177-3AD203B41FA5}">
                      <a16:colId xmlns:a16="http://schemas.microsoft.com/office/drawing/2014/main" val="4286172679"/>
                    </a:ext>
                  </a:extLst>
                </a:gridCol>
              </a:tblGrid>
              <a:tr h="342013">
                <a:tc>
                  <a:txBody>
                    <a:bodyPr/>
                    <a:lstStyle/>
                    <a:p>
                      <a:r>
                        <a:rPr lang="en-US" sz="1100" noProof="0"/>
                        <a:t>predictor</a:t>
                      </a:r>
                    </a:p>
                  </a:txBody>
                  <a:tcPr/>
                </a:tc>
                <a:tc>
                  <a:txBody>
                    <a:bodyPr/>
                    <a:lstStyle/>
                    <a:p>
                      <a:r>
                        <a:rPr lang="en-US" sz="1100" noProof="0"/>
                        <a:t>Predictor general</a:t>
                      </a:r>
                    </a:p>
                  </a:txBody>
                  <a:tcPr/>
                </a:tc>
                <a:tc>
                  <a:txBody>
                    <a:bodyPr/>
                    <a:lstStyle/>
                    <a:p>
                      <a:r>
                        <a:rPr lang="en-US" sz="1100" noProof="0"/>
                        <a:t>beta</a:t>
                      </a:r>
                    </a:p>
                  </a:txBody>
                  <a:tcPr/>
                </a:tc>
                <a:tc>
                  <a:txBody>
                    <a:bodyPr/>
                    <a:lstStyle/>
                    <a:p>
                      <a:r>
                        <a:rPr lang="en-US" sz="1100" noProof="0"/>
                        <a:t>R-sq</a:t>
                      </a:r>
                    </a:p>
                  </a:txBody>
                  <a:tcPr/>
                </a:tc>
                <a:tc>
                  <a:txBody>
                    <a:bodyPr/>
                    <a:lstStyle/>
                    <a:p>
                      <a:r>
                        <a:rPr lang="en-US" sz="1100" noProof="0"/>
                        <a:t>General comments</a:t>
                      </a:r>
                    </a:p>
                  </a:txBody>
                  <a:tcPr/>
                </a:tc>
                <a:extLst>
                  <a:ext uri="{0D108BD9-81ED-4DB2-BD59-A6C34878D82A}">
                    <a16:rowId xmlns:a16="http://schemas.microsoft.com/office/drawing/2014/main" val="2073306853"/>
                  </a:ext>
                </a:extLst>
              </a:tr>
              <a:tr h="421660">
                <a:tc>
                  <a:txBody>
                    <a:bodyPr/>
                    <a:lstStyle/>
                    <a:p>
                      <a:r>
                        <a:rPr lang="en-US" sz="1100" noProof="0" dirty="0">
                          <a:solidFill>
                            <a:schemeClr val="bg1"/>
                          </a:solidFill>
                        </a:rPr>
                        <a:t>yield_3m_1mchg_z</a:t>
                      </a:r>
                    </a:p>
                  </a:txBody>
                  <a:tcPr/>
                </a:tc>
                <a:tc>
                  <a:txBody>
                    <a:bodyPr/>
                    <a:lstStyle/>
                    <a:p>
                      <a:r>
                        <a:rPr lang="en-US" sz="1100" noProof="0">
                          <a:solidFill>
                            <a:schemeClr val="bg1"/>
                          </a:solidFill>
                        </a:rPr>
                        <a:t>The z-score of the 1-month change in the 3-month Tbill yield</a:t>
                      </a:r>
                    </a:p>
                  </a:txBody>
                  <a:tcPr/>
                </a:tc>
                <a:tc>
                  <a:txBody>
                    <a:bodyPr/>
                    <a:lstStyle/>
                    <a:p>
                      <a:r>
                        <a:rPr lang="en-US" sz="1100" noProof="0" dirty="0">
                          <a:solidFill>
                            <a:schemeClr val="bg1"/>
                          </a:solidFill>
                        </a:rPr>
                        <a:t>- 0.005</a:t>
                      </a:r>
                    </a:p>
                  </a:txBody>
                  <a:tcPr/>
                </a:tc>
                <a:tc>
                  <a:txBody>
                    <a:bodyPr/>
                    <a:lstStyle/>
                    <a:p>
                      <a:r>
                        <a:rPr lang="en-US" sz="1100" noProof="0" dirty="0">
                          <a:solidFill>
                            <a:schemeClr val="bg1"/>
                          </a:solidFill>
                        </a:rPr>
                        <a:t>0.7%</a:t>
                      </a:r>
                    </a:p>
                  </a:txBody>
                  <a:tcPr/>
                </a:tc>
                <a:tc rowSpan="4">
                  <a:txBody>
                    <a:bodyPr/>
                    <a:lstStyle/>
                    <a:p>
                      <a:pPr algn="ctr"/>
                      <a:r>
                        <a:rPr lang="en-US" sz="1100" noProof="0" dirty="0">
                          <a:solidFill>
                            <a:schemeClr val="bg1"/>
                          </a:solidFill>
                        </a:rPr>
                        <a:t>On average, and in-sample, a short-term yield-shock – defined as absolute change over last month – would lead to lower excess returns and vice vera. </a:t>
                      </a:r>
                    </a:p>
                  </a:txBody>
                  <a:tcPr anchor="ctr"/>
                </a:tc>
                <a:extLst>
                  <a:ext uri="{0D108BD9-81ED-4DB2-BD59-A6C34878D82A}">
                    <a16:rowId xmlns:a16="http://schemas.microsoft.com/office/drawing/2014/main" val="1488161439"/>
                  </a:ext>
                </a:extLst>
              </a:tr>
              <a:tr h="590324">
                <a:tc>
                  <a:txBody>
                    <a:bodyPr/>
                    <a:lstStyle/>
                    <a:p>
                      <a:r>
                        <a:rPr lang="en-US" sz="1100" noProof="0" dirty="0">
                          <a:solidFill>
                            <a:schemeClr val="bg1"/>
                          </a:solidFill>
                        </a:rPr>
                        <a:t>yield_Baa_1mchg_z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yield of Baa paper.</a:t>
                      </a:r>
                    </a:p>
                    <a:p>
                      <a:endParaRPr lang="en-US" sz="1100" noProof="0">
                        <a:solidFill>
                          <a:schemeClr val="bg1"/>
                        </a:solidFill>
                      </a:endParaRPr>
                    </a:p>
                  </a:txBody>
                  <a:tcPr/>
                </a:tc>
                <a:tc>
                  <a:txBody>
                    <a:bodyPr/>
                    <a:lstStyle/>
                    <a:p>
                      <a:r>
                        <a:rPr lang="en-US" sz="1100" noProof="0" dirty="0">
                          <a:solidFill>
                            <a:schemeClr val="bg1"/>
                          </a:solidFill>
                        </a:rPr>
                        <a:t>-0.005</a:t>
                      </a:r>
                    </a:p>
                  </a:txBody>
                  <a:tcPr/>
                </a:tc>
                <a:tc>
                  <a:txBody>
                    <a:bodyPr/>
                    <a:lstStyle/>
                    <a:p>
                      <a:r>
                        <a:rPr lang="en-US" sz="1100" noProof="0" dirty="0">
                          <a:solidFill>
                            <a:schemeClr val="bg1"/>
                          </a:solidFill>
                        </a:rPr>
                        <a:t>1%</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615810126"/>
                  </a:ext>
                </a:extLst>
              </a:tr>
              <a:tr h="758988">
                <a:tc>
                  <a:txBody>
                    <a:bodyPr/>
                    <a:lstStyle/>
                    <a:p>
                      <a:r>
                        <a:rPr lang="en-US" sz="1100" noProof="0" dirty="0">
                          <a:solidFill>
                            <a:schemeClr val="bg1"/>
                          </a:solidFill>
                        </a:rPr>
                        <a:t>real_yield_3m_1mchg_z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The z-score of the 1-month change in the real 3-month </a:t>
                      </a:r>
                      <a:r>
                        <a:rPr lang="en-US" sz="1100" noProof="0" dirty="0" err="1">
                          <a:solidFill>
                            <a:schemeClr val="bg1"/>
                          </a:solidFill>
                        </a:rPr>
                        <a:t>Tbill</a:t>
                      </a:r>
                      <a:r>
                        <a:rPr lang="en-US" sz="1100" noProof="0" dirty="0">
                          <a:solidFill>
                            <a:schemeClr val="bg1"/>
                          </a:solidFill>
                        </a:rPr>
                        <a:t> yield (</a:t>
                      </a:r>
                      <a:r>
                        <a:rPr lang="en-US" sz="1100" noProof="0" dirty="0" err="1">
                          <a:solidFill>
                            <a:schemeClr val="bg1"/>
                          </a:solidFill>
                        </a:rPr>
                        <a:t>Tbill</a:t>
                      </a:r>
                      <a:r>
                        <a:rPr lang="en-US" sz="1100" noProof="0" dirty="0">
                          <a:solidFill>
                            <a:schemeClr val="bg1"/>
                          </a:solidFill>
                        </a:rPr>
                        <a:t> yield – Core PCE deflator)</a:t>
                      </a:r>
                    </a:p>
                    <a:p>
                      <a:endParaRPr lang="en-US" sz="1100" noProof="0" dirty="0">
                        <a:solidFill>
                          <a:schemeClr val="bg1"/>
                        </a:solidFill>
                      </a:endParaRPr>
                    </a:p>
                  </a:txBody>
                  <a:tcPr/>
                </a:tc>
                <a:tc>
                  <a:txBody>
                    <a:bodyPr/>
                    <a:lstStyle/>
                    <a:p>
                      <a:r>
                        <a:rPr lang="en-US" sz="1100" noProof="0" dirty="0">
                          <a:solidFill>
                            <a:schemeClr val="bg1"/>
                          </a:solidFill>
                        </a:rPr>
                        <a:t>-0.004</a:t>
                      </a:r>
                    </a:p>
                  </a:txBody>
                  <a:tcPr/>
                </a:tc>
                <a:tc>
                  <a:txBody>
                    <a:bodyPr/>
                    <a:lstStyle/>
                    <a:p>
                      <a:r>
                        <a:rPr lang="en-US" sz="1100" noProof="0" dirty="0">
                          <a:solidFill>
                            <a:schemeClr val="bg1"/>
                          </a:solidFill>
                        </a:rPr>
                        <a:t>0.6%</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1417039579"/>
                  </a:ext>
                </a:extLst>
              </a:tr>
              <a:tr h="590324">
                <a:tc>
                  <a:txBody>
                    <a:bodyPr/>
                    <a:lstStyle/>
                    <a:p>
                      <a:r>
                        <a:rPr lang="en-US" sz="1100" noProof="0" dirty="0">
                          <a:solidFill>
                            <a:schemeClr val="bg1"/>
                          </a:solidFill>
                        </a:rPr>
                        <a:t>real_yield_Baa_1mchg_z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real Baa yield (Baa yield – Core PCE deflator)</a:t>
                      </a:r>
                    </a:p>
                    <a:p>
                      <a:endParaRPr lang="en-US" sz="1100" noProof="0">
                        <a:solidFill>
                          <a:schemeClr val="bg1"/>
                        </a:solidFill>
                      </a:endParaRPr>
                    </a:p>
                  </a:txBody>
                  <a:tcPr/>
                </a:tc>
                <a:tc>
                  <a:txBody>
                    <a:bodyPr/>
                    <a:lstStyle/>
                    <a:p>
                      <a:r>
                        <a:rPr lang="en-US" sz="1100" noProof="0" dirty="0">
                          <a:solidFill>
                            <a:schemeClr val="bg1"/>
                          </a:solidFill>
                        </a:rPr>
                        <a:t>-0.004</a:t>
                      </a:r>
                    </a:p>
                  </a:txBody>
                  <a:tcPr/>
                </a:tc>
                <a:tc>
                  <a:txBody>
                    <a:bodyPr/>
                    <a:lstStyle/>
                    <a:p>
                      <a:r>
                        <a:rPr lang="en-US" sz="1100" noProof="0" dirty="0">
                          <a:solidFill>
                            <a:schemeClr val="bg1"/>
                          </a:solidFill>
                        </a:rPr>
                        <a:t>0.7%</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4011843112"/>
                  </a:ext>
                </a:extLst>
              </a:tr>
              <a:tr h="421660">
                <a:tc>
                  <a:txBody>
                    <a:bodyPr/>
                    <a:lstStyle/>
                    <a:p>
                      <a:r>
                        <a:rPr lang="en-US" sz="1100" noProof="0">
                          <a:solidFill>
                            <a:schemeClr val="bg1"/>
                          </a:solidFill>
                        </a:rPr>
                        <a:t>oecd_global_z</a:t>
                      </a:r>
                    </a:p>
                  </a:txBody>
                  <a:tcPr/>
                </a:tc>
                <a:tc>
                  <a:txBody>
                    <a:bodyPr/>
                    <a:lstStyle/>
                    <a:p>
                      <a:r>
                        <a:rPr lang="en-US" sz="1100" noProof="0">
                          <a:solidFill>
                            <a:schemeClr val="bg1"/>
                          </a:solidFill>
                        </a:rPr>
                        <a:t>The z-score of the global leading </a:t>
                      </a:r>
                    </a:p>
                    <a:p>
                      <a:r>
                        <a:rPr lang="en-US" sz="1100" noProof="0">
                          <a:solidFill>
                            <a:schemeClr val="bg1"/>
                          </a:solidFill>
                        </a:rPr>
                        <a:t>oecd -ndicator</a:t>
                      </a:r>
                    </a:p>
                  </a:txBody>
                  <a:tcPr/>
                </a:tc>
                <a:tc>
                  <a:txBody>
                    <a:bodyPr/>
                    <a:lstStyle/>
                    <a:p>
                      <a:r>
                        <a:rPr lang="en-US" sz="1100" noProof="0">
                          <a:solidFill>
                            <a:schemeClr val="bg1"/>
                          </a:solidFill>
                        </a:rPr>
                        <a:t>-0.004</a:t>
                      </a:r>
                    </a:p>
                  </a:txBody>
                  <a:tcPr/>
                </a:tc>
                <a:tc>
                  <a:txBody>
                    <a:bodyPr/>
                    <a:lstStyle/>
                    <a:p>
                      <a:r>
                        <a:rPr lang="en-US" sz="1100" noProof="0" dirty="0">
                          <a:solidFill>
                            <a:schemeClr val="bg1"/>
                          </a:solidFill>
                        </a:rPr>
                        <a:t>0.5%</a:t>
                      </a:r>
                    </a:p>
                  </a:txBody>
                  <a:tcPr/>
                </a:tc>
                <a:tc>
                  <a:txBody>
                    <a:bodyPr/>
                    <a:lstStyle/>
                    <a:p>
                      <a:endParaRPr lang="en-US" sz="1100" noProof="0">
                        <a:solidFill>
                          <a:schemeClr val="bg1"/>
                        </a:solidFill>
                      </a:endParaRPr>
                    </a:p>
                  </a:txBody>
                  <a:tcPr/>
                </a:tc>
                <a:extLst>
                  <a:ext uri="{0D108BD9-81ED-4DB2-BD59-A6C34878D82A}">
                    <a16:rowId xmlns:a16="http://schemas.microsoft.com/office/drawing/2014/main" val="1120542712"/>
                  </a:ext>
                </a:extLst>
              </a:tr>
              <a:tr h="758988">
                <a:tc>
                  <a:txBody>
                    <a:bodyPr/>
                    <a:lstStyle/>
                    <a:p>
                      <a:r>
                        <a:rPr lang="en-US" sz="1100" noProof="0" dirty="0">
                          <a:solidFill>
                            <a:schemeClr val="bg1"/>
                          </a:solidFill>
                        </a:rPr>
                        <a:t>jobless_claims_4w_z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global leading oecd indicator</a:t>
                      </a:r>
                    </a:p>
                  </a:txBody>
                  <a:tcPr/>
                </a:tc>
                <a:tc>
                  <a:txBody>
                    <a:bodyPr/>
                    <a:lstStyle/>
                    <a:p>
                      <a:r>
                        <a:rPr lang="en-US" sz="1100" noProof="0" dirty="0">
                          <a:solidFill>
                            <a:schemeClr val="bg1"/>
                          </a:solidFill>
                        </a:rPr>
                        <a:t>0.011</a:t>
                      </a:r>
                    </a:p>
                  </a:txBody>
                  <a:tcPr/>
                </a:tc>
                <a:tc>
                  <a:txBody>
                    <a:bodyPr/>
                    <a:lstStyle/>
                    <a:p>
                      <a:r>
                        <a:rPr lang="en-US" sz="1100" noProof="0">
                          <a:solidFill>
                            <a:schemeClr val="bg1"/>
                          </a:solidFill>
                        </a:rPr>
                        <a:t>1.5%</a:t>
                      </a:r>
                    </a:p>
                  </a:txBody>
                  <a:tcPr/>
                </a:tc>
                <a:tc>
                  <a:txBody>
                    <a:bodyPr/>
                    <a:lstStyle/>
                    <a:p>
                      <a:r>
                        <a:rPr lang="en-US" sz="1100" noProof="0" dirty="0">
                          <a:solidFill>
                            <a:schemeClr val="bg1"/>
                          </a:solidFill>
                        </a:rPr>
                        <a:t>The sign is weird and </a:t>
                      </a:r>
                      <a:r>
                        <a:rPr lang="en-US" sz="1100" noProof="0" dirty="0" err="1">
                          <a:solidFill>
                            <a:schemeClr val="bg1"/>
                          </a:solidFill>
                        </a:rPr>
                        <a:t>doesn</a:t>
                      </a:r>
                      <a:r>
                        <a:rPr lang="en-US" sz="1100" noProof="0" dirty="0">
                          <a:solidFill>
                            <a:schemeClr val="bg1"/>
                          </a:solidFill>
                        </a:rPr>
                        <a:t>’ make much sense at first sight.  However, markets are forward looking and might discount Fed cuts at very high jobless claims. On average, higher jobless claims are associated with higher returns and vice versa.</a:t>
                      </a:r>
                    </a:p>
                  </a:txBody>
                  <a:tcPr anchor="ctr"/>
                </a:tc>
                <a:extLst>
                  <a:ext uri="{0D108BD9-81ED-4DB2-BD59-A6C34878D82A}">
                    <a16:rowId xmlns:a16="http://schemas.microsoft.com/office/drawing/2014/main" val="2206532112"/>
                  </a:ext>
                </a:extLst>
              </a:tr>
              <a:tr h="421660">
                <a:tc>
                  <a:txBody>
                    <a:bodyPr/>
                    <a:lstStyle/>
                    <a:p>
                      <a:r>
                        <a:rPr lang="en-US" sz="1100" noProof="0" dirty="0">
                          <a:solidFill>
                            <a:schemeClr val="bg1"/>
                          </a:solidFill>
                        </a:rPr>
                        <a:t>oecd_usa_1mchg_z</a:t>
                      </a:r>
                    </a:p>
                  </a:txBody>
                  <a:tcPr/>
                </a:tc>
                <a:tc>
                  <a:txBody>
                    <a:bodyPr/>
                    <a:lstStyle/>
                    <a:p>
                      <a:r>
                        <a:rPr lang="en-US" sz="1100" noProof="0">
                          <a:solidFill>
                            <a:schemeClr val="bg1"/>
                          </a:solidFill>
                        </a:rPr>
                        <a:t>The z-score of the 1-month change in the USA leading oecd-indicator</a:t>
                      </a:r>
                    </a:p>
                  </a:txBody>
                  <a:tcPr/>
                </a:tc>
                <a:tc>
                  <a:txBody>
                    <a:bodyPr/>
                    <a:lstStyle/>
                    <a:p>
                      <a:r>
                        <a:rPr lang="en-US" sz="1100" noProof="0" dirty="0">
                          <a:solidFill>
                            <a:schemeClr val="bg1"/>
                          </a:solidFill>
                        </a:rPr>
                        <a:t>0.012</a:t>
                      </a:r>
                    </a:p>
                  </a:txBody>
                  <a:tcPr/>
                </a:tc>
                <a:tc>
                  <a:txBody>
                    <a:bodyPr/>
                    <a:lstStyle/>
                    <a:p>
                      <a:r>
                        <a:rPr lang="en-US" sz="1100" noProof="0">
                          <a:solidFill>
                            <a:schemeClr val="bg1"/>
                          </a:solidFill>
                        </a:rPr>
                        <a:t>4%</a:t>
                      </a:r>
                    </a:p>
                  </a:txBody>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On average, and in-sample, positive  OECD-shocks – defined as absolute change in OECD-indicator over last month – would lead to higher excess returns in the next month and vice versa.</a:t>
                      </a:r>
                    </a:p>
                  </a:txBody>
                  <a:tcPr anchor="ctr"/>
                </a:tc>
                <a:extLst>
                  <a:ext uri="{0D108BD9-81ED-4DB2-BD59-A6C34878D82A}">
                    <a16:rowId xmlns:a16="http://schemas.microsoft.com/office/drawing/2014/main" val="240426594"/>
                  </a:ext>
                </a:extLst>
              </a:tr>
              <a:tr h="590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oecd_global_1mchg_z</a:t>
                      </a:r>
                    </a:p>
                    <a:p>
                      <a:endParaRPr lang="en-US" sz="1100" noProof="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global leading oecd-indicator</a:t>
                      </a:r>
                    </a:p>
                    <a:p>
                      <a:endParaRPr lang="en-US" sz="1100" noProof="0">
                        <a:solidFill>
                          <a:schemeClr val="bg1"/>
                        </a:solidFill>
                      </a:endParaRPr>
                    </a:p>
                  </a:txBody>
                  <a:tcPr/>
                </a:tc>
                <a:tc>
                  <a:txBody>
                    <a:bodyPr/>
                    <a:lstStyle/>
                    <a:p>
                      <a:r>
                        <a:rPr lang="en-US" sz="1100" noProof="0" dirty="0">
                          <a:solidFill>
                            <a:schemeClr val="bg1"/>
                          </a:solidFill>
                        </a:rPr>
                        <a:t>0.014</a:t>
                      </a:r>
                    </a:p>
                  </a:txBody>
                  <a:tcPr/>
                </a:tc>
                <a:tc>
                  <a:txBody>
                    <a:bodyPr/>
                    <a:lstStyle/>
                    <a:p>
                      <a:r>
                        <a:rPr lang="en-US" sz="1100" noProof="0" dirty="0">
                          <a:solidFill>
                            <a:schemeClr val="bg1"/>
                          </a:solidFill>
                        </a:rPr>
                        <a:t>3.9%</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1784114343"/>
                  </a:ext>
                </a:extLst>
              </a:tr>
              <a:tr h="590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dirty="0">
                          <a:solidFill>
                            <a:schemeClr val="bg1"/>
                          </a:solidFill>
                        </a:rPr>
                        <a:t>oecd_japan_1mchg_z</a:t>
                      </a:r>
                    </a:p>
                    <a:p>
                      <a:endParaRPr lang="en-US" sz="1100" noProof="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noProof="0">
                          <a:solidFill>
                            <a:schemeClr val="bg1"/>
                          </a:solidFill>
                        </a:rPr>
                        <a:t>The z-score of the 1-month change in the Japan leading oecd-indicator</a:t>
                      </a:r>
                    </a:p>
                    <a:p>
                      <a:endParaRPr lang="en-US" sz="1100" noProof="0">
                        <a:solidFill>
                          <a:schemeClr val="bg1"/>
                        </a:solidFill>
                      </a:endParaRPr>
                    </a:p>
                  </a:txBody>
                  <a:tcPr/>
                </a:tc>
                <a:tc>
                  <a:txBody>
                    <a:bodyPr/>
                    <a:lstStyle/>
                    <a:p>
                      <a:r>
                        <a:rPr lang="en-US" sz="1100" noProof="0">
                          <a:solidFill>
                            <a:schemeClr val="bg1"/>
                          </a:solidFill>
                        </a:rPr>
                        <a:t>0.004</a:t>
                      </a:r>
                    </a:p>
                  </a:txBody>
                  <a:tcPr/>
                </a:tc>
                <a:tc>
                  <a:txBody>
                    <a:bodyPr/>
                    <a:lstStyle/>
                    <a:p>
                      <a:r>
                        <a:rPr lang="en-US" sz="1100" noProof="0" dirty="0">
                          <a:solidFill>
                            <a:schemeClr val="bg1"/>
                          </a:solidFill>
                        </a:rPr>
                        <a:t>0.8%</a:t>
                      </a:r>
                    </a:p>
                  </a:txBody>
                  <a:tcPr/>
                </a:tc>
                <a:tc vMerge="1">
                  <a:txBody>
                    <a:bodyPr/>
                    <a:lstStyle/>
                    <a:p>
                      <a:endParaRPr lang="nl-NL" sz="1200" dirty="0">
                        <a:solidFill>
                          <a:schemeClr val="bg1"/>
                        </a:solidFill>
                      </a:endParaRPr>
                    </a:p>
                  </a:txBody>
                  <a:tcPr/>
                </a:tc>
                <a:extLst>
                  <a:ext uri="{0D108BD9-81ED-4DB2-BD59-A6C34878D82A}">
                    <a16:rowId xmlns:a16="http://schemas.microsoft.com/office/drawing/2014/main" val="2461465950"/>
                  </a:ext>
                </a:extLst>
              </a:tr>
            </a:tbl>
          </a:graphicData>
        </a:graphic>
      </p:graphicFrame>
      <p:sp>
        <p:nvSpPr>
          <p:cNvPr id="4" name="Tekstvak 3">
            <a:extLst>
              <a:ext uri="{FF2B5EF4-FFF2-40B4-BE49-F238E27FC236}">
                <a16:creationId xmlns:a16="http://schemas.microsoft.com/office/drawing/2014/main" id="{38C2510D-4859-D3E3-E36F-96FAD126D863}"/>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219964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461665"/>
          </a:xfrm>
          <a:prstGeom prst="rect">
            <a:avLst/>
          </a:prstGeom>
          <a:noFill/>
        </p:spPr>
        <p:txBody>
          <a:bodyPr wrap="square" rtlCol="0">
            <a:spAutoFit/>
          </a:bodyPr>
          <a:lstStyle/>
          <a:p>
            <a:r>
              <a:rPr lang="nl-BE" sz="2400" b="1" dirty="0">
                <a:solidFill>
                  <a:schemeClr val="bg1"/>
                </a:solidFill>
              </a:rPr>
              <a:t>IN-SAMPLE UNIVARIATE REGRESSIONS:</a:t>
            </a:r>
          </a:p>
        </p:txBody>
      </p:sp>
      <p:pic>
        <p:nvPicPr>
          <p:cNvPr id="4" name="Afbeelding 3">
            <a:extLst>
              <a:ext uri="{FF2B5EF4-FFF2-40B4-BE49-F238E27FC236}">
                <a16:creationId xmlns:a16="http://schemas.microsoft.com/office/drawing/2014/main" id="{A26599D3-EB06-F395-F294-457BE2C1EDE1}"/>
              </a:ext>
            </a:extLst>
          </p:cNvPr>
          <p:cNvPicPr>
            <a:picLocks noChangeAspect="1"/>
          </p:cNvPicPr>
          <p:nvPr/>
        </p:nvPicPr>
        <p:blipFill rotWithShape="1">
          <a:blip r:embed="rId2"/>
          <a:srcRect b="77075"/>
          <a:stretch/>
        </p:blipFill>
        <p:spPr>
          <a:xfrm>
            <a:off x="303799" y="565912"/>
            <a:ext cx="11552921" cy="801884"/>
          </a:xfrm>
          <a:prstGeom prst="rect">
            <a:avLst/>
          </a:prstGeom>
        </p:spPr>
      </p:pic>
      <p:pic>
        <p:nvPicPr>
          <p:cNvPr id="5" name="Afbeelding 4">
            <a:extLst>
              <a:ext uri="{FF2B5EF4-FFF2-40B4-BE49-F238E27FC236}">
                <a16:creationId xmlns:a16="http://schemas.microsoft.com/office/drawing/2014/main" id="{A9FF2CEA-6F29-78DD-51CD-5741EDA78E03}"/>
              </a:ext>
            </a:extLst>
          </p:cNvPr>
          <p:cNvPicPr>
            <a:picLocks noChangeAspect="1"/>
          </p:cNvPicPr>
          <p:nvPr/>
        </p:nvPicPr>
        <p:blipFill rotWithShape="1">
          <a:blip r:embed="rId3"/>
          <a:srcRect b="2542"/>
          <a:stretch/>
        </p:blipFill>
        <p:spPr>
          <a:xfrm>
            <a:off x="316756" y="1302482"/>
            <a:ext cx="11339543" cy="2504408"/>
          </a:xfrm>
          <a:prstGeom prst="rect">
            <a:avLst/>
          </a:prstGeom>
        </p:spPr>
      </p:pic>
      <p:pic>
        <p:nvPicPr>
          <p:cNvPr id="7" name="Afbeelding 6">
            <a:extLst>
              <a:ext uri="{FF2B5EF4-FFF2-40B4-BE49-F238E27FC236}">
                <a16:creationId xmlns:a16="http://schemas.microsoft.com/office/drawing/2014/main" id="{11ED0E77-A68E-1EB1-2EE3-12DD459334FF}"/>
              </a:ext>
            </a:extLst>
          </p:cNvPr>
          <p:cNvPicPr>
            <a:picLocks noChangeAspect="1"/>
          </p:cNvPicPr>
          <p:nvPr/>
        </p:nvPicPr>
        <p:blipFill rotWithShape="1">
          <a:blip r:embed="rId4"/>
          <a:srcRect t="5058"/>
          <a:stretch/>
        </p:blipFill>
        <p:spPr>
          <a:xfrm>
            <a:off x="462419" y="3974840"/>
            <a:ext cx="11095682" cy="2582969"/>
          </a:xfrm>
          <a:prstGeom prst="rect">
            <a:avLst/>
          </a:prstGeom>
        </p:spPr>
      </p:pic>
      <p:sp>
        <p:nvSpPr>
          <p:cNvPr id="8" name="Tekstvak 7">
            <a:extLst>
              <a:ext uri="{FF2B5EF4-FFF2-40B4-BE49-F238E27FC236}">
                <a16:creationId xmlns:a16="http://schemas.microsoft.com/office/drawing/2014/main" id="{4BA42B7F-501F-67D4-815B-966B95A9F99D}"/>
              </a:ext>
            </a:extLst>
          </p:cNvPr>
          <p:cNvSpPr txBox="1"/>
          <p:nvPr/>
        </p:nvSpPr>
        <p:spPr>
          <a:xfrm>
            <a:off x="116336" y="649492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2822405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16336" y="104247"/>
            <a:ext cx="11740384" cy="461665"/>
          </a:xfrm>
          <a:prstGeom prst="rect">
            <a:avLst/>
          </a:prstGeom>
          <a:noFill/>
        </p:spPr>
        <p:txBody>
          <a:bodyPr wrap="square" rtlCol="0">
            <a:spAutoFit/>
          </a:bodyPr>
          <a:lstStyle/>
          <a:p>
            <a:r>
              <a:rPr lang="nl-BE" sz="2400" b="1" dirty="0">
                <a:solidFill>
                  <a:schemeClr val="bg1"/>
                </a:solidFill>
              </a:rPr>
              <a:t>IN-SAMPLE UNIVARIATE REGRESSIONS:</a:t>
            </a:r>
          </a:p>
        </p:txBody>
      </p:sp>
      <p:pic>
        <p:nvPicPr>
          <p:cNvPr id="4" name="Afbeelding 3">
            <a:extLst>
              <a:ext uri="{FF2B5EF4-FFF2-40B4-BE49-F238E27FC236}">
                <a16:creationId xmlns:a16="http://schemas.microsoft.com/office/drawing/2014/main" id="{A26599D3-EB06-F395-F294-457BE2C1EDE1}"/>
              </a:ext>
            </a:extLst>
          </p:cNvPr>
          <p:cNvPicPr>
            <a:picLocks noChangeAspect="1"/>
          </p:cNvPicPr>
          <p:nvPr/>
        </p:nvPicPr>
        <p:blipFill rotWithShape="1">
          <a:blip r:embed="rId2"/>
          <a:srcRect b="77075"/>
          <a:stretch/>
        </p:blipFill>
        <p:spPr>
          <a:xfrm>
            <a:off x="303799" y="565912"/>
            <a:ext cx="11552921" cy="801884"/>
          </a:xfrm>
          <a:prstGeom prst="rect">
            <a:avLst/>
          </a:prstGeom>
        </p:spPr>
      </p:pic>
      <p:pic>
        <p:nvPicPr>
          <p:cNvPr id="6" name="Afbeelding 5">
            <a:extLst>
              <a:ext uri="{FF2B5EF4-FFF2-40B4-BE49-F238E27FC236}">
                <a16:creationId xmlns:a16="http://schemas.microsoft.com/office/drawing/2014/main" id="{22FAFE1E-2ECE-7E18-8091-27520EE176A8}"/>
              </a:ext>
            </a:extLst>
          </p:cNvPr>
          <p:cNvPicPr>
            <a:picLocks noChangeAspect="1"/>
          </p:cNvPicPr>
          <p:nvPr/>
        </p:nvPicPr>
        <p:blipFill>
          <a:blip r:embed="rId3"/>
          <a:stretch>
            <a:fillRect/>
          </a:stretch>
        </p:blipFill>
        <p:spPr>
          <a:xfrm>
            <a:off x="352191" y="1476292"/>
            <a:ext cx="11456136" cy="2804403"/>
          </a:xfrm>
          <a:prstGeom prst="rect">
            <a:avLst/>
          </a:prstGeom>
        </p:spPr>
      </p:pic>
      <p:sp>
        <p:nvSpPr>
          <p:cNvPr id="8" name="Tekstvak 7">
            <a:extLst>
              <a:ext uri="{FF2B5EF4-FFF2-40B4-BE49-F238E27FC236}">
                <a16:creationId xmlns:a16="http://schemas.microsoft.com/office/drawing/2014/main" id="{2F830A3D-500F-B08A-022A-5231322CA493}"/>
              </a:ext>
            </a:extLst>
          </p:cNvPr>
          <p:cNvSpPr txBox="1"/>
          <p:nvPr/>
        </p:nvSpPr>
        <p:spPr>
          <a:xfrm>
            <a:off x="209642" y="4389191"/>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70842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3" name="Tekstvak 12">
            <a:extLst>
              <a:ext uri="{FF2B5EF4-FFF2-40B4-BE49-F238E27FC236}">
                <a16:creationId xmlns:a16="http://schemas.microsoft.com/office/drawing/2014/main" id="{CFD1563C-9732-FE65-A89D-BE33AA22CBF7}"/>
              </a:ext>
            </a:extLst>
          </p:cNvPr>
          <p:cNvSpPr txBox="1"/>
          <p:nvPr/>
        </p:nvSpPr>
        <p:spPr>
          <a:xfrm>
            <a:off x="116336" y="851905"/>
            <a:ext cx="11986727" cy="1815882"/>
          </a:xfrm>
          <a:prstGeom prst="rect">
            <a:avLst/>
          </a:prstGeom>
          <a:noFill/>
        </p:spPr>
        <p:txBody>
          <a:bodyPr wrap="square" rtlCol="0">
            <a:spAutoFit/>
          </a:bodyPr>
          <a:lstStyle/>
          <a:p>
            <a:r>
              <a:rPr lang="en-US" sz="1400" b="1" i="1" dirty="0">
                <a:solidFill>
                  <a:schemeClr val="bg1"/>
                </a:solidFill>
                <a:sym typeface="Wingdings" panose="05000000000000000000" pitchFamily="2" charset="2"/>
              </a:rPr>
              <a:t>We generalize a bit from the in-sample results. Global macro traders with a short horizon would do well into tracking short-term:</a:t>
            </a:r>
          </a:p>
          <a:p>
            <a:pPr marL="285750" indent="-285750">
              <a:buFont typeface="Arial" panose="020B0604020202020204" pitchFamily="34" charset="0"/>
              <a:buChar char="•"/>
            </a:pPr>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Shocks in the yield front (short- and long-term yields and real yields)</a:t>
            </a:r>
          </a:p>
          <a:p>
            <a:pPr lvl="2"/>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Shocks in the growth front using OECD-indicators. However, OECD suffers from a revision problem and traders would do well in tracking a variety of growth indicators. </a:t>
            </a:r>
          </a:p>
          <a:p>
            <a:pPr marL="1200150" lvl="2" indent="-285750">
              <a:buFont typeface="Arial" panose="020B0604020202020204" pitchFamily="34" charset="0"/>
              <a:buChar char="•"/>
            </a:pPr>
            <a:endParaRPr lang="en-US" sz="1400" dirty="0">
              <a:solidFill>
                <a:schemeClr val="bg1"/>
              </a:solidFill>
              <a:sym typeface="Wingdings" panose="05000000000000000000" pitchFamily="2" charset="2"/>
            </a:endParaRPr>
          </a:p>
          <a:p>
            <a:pPr marL="1200150" lvl="2" indent="-285750">
              <a:buFont typeface="Arial" panose="020B0604020202020204" pitchFamily="34" charset="0"/>
              <a:buChar char="•"/>
            </a:pPr>
            <a:r>
              <a:rPr lang="en-US" sz="1400" dirty="0">
                <a:solidFill>
                  <a:schemeClr val="bg1"/>
                </a:solidFill>
                <a:sym typeface="Wingdings" panose="05000000000000000000" pitchFamily="2" charset="2"/>
              </a:rPr>
              <a:t>To do future research: include sentiment, vol variables as well as valuation indicators.</a:t>
            </a:r>
          </a:p>
        </p:txBody>
      </p:sp>
      <p:sp>
        <p:nvSpPr>
          <p:cNvPr id="2" name="Tekstvak 1">
            <a:extLst>
              <a:ext uri="{FF2B5EF4-FFF2-40B4-BE49-F238E27FC236}">
                <a16:creationId xmlns:a16="http://schemas.microsoft.com/office/drawing/2014/main" id="{97EBDD1B-E430-A372-B119-4B0FBDCA923E}"/>
              </a:ext>
            </a:extLst>
          </p:cNvPr>
          <p:cNvSpPr txBox="1"/>
          <p:nvPr/>
        </p:nvSpPr>
        <p:spPr>
          <a:xfrm>
            <a:off x="116336" y="104247"/>
            <a:ext cx="11740384" cy="584775"/>
          </a:xfrm>
          <a:prstGeom prst="rect">
            <a:avLst/>
          </a:prstGeom>
          <a:noFill/>
        </p:spPr>
        <p:txBody>
          <a:bodyPr wrap="square" rtlCol="0">
            <a:spAutoFit/>
          </a:bodyPr>
          <a:lstStyle/>
          <a:p>
            <a:r>
              <a:rPr lang="en-US" b="1" dirty="0">
                <a:solidFill>
                  <a:schemeClr val="bg1"/>
                </a:solidFill>
              </a:rPr>
              <a:t>IN-SAMPLE UNIVARIATE REGRESSIONS:</a:t>
            </a:r>
          </a:p>
          <a:p>
            <a:r>
              <a:rPr lang="en-US" sz="1400" b="1" dirty="0">
                <a:solidFill>
                  <a:schemeClr val="bg1"/>
                </a:solidFill>
              </a:rPr>
              <a:t>FOR 1-MONTH FORECAST HORIZONS OF EXCESS RETURN (equities – treasuries) – contains look-ahead bias</a:t>
            </a:r>
            <a:r>
              <a:rPr lang="nl-BE" sz="1400" b="1" dirty="0">
                <a:solidFill>
                  <a:schemeClr val="bg1"/>
                </a:solidFill>
              </a:rPr>
              <a:t>.</a:t>
            </a:r>
          </a:p>
        </p:txBody>
      </p:sp>
    </p:spTree>
    <p:extLst>
      <p:ext uri="{BB962C8B-B14F-4D97-AF65-F5344CB8AC3E}">
        <p14:creationId xmlns:p14="http://schemas.microsoft.com/office/powerpoint/2010/main" val="4065126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21298" y="91761"/>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2" name="Tekstvak 1">
            <a:extLst>
              <a:ext uri="{FF2B5EF4-FFF2-40B4-BE49-F238E27FC236}">
                <a16:creationId xmlns:a16="http://schemas.microsoft.com/office/drawing/2014/main" id="{EDD3E006-D1FD-A1E6-F377-32332946D8DF}"/>
              </a:ext>
            </a:extLst>
          </p:cNvPr>
          <p:cNvSpPr txBox="1"/>
          <p:nvPr/>
        </p:nvSpPr>
        <p:spPr>
          <a:xfrm>
            <a:off x="121298" y="515130"/>
            <a:ext cx="11243388" cy="5478423"/>
          </a:xfrm>
          <a:prstGeom prst="rect">
            <a:avLst/>
          </a:prstGeom>
          <a:noFill/>
        </p:spPr>
        <p:txBody>
          <a:bodyPr wrap="square" rtlCol="0">
            <a:spAutoFit/>
          </a:bodyPr>
          <a:lstStyle/>
          <a:p>
            <a:pPr algn="just"/>
            <a:r>
              <a:rPr lang="en-US" sz="1400" b="1" dirty="0">
                <a:solidFill>
                  <a:schemeClr val="bg1"/>
                </a:solidFill>
              </a:rPr>
              <a:t>Univariate out-of-sample recursive regressions:</a:t>
            </a:r>
          </a:p>
          <a:p>
            <a:pPr algn="just"/>
            <a:endParaRPr lang="en-US" sz="1400" dirty="0">
              <a:solidFill>
                <a:schemeClr val="bg1"/>
              </a:solidFill>
            </a:endParaRPr>
          </a:p>
          <a:p>
            <a:pPr algn="just"/>
            <a:r>
              <a:rPr lang="en-US" sz="1400" dirty="0">
                <a:solidFill>
                  <a:schemeClr val="bg1"/>
                </a:solidFill>
              </a:rPr>
              <a:t>On each predictor – also those that were not significant in-sample- we perform an out-of-sample regression as follows:</a:t>
            </a:r>
          </a:p>
          <a:p>
            <a:pPr algn="just"/>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As predictors we no longer use in-sample z-scores. We know calculate </a:t>
            </a:r>
            <a:r>
              <a:rPr lang="en-US" sz="1400" b="1" dirty="0">
                <a:solidFill>
                  <a:schemeClr val="bg1"/>
                </a:solidFill>
              </a:rPr>
              <a:t>z-scores</a:t>
            </a:r>
            <a:r>
              <a:rPr lang="en-US" sz="1400" dirty="0">
                <a:solidFill>
                  <a:schemeClr val="bg1"/>
                </a:solidFill>
              </a:rPr>
              <a:t> on </a:t>
            </a:r>
            <a:r>
              <a:rPr lang="en-US" sz="1400" b="1" dirty="0">
                <a:solidFill>
                  <a:schemeClr val="bg1"/>
                </a:solidFill>
              </a:rPr>
              <a:t>an expanding window </a:t>
            </a:r>
            <a:r>
              <a:rPr lang="en-US" sz="1400" dirty="0">
                <a:solidFill>
                  <a:schemeClr val="bg1"/>
                </a:solidFill>
              </a:rPr>
              <a:t>with a warm-up of 60 months.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We then perform </a:t>
            </a:r>
            <a:r>
              <a:rPr lang="en-US" sz="1400" b="1" dirty="0">
                <a:solidFill>
                  <a:schemeClr val="bg1"/>
                </a:solidFill>
              </a:rPr>
              <a:t>expanding window predictive regressions </a:t>
            </a:r>
            <a:r>
              <a:rPr lang="en-US" sz="1400" dirty="0">
                <a:solidFill>
                  <a:schemeClr val="bg1"/>
                </a:solidFill>
              </a:rPr>
              <a:t>with a </a:t>
            </a:r>
            <a:r>
              <a:rPr lang="en-US" sz="1400" b="1" dirty="0">
                <a:solidFill>
                  <a:schemeClr val="bg1"/>
                </a:solidFill>
              </a:rPr>
              <a:t>warm-up of 60 months:</a:t>
            </a:r>
          </a:p>
          <a:p>
            <a:pPr marL="285750"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Each month (month-end in real life) we run a univariate, predictive and recursive regression on the data that is known until that month. Form*:</a:t>
            </a: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lvl="1" algn="just"/>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endParaRPr lang="en-US" sz="1400" dirty="0">
              <a:solidFill>
                <a:schemeClr val="bg1"/>
              </a:solidFill>
            </a:endParaRPr>
          </a:p>
          <a:p>
            <a:pPr marL="742950" lvl="1" indent="-285750" algn="just">
              <a:buFont typeface="Arial" panose="020B0604020202020204" pitchFamily="34" charset="0"/>
              <a:buChar char="•"/>
            </a:pPr>
            <a:r>
              <a:rPr lang="en-US" sz="1400" dirty="0">
                <a:solidFill>
                  <a:schemeClr val="bg1"/>
                </a:solidFill>
              </a:rPr>
              <a:t>Each month - and for each predictor - we have estimated coefficients at month t that used all data from the warm-up date until month t. In contrast to in-sample predictive regressions our coefficients are now time-varying and are updated as new information becomes available. Expanding window regressions do not contain look-ahead bias as they only use information that was available for the investor at time t. Out z-scores are also adjusted for look-ahead bias as they are calculated on an expanding window as well. The downside of all this is that we have lost about 10 years of data (warm-up expanding z-score is 60 months and then we use a warm-up of 60 months again to warm-up our predictive regression).</a:t>
            </a:r>
          </a:p>
        </p:txBody>
      </p:sp>
      <p:pic>
        <p:nvPicPr>
          <p:cNvPr id="5" name="Afbeelding 4">
            <a:extLst>
              <a:ext uri="{FF2B5EF4-FFF2-40B4-BE49-F238E27FC236}">
                <a16:creationId xmlns:a16="http://schemas.microsoft.com/office/drawing/2014/main" id="{9F1BB28A-8F08-A22A-0A1A-304454EFD7FF}"/>
              </a:ext>
            </a:extLst>
          </p:cNvPr>
          <p:cNvPicPr>
            <a:picLocks noChangeAspect="1"/>
          </p:cNvPicPr>
          <p:nvPr/>
        </p:nvPicPr>
        <p:blipFill rotWithShape="1">
          <a:blip r:embed="rId2"/>
          <a:srcRect l="1706"/>
          <a:stretch/>
        </p:blipFill>
        <p:spPr>
          <a:xfrm>
            <a:off x="1057469" y="3073188"/>
            <a:ext cx="10077061" cy="1402400"/>
          </a:xfrm>
          <a:prstGeom prst="rect">
            <a:avLst/>
          </a:prstGeom>
        </p:spPr>
      </p:pic>
      <p:sp>
        <p:nvSpPr>
          <p:cNvPr id="6" name="Tekstvak 5">
            <a:extLst>
              <a:ext uri="{FF2B5EF4-FFF2-40B4-BE49-F238E27FC236}">
                <a16:creationId xmlns:a16="http://schemas.microsoft.com/office/drawing/2014/main" id="{77E9532B-A140-FB43-1B4E-03FEB14CC5F9}"/>
              </a:ext>
            </a:extLst>
          </p:cNvPr>
          <p:cNvSpPr txBox="1"/>
          <p:nvPr/>
        </p:nvSpPr>
        <p:spPr>
          <a:xfrm>
            <a:off x="313952" y="6112038"/>
            <a:ext cx="7483151" cy="230832"/>
          </a:xfrm>
          <a:prstGeom prst="rect">
            <a:avLst/>
          </a:prstGeom>
          <a:noFill/>
        </p:spPr>
        <p:txBody>
          <a:bodyPr wrap="square" rtlCol="0">
            <a:spAutoFit/>
          </a:bodyPr>
          <a:lstStyle/>
          <a:p>
            <a:r>
              <a:rPr lang="en-US" sz="900" b="1" i="1" dirty="0">
                <a:solidFill>
                  <a:schemeClr val="bg1"/>
                </a:solidFill>
              </a:rPr>
              <a:t>*copy from my notebook</a:t>
            </a:r>
          </a:p>
        </p:txBody>
      </p:sp>
      <p:sp>
        <p:nvSpPr>
          <p:cNvPr id="4" name="Tekstvak 3">
            <a:extLst>
              <a:ext uri="{FF2B5EF4-FFF2-40B4-BE49-F238E27FC236}">
                <a16:creationId xmlns:a16="http://schemas.microsoft.com/office/drawing/2014/main" id="{7322E459-6797-C4FA-4CF9-106E3A7DCEC7}"/>
              </a:ext>
            </a:extLst>
          </p:cNvPr>
          <p:cNvSpPr txBox="1"/>
          <p:nvPr/>
        </p:nvSpPr>
        <p:spPr>
          <a:xfrm>
            <a:off x="7508033" y="4363241"/>
            <a:ext cx="1673290" cy="230832"/>
          </a:xfrm>
          <a:prstGeom prst="rect">
            <a:avLst/>
          </a:prstGeom>
          <a:noFill/>
        </p:spPr>
        <p:txBody>
          <a:bodyPr wrap="square" rtlCol="0">
            <a:spAutoFit/>
          </a:bodyPr>
          <a:lstStyle/>
          <a:p>
            <a:r>
              <a:rPr lang="en-US" sz="900" b="1" i="1" dirty="0">
                <a:solidFill>
                  <a:schemeClr val="bg1"/>
                </a:solidFill>
              </a:rPr>
              <a:t>*copy from my notebook</a:t>
            </a:r>
          </a:p>
        </p:txBody>
      </p:sp>
    </p:spTree>
    <p:extLst>
      <p:ext uri="{BB962C8B-B14F-4D97-AF65-F5344CB8AC3E}">
        <p14:creationId xmlns:p14="http://schemas.microsoft.com/office/powerpoint/2010/main" val="180512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2" name="Tekstvak 1">
            <a:extLst>
              <a:ext uri="{FF2B5EF4-FFF2-40B4-BE49-F238E27FC236}">
                <a16:creationId xmlns:a16="http://schemas.microsoft.com/office/drawing/2014/main" id="{EDD3E006-D1FD-A1E6-F377-32332946D8DF}"/>
              </a:ext>
            </a:extLst>
          </p:cNvPr>
          <p:cNvSpPr txBox="1"/>
          <p:nvPr/>
        </p:nvSpPr>
        <p:spPr>
          <a:xfrm>
            <a:off x="186612" y="827505"/>
            <a:ext cx="11243388" cy="5693866"/>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solidFill>
                  <a:schemeClr val="bg1"/>
                </a:solidFill>
              </a:rPr>
              <a:t> Since we have estimated coefficients for each month - and for each variable - we can now use the regression results (coefficients) and forecast the log excess return of next month (forecast for t+1 at month t) per predictor. Our forecast is of form:</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To estimate out-of-sample efficacy we calculate the Campbell &amp; Thompson out-of-sample R-squared - for each predictor  and or the C-mean - defined as:</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r>
              <a:rPr lang="en-US" sz="1400" dirty="0">
                <a:solidFill>
                  <a:schemeClr val="bg1"/>
                </a:solidFill>
              </a:rPr>
              <a:t>The out-of-sample R-squared calculates the proportional (percentage) reduction in MSFE (mean squared forecast error) of the forecast that utilizes the predictor forecast versus a forecast that uses a naïve forecast (the running mean)</a:t>
            </a:r>
          </a:p>
          <a:p>
            <a:pPr marL="285750" indent="-285750" algn="just">
              <a:buFont typeface="Arial" panose="020B0604020202020204" pitchFamily="34" charset="0"/>
              <a:buChar char="•"/>
            </a:pPr>
            <a:endParaRPr lang="en-US" sz="1400" dirty="0">
              <a:solidFill>
                <a:schemeClr val="bg1"/>
              </a:solidFill>
            </a:endParaRPr>
          </a:p>
          <a:p>
            <a:pPr marL="1200150" lvl="2" indent="-285750" algn="just">
              <a:buFont typeface="Arial" panose="020B0604020202020204" pitchFamily="34" charset="0"/>
              <a:buChar char="•"/>
            </a:pPr>
            <a:r>
              <a:rPr lang="en-US" sz="1400" dirty="0">
                <a:solidFill>
                  <a:schemeClr val="bg1"/>
                </a:solidFill>
              </a:rPr>
              <a:t>Numerator: MSFE of forecast that utilizes the predictor forecast = sum(actual excess return – forecasted excess return)^2</a:t>
            </a:r>
          </a:p>
          <a:p>
            <a:pPr marL="1200150" lvl="2" indent="-285750" algn="just">
              <a:buFont typeface="Arial" panose="020B0604020202020204" pitchFamily="34" charset="0"/>
              <a:buChar char="•"/>
            </a:pPr>
            <a:r>
              <a:rPr lang="en-US" sz="1400" dirty="0">
                <a:solidFill>
                  <a:schemeClr val="bg1"/>
                </a:solidFill>
              </a:rPr>
              <a:t>Denominator: MSFE of naïve running forecast = sum (actual excess return – running historic mean of excess returns)^2</a:t>
            </a:r>
          </a:p>
          <a:p>
            <a:pPr marL="1200150" lvl="2" indent="-285750" algn="just">
              <a:buFont typeface="Arial" panose="020B0604020202020204" pitchFamily="34" charset="0"/>
              <a:buChar char="•"/>
            </a:pPr>
            <a:r>
              <a:rPr lang="en-US" sz="1400" dirty="0">
                <a:solidFill>
                  <a:schemeClr val="bg1"/>
                </a:solidFill>
              </a:rPr>
              <a:t>Out-of-sample R-squared = 1-(numerator/denominator)</a:t>
            </a: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a:p>
            <a:pPr marL="285750" indent="-285750" algn="just">
              <a:buFont typeface="Arial" panose="020B0604020202020204" pitchFamily="34" charset="0"/>
              <a:buChar char="•"/>
            </a:pPr>
            <a:endParaRPr lang="en-US" sz="1400" dirty="0">
              <a:solidFill>
                <a:schemeClr val="bg1"/>
              </a:solidFill>
            </a:endParaRPr>
          </a:p>
        </p:txBody>
      </p:sp>
      <p:sp>
        <p:nvSpPr>
          <p:cNvPr id="6" name="Tekstvak 5">
            <a:extLst>
              <a:ext uri="{FF2B5EF4-FFF2-40B4-BE49-F238E27FC236}">
                <a16:creationId xmlns:a16="http://schemas.microsoft.com/office/drawing/2014/main" id="{77E9532B-A140-FB43-1B4E-03FEB14CC5F9}"/>
              </a:ext>
            </a:extLst>
          </p:cNvPr>
          <p:cNvSpPr txBox="1"/>
          <p:nvPr/>
        </p:nvSpPr>
        <p:spPr>
          <a:xfrm>
            <a:off x="313952" y="6112038"/>
            <a:ext cx="7483151" cy="230832"/>
          </a:xfrm>
          <a:prstGeom prst="rect">
            <a:avLst/>
          </a:prstGeom>
          <a:noFill/>
        </p:spPr>
        <p:txBody>
          <a:bodyPr wrap="square" rtlCol="0">
            <a:spAutoFit/>
          </a:bodyPr>
          <a:lstStyle/>
          <a:p>
            <a:r>
              <a:rPr lang="en-US" sz="900" b="1" i="1" dirty="0">
                <a:solidFill>
                  <a:schemeClr val="bg1"/>
                </a:solidFill>
              </a:rPr>
              <a:t>*copy from my notebook</a:t>
            </a:r>
          </a:p>
        </p:txBody>
      </p:sp>
      <p:pic>
        <p:nvPicPr>
          <p:cNvPr id="7" name="Afbeelding 6">
            <a:extLst>
              <a:ext uri="{FF2B5EF4-FFF2-40B4-BE49-F238E27FC236}">
                <a16:creationId xmlns:a16="http://schemas.microsoft.com/office/drawing/2014/main" id="{A8113503-9FDC-55EF-7413-665EFF7CB571}"/>
              </a:ext>
            </a:extLst>
          </p:cNvPr>
          <p:cNvPicPr>
            <a:picLocks noChangeAspect="1"/>
          </p:cNvPicPr>
          <p:nvPr/>
        </p:nvPicPr>
        <p:blipFill>
          <a:blip r:embed="rId2"/>
          <a:stretch>
            <a:fillRect/>
          </a:stretch>
        </p:blipFill>
        <p:spPr>
          <a:xfrm>
            <a:off x="4708308" y="1350725"/>
            <a:ext cx="1963079" cy="571078"/>
          </a:xfrm>
          <a:prstGeom prst="rect">
            <a:avLst/>
          </a:prstGeom>
        </p:spPr>
      </p:pic>
      <p:pic>
        <p:nvPicPr>
          <p:cNvPr id="12" name="Afbeelding 11">
            <a:extLst>
              <a:ext uri="{FF2B5EF4-FFF2-40B4-BE49-F238E27FC236}">
                <a16:creationId xmlns:a16="http://schemas.microsoft.com/office/drawing/2014/main" id="{190631A7-ED5B-022C-98B0-3D79A1E16E5D}"/>
              </a:ext>
            </a:extLst>
          </p:cNvPr>
          <p:cNvPicPr>
            <a:picLocks noChangeAspect="1"/>
          </p:cNvPicPr>
          <p:nvPr/>
        </p:nvPicPr>
        <p:blipFill>
          <a:blip r:embed="rId3"/>
          <a:stretch>
            <a:fillRect/>
          </a:stretch>
        </p:blipFill>
        <p:spPr>
          <a:xfrm>
            <a:off x="4262958" y="2673941"/>
            <a:ext cx="3534145" cy="1351291"/>
          </a:xfrm>
          <a:prstGeom prst="rect">
            <a:avLst/>
          </a:prstGeom>
        </p:spPr>
      </p:pic>
    </p:spTree>
    <p:extLst>
      <p:ext uri="{BB962C8B-B14F-4D97-AF65-F5344CB8AC3E}">
        <p14:creationId xmlns:p14="http://schemas.microsoft.com/office/powerpoint/2010/main" val="3456135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6" name="Tekstvak 5">
            <a:extLst>
              <a:ext uri="{FF2B5EF4-FFF2-40B4-BE49-F238E27FC236}">
                <a16:creationId xmlns:a16="http://schemas.microsoft.com/office/drawing/2014/main" id="{77E9532B-A140-FB43-1B4E-03FEB14CC5F9}"/>
              </a:ext>
            </a:extLst>
          </p:cNvPr>
          <p:cNvSpPr txBox="1"/>
          <p:nvPr/>
        </p:nvSpPr>
        <p:spPr>
          <a:xfrm>
            <a:off x="186612" y="6039752"/>
            <a:ext cx="7483151" cy="307777"/>
          </a:xfrm>
          <a:prstGeom prst="rect">
            <a:avLst/>
          </a:prstGeom>
          <a:noFill/>
        </p:spPr>
        <p:txBody>
          <a:bodyPr wrap="square" rtlCol="0">
            <a:spAutoFit/>
          </a:bodyPr>
          <a:lstStyle/>
          <a:p>
            <a:r>
              <a:rPr lang="en-US" sz="1400" b="1" i="1" dirty="0">
                <a:solidFill>
                  <a:schemeClr val="bg1"/>
                </a:solidFill>
              </a:rPr>
              <a:t>*copy from my notebook</a:t>
            </a:r>
          </a:p>
        </p:txBody>
      </p:sp>
      <p:pic>
        <p:nvPicPr>
          <p:cNvPr id="5" name="Afbeelding 4">
            <a:extLst>
              <a:ext uri="{FF2B5EF4-FFF2-40B4-BE49-F238E27FC236}">
                <a16:creationId xmlns:a16="http://schemas.microsoft.com/office/drawing/2014/main" id="{E0F089F0-DC3C-0354-E47C-D816880EE0BA}"/>
              </a:ext>
            </a:extLst>
          </p:cNvPr>
          <p:cNvPicPr>
            <a:picLocks noChangeAspect="1"/>
          </p:cNvPicPr>
          <p:nvPr/>
        </p:nvPicPr>
        <p:blipFill>
          <a:blip r:embed="rId2"/>
          <a:stretch>
            <a:fillRect/>
          </a:stretch>
        </p:blipFill>
        <p:spPr>
          <a:xfrm>
            <a:off x="186612" y="666689"/>
            <a:ext cx="11122090" cy="5273258"/>
          </a:xfrm>
          <a:prstGeom prst="rect">
            <a:avLst/>
          </a:prstGeom>
        </p:spPr>
      </p:pic>
    </p:spTree>
    <p:extLst>
      <p:ext uri="{BB962C8B-B14F-4D97-AF65-F5344CB8AC3E}">
        <p14:creationId xmlns:p14="http://schemas.microsoft.com/office/powerpoint/2010/main" val="62544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UNIVARIATE REGRESSIONS: 1984 – Nov-2022 </a:t>
            </a:r>
          </a:p>
        </p:txBody>
      </p:sp>
      <p:sp>
        <p:nvSpPr>
          <p:cNvPr id="6" name="Tekstvak 5">
            <a:extLst>
              <a:ext uri="{FF2B5EF4-FFF2-40B4-BE49-F238E27FC236}">
                <a16:creationId xmlns:a16="http://schemas.microsoft.com/office/drawing/2014/main" id="{77E9532B-A140-FB43-1B4E-03FEB14CC5F9}"/>
              </a:ext>
            </a:extLst>
          </p:cNvPr>
          <p:cNvSpPr txBox="1"/>
          <p:nvPr/>
        </p:nvSpPr>
        <p:spPr>
          <a:xfrm>
            <a:off x="364300" y="6019714"/>
            <a:ext cx="7483151" cy="230832"/>
          </a:xfrm>
          <a:prstGeom prst="rect">
            <a:avLst/>
          </a:prstGeom>
          <a:noFill/>
        </p:spPr>
        <p:txBody>
          <a:bodyPr wrap="square" rtlCol="0">
            <a:spAutoFit/>
          </a:bodyPr>
          <a:lstStyle/>
          <a:p>
            <a:r>
              <a:rPr lang="en-US" sz="900" b="1" i="1" dirty="0">
                <a:solidFill>
                  <a:schemeClr val="bg1"/>
                </a:solidFill>
              </a:rPr>
              <a:t>*copy from my notebook</a:t>
            </a:r>
          </a:p>
        </p:txBody>
      </p:sp>
      <p:pic>
        <p:nvPicPr>
          <p:cNvPr id="4" name="Afbeelding 3">
            <a:extLst>
              <a:ext uri="{FF2B5EF4-FFF2-40B4-BE49-F238E27FC236}">
                <a16:creationId xmlns:a16="http://schemas.microsoft.com/office/drawing/2014/main" id="{61312CFB-CDDD-3A12-6ED3-F3FED8082678}"/>
              </a:ext>
            </a:extLst>
          </p:cNvPr>
          <p:cNvPicPr>
            <a:picLocks noChangeAspect="1"/>
          </p:cNvPicPr>
          <p:nvPr/>
        </p:nvPicPr>
        <p:blipFill>
          <a:blip r:embed="rId2"/>
          <a:stretch>
            <a:fillRect/>
          </a:stretch>
        </p:blipFill>
        <p:spPr>
          <a:xfrm>
            <a:off x="364300" y="722870"/>
            <a:ext cx="4021088" cy="5101093"/>
          </a:xfrm>
          <a:prstGeom prst="rect">
            <a:avLst/>
          </a:prstGeom>
        </p:spPr>
      </p:pic>
      <p:pic>
        <p:nvPicPr>
          <p:cNvPr id="8" name="Afbeelding 7">
            <a:extLst>
              <a:ext uri="{FF2B5EF4-FFF2-40B4-BE49-F238E27FC236}">
                <a16:creationId xmlns:a16="http://schemas.microsoft.com/office/drawing/2014/main" id="{EE71B0CD-B131-0321-4368-1DAF7335EEF3}"/>
              </a:ext>
            </a:extLst>
          </p:cNvPr>
          <p:cNvPicPr>
            <a:picLocks noChangeAspect="1"/>
          </p:cNvPicPr>
          <p:nvPr/>
        </p:nvPicPr>
        <p:blipFill>
          <a:blip r:embed="rId3"/>
          <a:stretch>
            <a:fillRect/>
          </a:stretch>
        </p:blipFill>
        <p:spPr>
          <a:xfrm>
            <a:off x="4897268" y="762635"/>
            <a:ext cx="3509614" cy="4862719"/>
          </a:xfrm>
          <a:prstGeom prst="rect">
            <a:avLst/>
          </a:prstGeom>
        </p:spPr>
      </p:pic>
      <p:sp>
        <p:nvSpPr>
          <p:cNvPr id="2" name="Tekstvak 1">
            <a:extLst>
              <a:ext uri="{FF2B5EF4-FFF2-40B4-BE49-F238E27FC236}">
                <a16:creationId xmlns:a16="http://schemas.microsoft.com/office/drawing/2014/main" id="{401FF7F0-4859-1B56-AFA3-29734D305FE3}"/>
              </a:ext>
            </a:extLst>
          </p:cNvPr>
          <p:cNvSpPr txBox="1"/>
          <p:nvPr/>
        </p:nvSpPr>
        <p:spPr>
          <a:xfrm>
            <a:off x="8752114" y="722870"/>
            <a:ext cx="2995126" cy="738664"/>
          </a:xfrm>
          <a:prstGeom prst="rect">
            <a:avLst/>
          </a:prstGeom>
          <a:noFill/>
        </p:spPr>
        <p:txBody>
          <a:bodyPr wrap="square" rtlCol="0">
            <a:spAutoFit/>
          </a:bodyPr>
          <a:lstStyle/>
          <a:p>
            <a:r>
              <a:rPr lang="en-US" sz="1400" b="1" dirty="0">
                <a:solidFill>
                  <a:schemeClr val="bg1"/>
                </a:solidFill>
              </a:rPr>
              <a:t>Our C-mean out-of-sample R-squared statistic is also around 0.1</a:t>
            </a:r>
          </a:p>
        </p:txBody>
      </p:sp>
    </p:spTree>
    <p:extLst>
      <p:ext uri="{BB962C8B-B14F-4D97-AF65-F5344CB8AC3E}">
        <p14:creationId xmlns:p14="http://schemas.microsoft.com/office/powerpoint/2010/main" val="4062077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236375" y="303613"/>
            <a:ext cx="11719249" cy="6032421"/>
          </a:xfrm>
          <a:prstGeom prst="rect">
            <a:avLst/>
          </a:prstGeom>
          <a:noFill/>
        </p:spPr>
        <p:txBody>
          <a:bodyPr wrap="square" rtlCol="0">
            <a:spAutoFit/>
          </a:bodyPr>
          <a:lstStyle/>
          <a:p>
            <a:r>
              <a:rPr lang="nl-BE" b="1" dirty="0">
                <a:solidFill>
                  <a:schemeClr val="bg1"/>
                </a:solidFill>
              </a:rPr>
              <a:t>GOAL</a:t>
            </a:r>
            <a:endParaRPr lang="en-US" dirty="0">
              <a:solidFill>
                <a:schemeClr val="bg1"/>
              </a:solidFill>
            </a:endParaRPr>
          </a:p>
          <a:p>
            <a:pPr marL="285750" indent="-285750">
              <a:buFont typeface="Arial" panose="020B0604020202020204" pitchFamily="34" charset="0"/>
              <a:buChar char="•"/>
            </a:pPr>
            <a:r>
              <a:rPr lang="en-US" sz="1400" dirty="0">
                <a:solidFill>
                  <a:schemeClr val="bg1"/>
                </a:solidFill>
              </a:rPr>
              <a:t>To replicate a concept from an interesting academic paper in Python (source see credits)</a:t>
            </a:r>
          </a:p>
          <a:p>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Is the US short-term excess return predictable using the mean of univariate forecasts on several lagged predictors? </a:t>
            </a:r>
          </a:p>
          <a:p>
            <a:pPr marL="742950" lvl="1" indent="-285750">
              <a:buFont typeface="Arial" panose="020B0604020202020204" pitchFamily="34" charset="0"/>
              <a:buChar char="•"/>
            </a:pPr>
            <a:r>
              <a:rPr lang="en-US" sz="1400" dirty="0">
                <a:solidFill>
                  <a:schemeClr val="bg1"/>
                </a:solidFill>
              </a:rPr>
              <a:t>Short-term: monthly excess return</a:t>
            </a:r>
          </a:p>
          <a:p>
            <a:pPr marL="742950" lvl="1" indent="-285750">
              <a:buFont typeface="Arial" panose="020B0604020202020204" pitchFamily="34" charset="0"/>
              <a:buChar char="•"/>
            </a:pPr>
            <a:r>
              <a:rPr lang="en-US" sz="1400" dirty="0">
                <a:solidFill>
                  <a:schemeClr val="bg1"/>
                </a:solidFill>
              </a:rPr>
              <a:t>Excess return = US equities return – US Treasuries Bloomberg Index return</a:t>
            </a:r>
          </a:p>
          <a:p>
            <a:endParaRPr lang="en-US" sz="1400" dirty="0">
              <a:solidFill>
                <a:schemeClr val="bg1"/>
              </a:solidFill>
            </a:endParaRPr>
          </a:p>
          <a:p>
            <a:r>
              <a:rPr lang="nl-BE" b="1" dirty="0">
                <a:solidFill>
                  <a:schemeClr val="bg1"/>
                </a:solidFill>
              </a:rPr>
              <a:t>PROCESS (PYTHON)</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Data cleaning and transformations.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Descriptive statistics.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Test each variable for a trend stationary process, Transform if necessary to stationary (z-scoring and differencing).</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Test again. Drop series that are trend non-stationary.</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univariate in-sample predictive </a:t>
            </a:r>
            <a:r>
              <a:rPr lang="en-US" sz="1400" dirty="0" err="1">
                <a:solidFill>
                  <a:schemeClr val="bg1"/>
                </a:solidFill>
              </a:rPr>
              <a:t>ols</a:t>
            </a:r>
            <a:r>
              <a:rPr lang="en-US" sz="1400" dirty="0">
                <a:solidFill>
                  <a:schemeClr val="bg1"/>
                </a:solidFill>
              </a:rPr>
              <a:t>-regressions on each potential predictor. Test for autocorrelation. Summarize.</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Hypothesis test: which beta significant in-sample + R-squared in-sample?</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univariate expanding window predictive </a:t>
            </a:r>
            <a:r>
              <a:rPr lang="en-US" sz="1400" dirty="0" err="1">
                <a:solidFill>
                  <a:schemeClr val="bg1"/>
                </a:solidFill>
              </a:rPr>
              <a:t>ols</a:t>
            </a:r>
            <a:r>
              <a:rPr lang="en-US" sz="1400" dirty="0">
                <a:solidFill>
                  <a:schemeClr val="bg1"/>
                </a:solidFill>
              </a:rPr>
              <a:t>-regressions on each predictor. </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Run monthly return forecasts using the monthly estimated coefficients of the out-of-sample predictive regressions.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Calculate a C-mean forecast: simple average of all individual univariate forecasts.</a:t>
            </a:r>
          </a:p>
        </p:txBody>
      </p:sp>
    </p:spTree>
    <p:extLst>
      <p:ext uri="{BB962C8B-B14F-4D97-AF65-F5344CB8AC3E}">
        <p14:creationId xmlns:p14="http://schemas.microsoft.com/office/powerpoint/2010/main" val="3471335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86612" y="197553"/>
            <a:ext cx="11740384" cy="369332"/>
          </a:xfrm>
          <a:prstGeom prst="rect">
            <a:avLst/>
          </a:prstGeom>
          <a:noFill/>
        </p:spPr>
        <p:txBody>
          <a:bodyPr wrap="square" rtlCol="0">
            <a:spAutoFit/>
          </a:bodyPr>
          <a:lstStyle/>
          <a:p>
            <a:r>
              <a:rPr lang="nl-BE" b="1" dirty="0">
                <a:solidFill>
                  <a:schemeClr val="bg1"/>
                </a:solidFill>
              </a:rPr>
              <a:t>OUT – OF-SAMPLE R-</a:t>
            </a:r>
            <a:r>
              <a:rPr lang="nl-BE" b="1" dirty="0" err="1">
                <a:solidFill>
                  <a:schemeClr val="bg1"/>
                </a:solidFill>
              </a:rPr>
              <a:t>squared</a:t>
            </a:r>
            <a:r>
              <a:rPr lang="nl-BE" b="1" dirty="0">
                <a:solidFill>
                  <a:schemeClr val="bg1"/>
                </a:solidFill>
              </a:rPr>
              <a:t> </a:t>
            </a:r>
            <a:r>
              <a:rPr lang="nl-BE" b="1" dirty="0" err="1">
                <a:solidFill>
                  <a:schemeClr val="bg1"/>
                </a:solidFill>
              </a:rPr>
              <a:t>from</a:t>
            </a:r>
            <a:r>
              <a:rPr lang="nl-BE" b="1" dirty="0">
                <a:solidFill>
                  <a:schemeClr val="bg1"/>
                </a:solidFill>
              </a:rPr>
              <a:t> </a:t>
            </a:r>
            <a:r>
              <a:rPr lang="nl-BE" b="1" dirty="0" err="1">
                <a:solidFill>
                  <a:schemeClr val="bg1"/>
                </a:solidFill>
              </a:rPr>
              <a:t>the</a:t>
            </a:r>
            <a:r>
              <a:rPr lang="nl-BE" b="1" dirty="0">
                <a:solidFill>
                  <a:schemeClr val="bg1"/>
                </a:solidFill>
              </a:rPr>
              <a:t> paper 1957 – 2020 </a:t>
            </a:r>
          </a:p>
        </p:txBody>
      </p:sp>
      <p:sp>
        <p:nvSpPr>
          <p:cNvPr id="6" name="Tekstvak 5">
            <a:extLst>
              <a:ext uri="{FF2B5EF4-FFF2-40B4-BE49-F238E27FC236}">
                <a16:creationId xmlns:a16="http://schemas.microsoft.com/office/drawing/2014/main" id="{77E9532B-A140-FB43-1B4E-03FEB14CC5F9}"/>
              </a:ext>
            </a:extLst>
          </p:cNvPr>
          <p:cNvSpPr txBox="1"/>
          <p:nvPr/>
        </p:nvSpPr>
        <p:spPr>
          <a:xfrm>
            <a:off x="4409208" y="878547"/>
            <a:ext cx="7483151" cy="338554"/>
          </a:xfrm>
          <a:prstGeom prst="rect">
            <a:avLst/>
          </a:prstGeom>
          <a:noFill/>
        </p:spPr>
        <p:txBody>
          <a:bodyPr wrap="square" rtlCol="0">
            <a:spAutoFit/>
          </a:bodyPr>
          <a:lstStyle/>
          <a:p>
            <a:r>
              <a:rPr lang="en-US" sz="1600" b="1" i="1" dirty="0">
                <a:solidFill>
                  <a:schemeClr val="bg1"/>
                </a:solidFill>
              </a:rPr>
              <a:t>*Source: the Paper</a:t>
            </a:r>
          </a:p>
        </p:txBody>
      </p:sp>
      <p:pic>
        <p:nvPicPr>
          <p:cNvPr id="7" name="Afbeelding 6">
            <a:extLst>
              <a:ext uri="{FF2B5EF4-FFF2-40B4-BE49-F238E27FC236}">
                <a16:creationId xmlns:a16="http://schemas.microsoft.com/office/drawing/2014/main" id="{EF08AFEE-D004-0564-BB5A-86217471CA71}"/>
              </a:ext>
            </a:extLst>
          </p:cNvPr>
          <p:cNvPicPr>
            <a:picLocks noChangeAspect="1"/>
          </p:cNvPicPr>
          <p:nvPr/>
        </p:nvPicPr>
        <p:blipFill>
          <a:blip r:embed="rId2"/>
          <a:stretch>
            <a:fillRect/>
          </a:stretch>
        </p:blipFill>
        <p:spPr>
          <a:xfrm>
            <a:off x="299641" y="641772"/>
            <a:ext cx="3854606" cy="5574456"/>
          </a:xfrm>
          <a:prstGeom prst="rect">
            <a:avLst/>
          </a:prstGeom>
        </p:spPr>
      </p:pic>
      <p:pic>
        <p:nvPicPr>
          <p:cNvPr id="10" name="Afbeelding 9">
            <a:extLst>
              <a:ext uri="{FF2B5EF4-FFF2-40B4-BE49-F238E27FC236}">
                <a16:creationId xmlns:a16="http://schemas.microsoft.com/office/drawing/2014/main" id="{2B336BB8-D1B5-2BE7-B1BE-4BC299B97395}"/>
              </a:ext>
            </a:extLst>
          </p:cNvPr>
          <p:cNvPicPr>
            <a:picLocks noChangeAspect="1"/>
          </p:cNvPicPr>
          <p:nvPr/>
        </p:nvPicPr>
        <p:blipFill>
          <a:blip r:embed="rId3"/>
          <a:stretch>
            <a:fillRect/>
          </a:stretch>
        </p:blipFill>
        <p:spPr>
          <a:xfrm>
            <a:off x="4409208" y="1528762"/>
            <a:ext cx="7340107" cy="2670013"/>
          </a:xfrm>
          <a:prstGeom prst="rect">
            <a:avLst/>
          </a:prstGeom>
        </p:spPr>
      </p:pic>
    </p:spTree>
    <p:extLst>
      <p:ext uri="{BB962C8B-B14F-4D97-AF65-F5344CB8AC3E}">
        <p14:creationId xmlns:p14="http://schemas.microsoft.com/office/powerpoint/2010/main" val="380273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58620" y="318851"/>
            <a:ext cx="11740384" cy="369332"/>
          </a:xfrm>
          <a:prstGeom prst="rect">
            <a:avLst/>
          </a:prstGeom>
          <a:noFill/>
        </p:spPr>
        <p:txBody>
          <a:bodyPr wrap="square" rtlCol="0">
            <a:spAutoFit/>
          </a:bodyPr>
          <a:lstStyle/>
          <a:p>
            <a:r>
              <a:rPr lang="nl-BE" b="1" dirty="0">
                <a:solidFill>
                  <a:schemeClr val="bg1"/>
                </a:solidFill>
              </a:rPr>
              <a:t>UNFINISHED  PROJECT</a:t>
            </a:r>
          </a:p>
        </p:txBody>
      </p:sp>
      <p:sp>
        <p:nvSpPr>
          <p:cNvPr id="2" name="Tekstvak 1">
            <a:extLst>
              <a:ext uri="{FF2B5EF4-FFF2-40B4-BE49-F238E27FC236}">
                <a16:creationId xmlns:a16="http://schemas.microsoft.com/office/drawing/2014/main" id="{85D3A719-DFC6-5576-79AF-912D6009D551}"/>
              </a:ext>
            </a:extLst>
          </p:cNvPr>
          <p:cNvSpPr txBox="1"/>
          <p:nvPr/>
        </p:nvSpPr>
        <p:spPr>
          <a:xfrm>
            <a:off x="158620" y="811631"/>
            <a:ext cx="1162594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rPr>
              <a:t>As the out-of-sample R-</a:t>
            </a:r>
            <a:r>
              <a:rPr lang="en-US" sz="1400" dirty="0" err="1">
                <a:solidFill>
                  <a:schemeClr val="bg1"/>
                </a:solidFill>
              </a:rPr>
              <a:t>squared’s</a:t>
            </a:r>
            <a:r>
              <a:rPr lang="en-US" sz="1400" dirty="0">
                <a:solidFill>
                  <a:schemeClr val="bg1"/>
                </a:solidFill>
              </a:rPr>
              <a:t>, we stopped the project here.</a:t>
            </a:r>
          </a:p>
          <a:p>
            <a:pPr marL="742950" lvl="1" indent="-285750">
              <a:buFont typeface="Arial" panose="020B0604020202020204" pitchFamily="34" charset="0"/>
              <a:buChar char="•"/>
            </a:pPr>
            <a:r>
              <a:rPr lang="en-US" sz="1400" dirty="0">
                <a:solidFill>
                  <a:schemeClr val="bg1"/>
                </a:solidFill>
              </a:rPr>
              <a:t>seem off versus the paper (though time period is different)</a:t>
            </a:r>
          </a:p>
          <a:p>
            <a:pPr marL="742950" lvl="1" indent="-285750">
              <a:buFont typeface="Arial" panose="020B0604020202020204" pitchFamily="34" charset="0"/>
              <a:buChar char="•"/>
            </a:pPr>
            <a:r>
              <a:rPr lang="en-US" sz="1400" dirty="0">
                <a:solidFill>
                  <a:schemeClr val="bg1"/>
                </a:solidFill>
              </a:rPr>
              <a:t>Seem off as they align almost all to 10%</a:t>
            </a:r>
          </a:p>
          <a:p>
            <a:pPr marL="742950" lvl="1" indent="-285750">
              <a:buFont typeface="Arial" panose="020B0604020202020204" pitchFamily="34" charset="0"/>
              <a:buChar char="•"/>
            </a:pPr>
            <a:endParaRPr lang="en-US" sz="1400" dirty="0">
              <a:solidFill>
                <a:schemeClr val="bg1"/>
              </a:solidFill>
            </a:endParaRPr>
          </a:p>
          <a:p>
            <a:r>
              <a:rPr lang="en-US" sz="1400" b="1" dirty="0">
                <a:solidFill>
                  <a:schemeClr val="bg1"/>
                </a:solidFill>
              </a:rPr>
              <a:t>Win some beers! </a:t>
            </a:r>
          </a:p>
          <a:p>
            <a:endParaRPr lang="en-US" sz="1400" b="1" dirty="0">
              <a:solidFill>
                <a:schemeClr val="bg1"/>
              </a:solidFill>
            </a:endParaRPr>
          </a:p>
          <a:p>
            <a:pPr marL="285750" indent="-285750">
              <a:buFont typeface="Arial" panose="020B0604020202020204" pitchFamily="34" charset="0"/>
              <a:buChar char="•"/>
            </a:pPr>
            <a:r>
              <a:rPr lang="en-US" sz="1400" dirty="0">
                <a:solidFill>
                  <a:schemeClr val="bg1"/>
                </a:solidFill>
              </a:rPr>
              <a:t>I haven’t found any error in my code or logic yet (multiple checks) but I’m sure there are. I encourage every reader and/or learner to dig into my notebook to find the error…Your price will be:</a:t>
            </a:r>
          </a:p>
          <a:p>
            <a:pPr marL="742950" lvl="1" indent="-285750">
              <a:buFont typeface="Arial" panose="020B0604020202020204" pitchFamily="34" charset="0"/>
              <a:buChar char="•"/>
            </a:pPr>
            <a:r>
              <a:rPr lang="en-US" sz="1400" dirty="0">
                <a:solidFill>
                  <a:schemeClr val="bg1"/>
                </a:solidFill>
              </a:rPr>
              <a:t>Gratitude</a:t>
            </a:r>
          </a:p>
          <a:p>
            <a:pPr marL="742950" lvl="1" indent="-285750">
              <a:buFont typeface="Arial" panose="020B0604020202020204" pitchFamily="34" charset="0"/>
              <a:buChar char="•"/>
            </a:pPr>
            <a:r>
              <a:rPr lang="en-US" sz="1400" dirty="0">
                <a:solidFill>
                  <a:schemeClr val="bg1"/>
                </a:solidFill>
              </a:rPr>
              <a:t>A mention on LinkedIn that will lead to eternal internet-fame</a:t>
            </a:r>
          </a:p>
          <a:p>
            <a:pPr marL="742950" lvl="1" indent="-285750">
              <a:buFont typeface="Arial" panose="020B0604020202020204" pitchFamily="34" charset="0"/>
              <a:buChar char="•"/>
            </a:pPr>
            <a:r>
              <a:rPr lang="en-US" sz="1400" dirty="0">
                <a:solidFill>
                  <a:schemeClr val="bg1"/>
                </a:solidFill>
              </a:rPr>
              <a:t>A good chat and a couple of beers from me at bar of choice! </a:t>
            </a:r>
          </a:p>
        </p:txBody>
      </p:sp>
      <p:pic>
        <p:nvPicPr>
          <p:cNvPr id="9" name="Afbeelding 8">
            <a:extLst>
              <a:ext uri="{FF2B5EF4-FFF2-40B4-BE49-F238E27FC236}">
                <a16:creationId xmlns:a16="http://schemas.microsoft.com/office/drawing/2014/main" id="{4470B845-2E7D-2D51-22A1-124A982685B4}"/>
              </a:ext>
            </a:extLst>
          </p:cNvPr>
          <p:cNvPicPr>
            <a:picLocks noChangeAspect="1"/>
          </p:cNvPicPr>
          <p:nvPr/>
        </p:nvPicPr>
        <p:blipFill>
          <a:blip r:embed="rId2"/>
          <a:stretch>
            <a:fillRect/>
          </a:stretch>
        </p:blipFill>
        <p:spPr>
          <a:xfrm>
            <a:off x="4258599" y="3844211"/>
            <a:ext cx="973634" cy="1365275"/>
          </a:xfrm>
          <a:prstGeom prst="rect">
            <a:avLst/>
          </a:prstGeom>
        </p:spPr>
      </p:pic>
      <p:pic>
        <p:nvPicPr>
          <p:cNvPr id="11" name="Afbeelding 10">
            <a:extLst>
              <a:ext uri="{FF2B5EF4-FFF2-40B4-BE49-F238E27FC236}">
                <a16:creationId xmlns:a16="http://schemas.microsoft.com/office/drawing/2014/main" id="{B7FB7421-D3C5-F9C7-CE40-ABCEEB9733F9}"/>
              </a:ext>
            </a:extLst>
          </p:cNvPr>
          <p:cNvPicPr>
            <a:picLocks noChangeAspect="1"/>
          </p:cNvPicPr>
          <p:nvPr/>
        </p:nvPicPr>
        <p:blipFill>
          <a:blip r:embed="rId2"/>
          <a:stretch>
            <a:fillRect/>
          </a:stretch>
        </p:blipFill>
        <p:spPr>
          <a:xfrm>
            <a:off x="5378272" y="3844211"/>
            <a:ext cx="973634" cy="1365275"/>
          </a:xfrm>
          <a:prstGeom prst="rect">
            <a:avLst/>
          </a:prstGeom>
        </p:spPr>
      </p:pic>
      <p:pic>
        <p:nvPicPr>
          <p:cNvPr id="12" name="Afbeelding 11">
            <a:extLst>
              <a:ext uri="{FF2B5EF4-FFF2-40B4-BE49-F238E27FC236}">
                <a16:creationId xmlns:a16="http://schemas.microsoft.com/office/drawing/2014/main" id="{0CCFDF28-6D26-85A7-D87A-692660FCE9B7}"/>
              </a:ext>
            </a:extLst>
          </p:cNvPr>
          <p:cNvPicPr>
            <a:picLocks noChangeAspect="1"/>
          </p:cNvPicPr>
          <p:nvPr/>
        </p:nvPicPr>
        <p:blipFill>
          <a:blip r:embed="rId2"/>
          <a:stretch>
            <a:fillRect/>
          </a:stretch>
        </p:blipFill>
        <p:spPr>
          <a:xfrm>
            <a:off x="6710924" y="3844210"/>
            <a:ext cx="973634" cy="1365275"/>
          </a:xfrm>
          <a:prstGeom prst="rect">
            <a:avLst/>
          </a:prstGeom>
        </p:spPr>
      </p:pic>
    </p:spTree>
    <p:extLst>
      <p:ext uri="{BB962C8B-B14F-4D97-AF65-F5344CB8AC3E}">
        <p14:creationId xmlns:p14="http://schemas.microsoft.com/office/powerpoint/2010/main" val="148788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82313"/>
            <a:ext cx="11940073" cy="6494085"/>
          </a:xfrm>
          <a:prstGeom prst="rect">
            <a:avLst/>
          </a:prstGeom>
          <a:noFill/>
        </p:spPr>
        <p:txBody>
          <a:bodyPr wrap="square" rtlCol="0">
            <a:spAutoFit/>
          </a:bodyPr>
          <a:lstStyle/>
          <a:p>
            <a:r>
              <a:rPr lang="nl-BE" b="1" dirty="0">
                <a:solidFill>
                  <a:schemeClr val="bg1"/>
                </a:solidFill>
              </a:rPr>
              <a:t>PROCESS (PYTHON)</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Summarize with Campbell &amp; Thompson out-of-sample R-squared test statistic for all the individual univariate forecasts and for the C-mean forecast. This statistic tests the proportional reduction in the mean squared forecast error of the forecasts versus a naïve forecast which is the trailing, running historical average of the excess returns.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Construct a monthly trading model that dynamically allocates between us equities and treasuries using the out-of-sample C-mean forecasts.</a:t>
            </a:r>
            <a:endParaRPr lang="nl-BE" sz="1400" b="1" dirty="0">
              <a:solidFill>
                <a:schemeClr val="bg1"/>
              </a:solidFill>
            </a:endParaRPr>
          </a:p>
          <a:p>
            <a:endParaRPr lang="nl-BE" sz="1400" b="1" dirty="0">
              <a:solidFill>
                <a:schemeClr val="bg1"/>
              </a:solidFill>
            </a:endParaRPr>
          </a:p>
          <a:p>
            <a:r>
              <a:rPr lang="nl-BE" b="1" dirty="0">
                <a:solidFill>
                  <a:schemeClr val="bg1"/>
                </a:solidFill>
              </a:rPr>
              <a:t>MOTIVATION </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I publish my work and learning process because of the protégé effect. I also encourage my readers to check my code, logic and discuss.</a:t>
            </a:r>
          </a:p>
          <a:p>
            <a:pPr marL="285750" indent="-285750">
              <a:buFont typeface="Arial" panose="020B0604020202020204" pitchFamily="34" charset="0"/>
              <a:buChar char="•"/>
            </a:pPr>
            <a:r>
              <a:rPr lang="en-US" sz="1400" dirty="0">
                <a:solidFill>
                  <a:schemeClr val="bg1"/>
                </a:solidFill>
              </a:rPr>
              <a:t>Teaching and/or explaining a process to others is the best way to learn for myself. </a:t>
            </a:r>
          </a:p>
          <a:p>
            <a:pPr marL="285750" indent="-285750">
              <a:buFont typeface="Arial" panose="020B0604020202020204" pitchFamily="34" charset="0"/>
              <a:buChar char="•"/>
            </a:pPr>
            <a:r>
              <a:rPr lang="en-US" sz="1400" dirty="0">
                <a:solidFill>
                  <a:schemeClr val="bg1"/>
                </a:solidFill>
              </a:rPr>
              <a:t>I encourage my readers to check my code, logic and search for any errors/mistakes. </a:t>
            </a:r>
          </a:p>
          <a:p>
            <a:pPr marL="285750" indent="-285750">
              <a:buFont typeface="Arial" panose="020B0604020202020204" pitchFamily="34" charset="0"/>
              <a:buChar char="•"/>
            </a:pPr>
            <a:endParaRPr lang="en-US" sz="1400" dirty="0">
              <a:solidFill>
                <a:schemeClr val="bg1"/>
              </a:solidFill>
            </a:endParaRPr>
          </a:p>
          <a:p>
            <a:r>
              <a:rPr lang="nl-BE" b="1" dirty="0">
                <a:solidFill>
                  <a:schemeClr val="bg1"/>
                </a:solidFill>
              </a:rPr>
              <a:t>INTENDED USE</a:t>
            </a:r>
          </a:p>
          <a:p>
            <a:endParaRPr lang="nl-BE" b="1" dirty="0">
              <a:solidFill>
                <a:schemeClr val="bg1"/>
              </a:solidFill>
            </a:endParaRPr>
          </a:p>
          <a:p>
            <a:pPr marL="285750" indent="-285750">
              <a:buFont typeface="Arial" panose="020B0604020202020204" pitchFamily="34" charset="0"/>
              <a:buChar char="•"/>
            </a:pPr>
            <a:r>
              <a:rPr lang="en-US" sz="1400" dirty="0">
                <a:solidFill>
                  <a:schemeClr val="bg1"/>
                </a:solidFill>
              </a:rPr>
              <a:t>This notebook is for illustrative and education purposes only. Feel free to use this code for these purposes.</a:t>
            </a:r>
          </a:p>
          <a:p>
            <a:pPr marL="285750" indent="-285750">
              <a:buFont typeface="Arial" panose="020B0604020202020204" pitchFamily="34" charset="0"/>
              <a:buChar char="•"/>
            </a:pPr>
            <a:r>
              <a:rPr lang="en-US" sz="1400" dirty="0">
                <a:solidFill>
                  <a:schemeClr val="bg1"/>
                </a:solidFill>
              </a:rPr>
              <a:t>The logic and/or python code might contain errors. All mistakes remain the author's fault. If you find any, let me know so I can rectify</a:t>
            </a:r>
            <a:endParaRPr lang="nl-BE" sz="1400" b="1" dirty="0">
              <a:solidFill>
                <a:schemeClr val="bg1"/>
              </a:solidFill>
            </a:endParaRPr>
          </a:p>
          <a:p>
            <a:endParaRPr lang="en-US" sz="1400" dirty="0">
              <a:solidFill>
                <a:schemeClr val="bg1"/>
              </a:solidFill>
            </a:endParaRPr>
          </a:p>
          <a:p>
            <a:r>
              <a:rPr lang="nl-BE" b="1" dirty="0">
                <a:solidFill>
                  <a:schemeClr val="bg1"/>
                </a:solidFill>
              </a:rPr>
              <a:t>LIMITATIONS AND FUTURE CHALLENGES</a:t>
            </a:r>
          </a:p>
          <a:p>
            <a:pPr marL="285750" indent="-285750">
              <a:buFont typeface="Arial" panose="020B0604020202020204" pitchFamily="34" charset="0"/>
              <a:buChar char="•"/>
            </a:pPr>
            <a:r>
              <a:rPr lang="en-US" sz="1400" b="1" dirty="0">
                <a:solidFill>
                  <a:schemeClr val="bg1"/>
                </a:solidFill>
              </a:rPr>
              <a:t>Limitation</a:t>
            </a:r>
            <a:r>
              <a:rPr lang="en-US" sz="1400" dirty="0">
                <a:solidFill>
                  <a:schemeClr val="bg1"/>
                </a:solidFill>
              </a:rPr>
              <a:t>: This project is unfinished and stopped after running the Campbell &amp; Thompson R-squared statistics. The statistics seem out-of-line with the academic paper and with logic. I haven’t found my error yet. Yet, I publish the results so far as always in the hope that others can contribute to the project. </a:t>
            </a:r>
          </a:p>
          <a:p>
            <a:pPr marL="285750" indent="-285750">
              <a:buFont typeface="Arial" panose="020B0604020202020204" pitchFamily="34" charset="0"/>
              <a:buChar char="•"/>
            </a:pPr>
            <a:r>
              <a:rPr lang="en-US" sz="1400" b="1" dirty="0">
                <a:solidFill>
                  <a:schemeClr val="bg1"/>
                </a:solidFill>
              </a:rPr>
              <a:t>Future challenges: </a:t>
            </a:r>
          </a:p>
          <a:p>
            <a:pPr marL="742950" lvl="1" indent="-285750">
              <a:buFont typeface="Arial" panose="020B0604020202020204" pitchFamily="34" charset="0"/>
              <a:buChar char="•"/>
            </a:pPr>
            <a:r>
              <a:rPr lang="en-US" sz="1400" dirty="0">
                <a:solidFill>
                  <a:schemeClr val="bg1"/>
                </a:solidFill>
              </a:rPr>
              <a:t>Solve the out-of-sample issue, the construct the trading model if confidence in the out-of-sample stats.</a:t>
            </a:r>
          </a:p>
          <a:p>
            <a:pPr marL="742950" lvl="1" indent="-285750">
              <a:buFont typeface="Arial" panose="020B0604020202020204" pitchFamily="34" charset="0"/>
              <a:buChar char="•"/>
            </a:pPr>
            <a:r>
              <a:rPr lang="en-US" sz="1400" dirty="0">
                <a:solidFill>
                  <a:schemeClr val="bg1"/>
                </a:solidFill>
                <a:sym typeface="Wingdings" panose="05000000000000000000" pitchFamily="2" charset="2"/>
              </a:rPr>
              <a:t>Include sentiment, vol variables as well as valuation indicators</a:t>
            </a:r>
            <a:endParaRPr lang="en-US" sz="1400" dirty="0">
              <a:solidFill>
                <a:schemeClr val="bg1"/>
              </a:solidFill>
            </a:endParaRPr>
          </a:p>
          <a:p>
            <a:pPr marL="742950" lvl="1" indent="-285750">
              <a:buFont typeface="Arial" panose="020B0604020202020204" pitchFamily="34" charset="0"/>
              <a:buChar char="•"/>
            </a:pPr>
            <a:r>
              <a:rPr lang="en-US" sz="1400" dirty="0">
                <a:solidFill>
                  <a:schemeClr val="bg1"/>
                </a:solidFill>
              </a:rPr>
              <a:t>Use other reducing forecasts instead of multi-variate: PCA, Ridge, </a:t>
            </a:r>
            <a:r>
              <a:rPr lang="en-US" sz="1400" dirty="0" err="1">
                <a:solidFill>
                  <a:schemeClr val="bg1"/>
                </a:solidFill>
              </a:rPr>
              <a:t>Lasso,C</a:t>
            </a:r>
            <a:r>
              <a:rPr lang="en-US" sz="1400" dirty="0">
                <a:solidFill>
                  <a:schemeClr val="bg1"/>
                </a:solidFill>
              </a:rPr>
              <a:t>-Net </a:t>
            </a:r>
          </a:p>
          <a:p>
            <a:pPr marL="742950" lvl="1" indent="-285750">
              <a:buFont typeface="Arial" panose="020B0604020202020204" pitchFamily="34" charset="0"/>
              <a:buChar char="•"/>
            </a:pPr>
            <a:r>
              <a:rPr lang="en-US" sz="1400" dirty="0">
                <a:solidFill>
                  <a:schemeClr val="bg1"/>
                </a:solidFill>
              </a:rPr>
              <a:t>Test for longer horizons (&gt;1M: 3M, 6M, 1Y, 3Y); serial correlation issues here need to be adjusted for. (overlapping returns)</a:t>
            </a:r>
          </a:p>
        </p:txBody>
      </p:sp>
    </p:spTree>
    <p:extLst>
      <p:ext uri="{BB962C8B-B14F-4D97-AF65-F5344CB8AC3E}">
        <p14:creationId xmlns:p14="http://schemas.microsoft.com/office/powerpoint/2010/main" val="21216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kstvak 1">
            <a:extLst>
              <a:ext uri="{FF2B5EF4-FFF2-40B4-BE49-F238E27FC236}">
                <a16:creationId xmlns:a16="http://schemas.microsoft.com/office/drawing/2014/main" id="{54F9DC1A-EFCD-B890-AB66-60A5C7F52436}"/>
              </a:ext>
            </a:extLst>
          </p:cNvPr>
          <p:cNvSpPr txBox="1"/>
          <p:nvPr/>
        </p:nvSpPr>
        <p:spPr>
          <a:xfrm>
            <a:off x="125963" y="182313"/>
            <a:ext cx="11940073" cy="2369880"/>
          </a:xfrm>
          <a:prstGeom prst="rect">
            <a:avLst/>
          </a:prstGeom>
          <a:noFill/>
        </p:spPr>
        <p:txBody>
          <a:bodyPr wrap="square" rtlCol="0">
            <a:spAutoFit/>
          </a:bodyPr>
          <a:lstStyle/>
          <a:p>
            <a:r>
              <a:rPr lang="nl-BE" b="1" dirty="0">
                <a:solidFill>
                  <a:schemeClr val="bg1"/>
                </a:solidFill>
              </a:rPr>
              <a:t>CREDITS</a:t>
            </a:r>
          </a:p>
          <a:p>
            <a:endParaRPr lang="nl-BE" b="1" dirty="0">
              <a:solidFill>
                <a:schemeClr val="bg1"/>
              </a:solidFill>
            </a:endParaRPr>
          </a:p>
          <a:p>
            <a:pPr marL="171450" indent="-171450">
              <a:buFont typeface="Arial" panose="020B0604020202020204" pitchFamily="34" charset="0"/>
              <a:buChar char="•"/>
            </a:pPr>
            <a:r>
              <a:rPr lang="en-US" sz="1400" dirty="0">
                <a:solidFill>
                  <a:schemeClr val="bg1"/>
                </a:solidFill>
              </a:rPr>
              <a:t>This code uses my own package called my_risk_kit.py for certain functions. </a:t>
            </a:r>
          </a:p>
          <a:p>
            <a:endParaRPr lang="en-US" sz="1400" dirty="0">
              <a:solidFill>
                <a:schemeClr val="bg1"/>
              </a:solidFill>
            </a:endParaRPr>
          </a:p>
          <a:p>
            <a:pPr marL="171450" indent="-171450">
              <a:buFont typeface="Arial" panose="020B0604020202020204" pitchFamily="34" charset="0"/>
              <a:buChar char="•"/>
            </a:pPr>
            <a:r>
              <a:rPr lang="en-US" sz="1400" dirty="0">
                <a:solidFill>
                  <a:schemeClr val="bg1"/>
                </a:solidFill>
              </a:rPr>
              <a:t>The idea for the trading model - to use the mean of univariate forecasts (C-mean) instead of multivariate forecasts - came from the interesting paper below:</a:t>
            </a:r>
          </a:p>
          <a:p>
            <a:pPr marL="171450" indent="-171450">
              <a:buFont typeface="Arial" panose="020B0604020202020204" pitchFamily="34" charset="0"/>
              <a:buChar char="•"/>
            </a:pPr>
            <a:endParaRPr lang="en-US" sz="1400" dirty="0">
              <a:solidFill>
                <a:schemeClr val="bg1"/>
              </a:solidFill>
            </a:endParaRPr>
          </a:p>
          <a:p>
            <a:pPr algn="just"/>
            <a:r>
              <a:rPr lang="en-US" sz="1400" b="1" i="1" dirty="0">
                <a:solidFill>
                  <a:schemeClr val="bg1"/>
                </a:solidFill>
              </a:rPr>
              <a:t>“</a:t>
            </a:r>
            <a:r>
              <a:rPr lang="en-US" sz="1400" b="1" i="1" dirty="0" err="1">
                <a:solidFill>
                  <a:schemeClr val="bg1"/>
                </a:solidFill>
              </a:rPr>
              <a:t>Rapach</a:t>
            </a:r>
            <a:r>
              <a:rPr lang="en-US" sz="1400" b="1" i="1" dirty="0">
                <a:solidFill>
                  <a:schemeClr val="bg1"/>
                </a:solidFill>
              </a:rPr>
              <a:t>, David and Zhou, </a:t>
            </a:r>
            <a:r>
              <a:rPr lang="en-US" sz="1400" b="1" i="1" dirty="0" err="1">
                <a:solidFill>
                  <a:schemeClr val="bg1"/>
                </a:solidFill>
              </a:rPr>
              <a:t>Guofu</a:t>
            </a:r>
            <a:r>
              <a:rPr lang="en-US" sz="1400" b="1" i="1" dirty="0">
                <a:solidFill>
                  <a:schemeClr val="bg1"/>
                </a:solidFill>
              </a:rPr>
              <a:t>, Asset Pricing: Time-Series Predictability (March 24, 2022). Oxford Research Encyclopedia of Economics and Finance, Available at SSRN: https://ssrn.com/abstract=3941499 or http://dx.doi.org/10.2139/ssrn.3941499</a:t>
            </a:r>
          </a:p>
          <a:p>
            <a:pPr algn="just"/>
            <a:r>
              <a:rPr lang="en-US" sz="1400" b="1" i="1" dirty="0">
                <a:solidFill>
                  <a:schemeClr val="bg1"/>
                </a:solidFill>
              </a:rPr>
              <a:t>out-of-sample stats. “</a:t>
            </a:r>
          </a:p>
        </p:txBody>
      </p:sp>
    </p:spTree>
    <p:extLst>
      <p:ext uri="{BB962C8B-B14F-4D97-AF65-F5344CB8AC3E}">
        <p14:creationId xmlns:p14="http://schemas.microsoft.com/office/powerpoint/2010/main" val="421833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461665"/>
          </a:xfrm>
          <a:prstGeom prst="rect">
            <a:avLst/>
          </a:prstGeom>
          <a:noFill/>
        </p:spPr>
        <p:txBody>
          <a:bodyPr wrap="square" rtlCol="0">
            <a:spAutoFit/>
          </a:bodyPr>
          <a:lstStyle/>
          <a:p>
            <a:r>
              <a:rPr lang="nl-BE" sz="2400" b="1" dirty="0">
                <a:solidFill>
                  <a:schemeClr val="bg1"/>
                </a:solidFill>
              </a:rPr>
              <a:t>DATA: MONTHLY RAW DATA :		Jan-1974 </a:t>
            </a:r>
            <a:r>
              <a:rPr lang="nl-BE" sz="2400" b="1" dirty="0" err="1">
                <a:solidFill>
                  <a:schemeClr val="bg1"/>
                </a:solidFill>
              </a:rPr>
              <a:t>till</a:t>
            </a:r>
            <a:r>
              <a:rPr lang="nl-BE" sz="2400" b="1" dirty="0">
                <a:solidFill>
                  <a:schemeClr val="bg1"/>
                </a:solidFill>
              </a:rPr>
              <a:t> Nov-2022 (</a:t>
            </a:r>
            <a:r>
              <a:rPr lang="nl-BE" sz="2400" b="1" dirty="0" err="1">
                <a:solidFill>
                  <a:schemeClr val="bg1"/>
                </a:solidFill>
              </a:rPr>
              <a:t>csv_file</a:t>
            </a:r>
            <a:r>
              <a:rPr lang="nl-BE" sz="2400" b="1" dirty="0">
                <a:solidFill>
                  <a:schemeClr val="bg1"/>
                </a:solidFill>
              </a:rPr>
              <a:t>)</a:t>
            </a:r>
          </a:p>
        </p:txBody>
      </p:sp>
      <p:sp>
        <p:nvSpPr>
          <p:cNvPr id="2" name="Tekstvak 1">
            <a:extLst>
              <a:ext uri="{FF2B5EF4-FFF2-40B4-BE49-F238E27FC236}">
                <a16:creationId xmlns:a16="http://schemas.microsoft.com/office/drawing/2014/main" id="{54F9DC1A-EFCD-B890-AB66-60A5C7F52436}"/>
              </a:ext>
            </a:extLst>
          </p:cNvPr>
          <p:cNvSpPr txBox="1"/>
          <p:nvPr/>
        </p:nvSpPr>
        <p:spPr>
          <a:xfrm>
            <a:off x="167951" y="840123"/>
            <a:ext cx="11719249" cy="2893100"/>
          </a:xfrm>
          <a:prstGeom prst="rect">
            <a:avLst/>
          </a:prstGeom>
          <a:noFill/>
        </p:spPr>
        <p:txBody>
          <a:bodyPr wrap="square" rtlCol="0">
            <a:spAutoFit/>
          </a:bodyPr>
          <a:lstStyle/>
          <a:p>
            <a:pPr marL="342900" indent="-342900">
              <a:buFont typeface="+mj-lt"/>
              <a:buAutoNum type="arabicPeriod"/>
            </a:pPr>
            <a:r>
              <a:rPr lang="en-US" sz="1400" dirty="0" err="1">
                <a:solidFill>
                  <a:schemeClr val="bg1"/>
                </a:solidFill>
              </a:rPr>
              <a:t>us_equity</a:t>
            </a:r>
            <a:r>
              <a:rPr lang="en-US" sz="1400" dirty="0">
                <a:solidFill>
                  <a:schemeClr val="bg1"/>
                </a:solidFill>
              </a:rPr>
              <a:t>	 	MSCI USA large and midcaps monthly net return		Bloomberg</a:t>
            </a:r>
          </a:p>
          <a:p>
            <a:pPr marL="342900" indent="-342900">
              <a:buFont typeface="+mj-lt"/>
              <a:buAutoNum type="arabicPeriod"/>
            </a:pPr>
            <a:r>
              <a:rPr lang="en-US" sz="1400" dirty="0" err="1">
                <a:solidFill>
                  <a:schemeClr val="bg1"/>
                </a:solidFill>
              </a:rPr>
              <a:t>us_treasury</a:t>
            </a:r>
            <a:r>
              <a:rPr lang="en-US" sz="1400" dirty="0">
                <a:solidFill>
                  <a:schemeClr val="bg1"/>
                </a:solidFill>
              </a:rPr>
              <a:t>		Bloomberg Barclays unhedged US treasury return		Bloomberg</a:t>
            </a:r>
          </a:p>
          <a:p>
            <a:pPr marL="342900" indent="-342900">
              <a:buFont typeface="+mj-lt"/>
              <a:buAutoNum type="arabicPeriod"/>
            </a:pPr>
            <a:r>
              <a:rPr lang="en-US" sz="1400" dirty="0">
                <a:solidFill>
                  <a:schemeClr val="bg1"/>
                </a:solidFill>
              </a:rPr>
              <a:t>yeld_10y		US 10-year treasury yield 				Bloomberg</a:t>
            </a:r>
          </a:p>
          <a:p>
            <a:pPr marL="342900" indent="-342900">
              <a:buFont typeface="+mj-lt"/>
              <a:buAutoNum type="arabicPeriod"/>
            </a:pPr>
            <a:r>
              <a:rPr lang="en-US" sz="1400" dirty="0">
                <a:solidFill>
                  <a:schemeClr val="bg1"/>
                </a:solidFill>
              </a:rPr>
              <a:t>yield_3m		US 3-month T-bill yield					Bloomberg</a:t>
            </a:r>
          </a:p>
          <a:p>
            <a:pPr marL="342900" indent="-342900">
              <a:buFont typeface="+mj-lt"/>
              <a:buAutoNum type="arabicPeriod"/>
            </a:pPr>
            <a:r>
              <a:rPr lang="en-US" sz="1400" dirty="0" err="1">
                <a:solidFill>
                  <a:schemeClr val="bg1"/>
                </a:solidFill>
              </a:rPr>
              <a:t>yield_Baa</a:t>
            </a:r>
            <a:r>
              <a:rPr lang="en-US" sz="1400" dirty="0">
                <a:solidFill>
                  <a:schemeClr val="bg1"/>
                </a:solidFill>
              </a:rPr>
              <a:t>		Baa yield						Fred</a:t>
            </a:r>
          </a:p>
          <a:p>
            <a:pPr marL="342900" indent="-342900">
              <a:buFont typeface="+mj-lt"/>
              <a:buAutoNum type="arabicPeriod"/>
            </a:pPr>
            <a:r>
              <a:rPr lang="en-US" sz="1400" dirty="0" err="1">
                <a:solidFill>
                  <a:schemeClr val="bg1"/>
                </a:solidFill>
              </a:rPr>
              <a:t>core_pce</a:t>
            </a:r>
            <a:r>
              <a:rPr lang="en-US" sz="1400" dirty="0">
                <a:solidFill>
                  <a:schemeClr val="bg1"/>
                </a:solidFill>
              </a:rPr>
              <a:t>		US core PCE-deflator					Bloomberg	</a:t>
            </a:r>
          </a:p>
          <a:p>
            <a:pPr marL="342900" indent="-342900">
              <a:buFont typeface="+mj-lt"/>
              <a:buAutoNum type="arabicPeriod"/>
            </a:pPr>
            <a:r>
              <a:rPr lang="en-US" sz="1400" dirty="0" err="1">
                <a:solidFill>
                  <a:schemeClr val="bg1"/>
                </a:solidFill>
              </a:rPr>
              <a:t>lei_yoy</a:t>
            </a:r>
            <a:r>
              <a:rPr lang="en-US" sz="1400" dirty="0">
                <a:solidFill>
                  <a:schemeClr val="bg1"/>
                </a:solidFill>
              </a:rPr>
              <a:t>			US Leading Index YoY					Bloomberg</a:t>
            </a:r>
          </a:p>
          <a:p>
            <a:pPr marL="342900" indent="-342900">
              <a:buFont typeface="+mj-lt"/>
              <a:buAutoNum type="arabicPeriod"/>
            </a:pPr>
            <a:r>
              <a:rPr lang="en-US" sz="1400" dirty="0" err="1">
                <a:solidFill>
                  <a:schemeClr val="bg1"/>
                </a:solidFill>
              </a:rPr>
              <a:t>ism_manuf_new_order</a:t>
            </a:r>
            <a:r>
              <a:rPr lang="en-US" sz="1400" dirty="0">
                <a:solidFill>
                  <a:schemeClr val="bg1"/>
                </a:solidFill>
              </a:rPr>
              <a:t>	US ISM Manufacturing New Orders Index			Bloomberg</a:t>
            </a:r>
          </a:p>
          <a:p>
            <a:pPr marL="342900" indent="-342900">
              <a:buFont typeface="+mj-lt"/>
              <a:buAutoNum type="arabicPeriod"/>
            </a:pPr>
            <a:r>
              <a:rPr lang="en-US" sz="1400" dirty="0" err="1">
                <a:solidFill>
                  <a:schemeClr val="bg1"/>
                </a:solidFill>
              </a:rPr>
              <a:t>oecd_usa</a:t>
            </a:r>
            <a:r>
              <a:rPr lang="en-US" sz="1400" dirty="0">
                <a:solidFill>
                  <a:schemeClr val="bg1"/>
                </a:solidFill>
              </a:rPr>
              <a:t>		Leading OECD-indicator amplitude adjusted USA		Bloomberg</a:t>
            </a:r>
          </a:p>
          <a:p>
            <a:pPr marL="342900" indent="-342900">
              <a:buFont typeface="+mj-lt"/>
              <a:buAutoNum type="arabicPeriod"/>
            </a:pPr>
            <a:r>
              <a:rPr lang="en-US" sz="1400" dirty="0" err="1">
                <a:solidFill>
                  <a:schemeClr val="bg1"/>
                </a:solidFill>
              </a:rPr>
              <a:t>oecd_global</a:t>
            </a:r>
            <a:r>
              <a:rPr lang="en-US" sz="1400" dirty="0">
                <a:solidFill>
                  <a:schemeClr val="bg1"/>
                </a:solidFill>
              </a:rPr>
              <a:t>		Leading OECD-indicator amplitude adjusted Global		Bloomberg</a:t>
            </a:r>
          </a:p>
          <a:p>
            <a:pPr marL="342900" indent="-342900">
              <a:buFont typeface="+mj-lt"/>
              <a:buAutoNum type="arabicPeriod"/>
            </a:pPr>
            <a:r>
              <a:rPr lang="en-US" sz="1400" dirty="0" err="1">
                <a:solidFill>
                  <a:schemeClr val="bg1"/>
                </a:solidFill>
              </a:rPr>
              <a:t>oecd_Japan</a:t>
            </a:r>
            <a:r>
              <a:rPr lang="en-US" sz="1400" dirty="0">
                <a:solidFill>
                  <a:schemeClr val="bg1"/>
                </a:solidFill>
              </a:rPr>
              <a:t>		Leading OECD-indicator amplitude adjusted Japan		Bloomberg</a:t>
            </a:r>
          </a:p>
          <a:p>
            <a:pPr marL="342900" indent="-342900">
              <a:buFont typeface="+mj-lt"/>
              <a:buAutoNum type="arabicPeriod"/>
            </a:pPr>
            <a:r>
              <a:rPr lang="en-US" sz="1400" dirty="0">
                <a:solidFill>
                  <a:schemeClr val="bg1"/>
                </a:solidFill>
              </a:rPr>
              <a:t>jobless_claims_4		US Jobless Claims 4-week average			Bloomberg</a:t>
            </a:r>
          </a:p>
          <a:p>
            <a:pPr marL="342900" indent="-342900">
              <a:buFont typeface="+mj-lt"/>
              <a:buAutoNum type="arabicPeriod"/>
            </a:pPr>
            <a:r>
              <a:rPr lang="en-US" sz="1400" dirty="0" err="1">
                <a:solidFill>
                  <a:schemeClr val="bg1"/>
                </a:solidFill>
              </a:rPr>
              <a:t>Part_time_work</a:t>
            </a:r>
            <a:r>
              <a:rPr lang="en-US" sz="1400" dirty="0">
                <a:solidFill>
                  <a:schemeClr val="bg1"/>
                </a:solidFill>
              </a:rPr>
              <a:t>		US Parttime work for Economic Reasons			Bloomberg</a:t>
            </a:r>
          </a:p>
        </p:txBody>
      </p:sp>
    </p:spTree>
    <p:extLst>
      <p:ext uri="{BB962C8B-B14F-4D97-AF65-F5344CB8AC3E}">
        <p14:creationId xmlns:p14="http://schemas.microsoft.com/office/powerpoint/2010/main" val="12789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369332"/>
          </a:xfrm>
          <a:prstGeom prst="rect">
            <a:avLst/>
          </a:prstGeom>
          <a:noFill/>
        </p:spPr>
        <p:txBody>
          <a:bodyPr wrap="square" rtlCol="0">
            <a:spAutoFit/>
          </a:bodyPr>
          <a:lstStyle/>
          <a:p>
            <a:r>
              <a:rPr lang="nl-BE" b="1" dirty="0">
                <a:solidFill>
                  <a:schemeClr val="bg1"/>
                </a:solidFill>
              </a:rPr>
              <a:t>DATA: INITIAL TRANSFORMATIONS</a:t>
            </a:r>
          </a:p>
        </p:txBody>
      </p:sp>
      <p:sp>
        <p:nvSpPr>
          <p:cNvPr id="2" name="Tekstvak 1">
            <a:extLst>
              <a:ext uri="{FF2B5EF4-FFF2-40B4-BE49-F238E27FC236}">
                <a16:creationId xmlns:a16="http://schemas.microsoft.com/office/drawing/2014/main" id="{54F9DC1A-EFCD-B890-AB66-60A5C7F52436}"/>
              </a:ext>
            </a:extLst>
          </p:cNvPr>
          <p:cNvSpPr txBox="1"/>
          <p:nvPr/>
        </p:nvSpPr>
        <p:spPr>
          <a:xfrm>
            <a:off x="167951" y="733246"/>
            <a:ext cx="11719249" cy="5262979"/>
          </a:xfrm>
          <a:prstGeom prst="rect">
            <a:avLst/>
          </a:prstGeom>
          <a:noFill/>
        </p:spPr>
        <p:txBody>
          <a:bodyPr wrap="square" rtlCol="0">
            <a:spAutoFit/>
          </a:bodyPr>
          <a:lstStyle/>
          <a:p>
            <a:pPr marL="342900" indent="-342900">
              <a:buFont typeface="+mj-lt"/>
              <a:buAutoNum type="arabicPeriod"/>
            </a:pPr>
            <a:r>
              <a:rPr lang="en-US" sz="1400" dirty="0" err="1">
                <a:solidFill>
                  <a:schemeClr val="bg1"/>
                </a:solidFill>
              </a:rPr>
              <a:t>excess_return</a:t>
            </a:r>
            <a:r>
              <a:rPr lang="en-US" sz="1400" dirty="0">
                <a:solidFill>
                  <a:schemeClr val="bg1"/>
                </a:solidFill>
              </a:rPr>
              <a:t>			us equity return – us treasury return			</a:t>
            </a:r>
          </a:p>
          <a:p>
            <a:pPr marL="342900" indent="-342900">
              <a:buFont typeface="+mj-lt"/>
              <a:buAutoNum type="arabicPeriod"/>
            </a:pPr>
            <a:r>
              <a:rPr lang="en-US" sz="1400" dirty="0">
                <a:solidFill>
                  <a:schemeClr val="bg1"/>
                </a:solidFill>
              </a:rPr>
              <a:t>log_excess_return_1m		logarithmic monthly excess return (np.log1p(x))		</a:t>
            </a:r>
            <a:r>
              <a:rPr lang="en-US" sz="1400" b="1" dirty="0">
                <a:solidFill>
                  <a:schemeClr val="bg1"/>
                </a:solidFill>
              </a:rPr>
              <a:t>response variable</a:t>
            </a:r>
          </a:p>
          <a:p>
            <a:pPr marL="342900" indent="-342900">
              <a:buFont typeface="+mj-lt"/>
              <a:buAutoNum type="arabicPeriod"/>
            </a:pPr>
            <a:r>
              <a:rPr lang="en-US" sz="1400" dirty="0">
                <a:solidFill>
                  <a:schemeClr val="bg1"/>
                </a:solidFill>
              </a:rPr>
              <a:t>mom_1m_log			same as log_excess_return_1m				potential predictor if lagged</a:t>
            </a:r>
          </a:p>
          <a:p>
            <a:pPr marL="342900" indent="-342900">
              <a:buFont typeface="+mj-lt"/>
              <a:buAutoNum type="arabicPeriod"/>
            </a:pPr>
            <a:r>
              <a:rPr lang="en-US" sz="1400" dirty="0">
                <a:solidFill>
                  <a:schemeClr val="bg1"/>
                </a:solidFill>
              </a:rPr>
              <a:t>mom_3m_log			cumulative 3-month log excess return			potential predictor if lagged</a:t>
            </a:r>
          </a:p>
          <a:p>
            <a:pPr marL="342900" indent="-342900">
              <a:buFont typeface="+mj-lt"/>
              <a:buAutoNum type="arabicPeriod"/>
            </a:pPr>
            <a:r>
              <a:rPr lang="en-US" sz="1400" dirty="0">
                <a:solidFill>
                  <a:schemeClr val="bg1"/>
                </a:solidFill>
              </a:rPr>
              <a:t>mom_6m_log			cumulative 6-month log excess return 			potential predictor if lagged</a:t>
            </a:r>
          </a:p>
          <a:p>
            <a:pPr marL="342900" indent="-342900">
              <a:buFont typeface="+mj-lt"/>
              <a:buAutoNum type="arabicPeriod"/>
            </a:pPr>
            <a:r>
              <a:rPr lang="en-US" sz="1400" dirty="0">
                <a:solidFill>
                  <a:schemeClr val="bg1"/>
                </a:solidFill>
              </a:rPr>
              <a:t>mom_12m_log			cumulative 12-month log excess return 			potential predictor if lagged</a:t>
            </a:r>
          </a:p>
          <a:p>
            <a:pPr marL="342900" indent="-342900">
              <a:buFont typeface="+mj-lt"/>
              <a:buAutoNum type="arabicPeriod"/>
            </a:pPr>
            <a:r>
              <a:rPr lang="en-US" sz="1400" dirty="0">
                <a:solidFill>
                  <a:schemeClr val="bg1"/>
                </a:solidFill>
              </a:rPr>
              <a:t>yield_10y									potential predictor if lagged</a:t>
            </a:r>
          </a:p>
          <a:p>
            <a:pPr marL="342900" indent="-342900">
              <a:buFont typeface="+mj-lt"/>
              <a:buAutoNum type="arabicPeriod"/>
            </a:pPr>
            <a:r>
              <a:rPr lang="en-US" sz="1400" dirty="0">
                <a:solidFill>
                  <a:schemeClr val="bg1"/>
                </a:solidFill>
              </a:rPr>
              <a:t>yield_3m									potential predictor if lagged</a:t>
            </a:r>
          </a:p>
          <a:p>
            <a:pPr marL="342900" indent="-342900">
              <a:buFont typeface="+mj-lt"/>
              <a:buAutoNum type="arabicPeriod"/>
            </a:pPr>
            <a:r>
              <a:rPr lang="en-US" sz="1400" dirty="0">
                <a:solidFill>
                  <a:schemeClr val="bg1"/>
                </a:solidFill>
              </a:rPr>
              <a:t>term_spread_10y3m		yield_10y – yield_3m					potential predictor if lagged</a:t>
            </a:r>
          </a:p>
          <a:p>
            <a:pPr marL="342900" indent="-342900">
              <a:buFont typeface="+mj-lt"/>
              <a:buAutoNum type="arabicPeriod"/>
            </a:pPr>
            <a:r>
              <a:rPr lang="en-US" sz="1400" dirty="0" err="1">
                <a:solidFill>
                  <a:schemeClr val="bg1"/>
                </a:solidFill>
              </a:rPr>
              <a:t>yield_Baa</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real_yield_10y			yield_10y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real_yield_3m			yield_3m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real_yield_BAa</a:t>
            </a:r>
            <a:r>
              <a:rPr lang="en-US" sz="1400" dirty="0">
                <a:solidFill>
                  <a:schemeClr val="bg1"/>
                </a:solidFill>
              </a:rPr>
              <a:t>			</a:t>
            </a:r>
            <a:r>
              <a:rPr lang="en-US" sz="1400" dirty="0" err="1">
                <a:solidFill>
                  <a:schemeClr val="bg1"/>
                </a:solidFill>
              </a:rPr>
              <a:t>yield_Baa</a:t>
            </a:r>
            <a:r>
              <a:rPr lang="en-US" sz="1400" dirty="0">
                <a:solidFill>
                  <a:schemeClr val="bg1"/>
                </a:solidFill>
              </a:rPr>
              <a:t> –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err="1">
                <a:solidFill>
                  <a:schemeClr val="bg1"/>
                </a:solidFill>
              </a:rPr>
              <a:t>spread_Baa</a:t>
            </a:r>
            <a:r>
              <a:rPr lang="en-US" sz="1400" dirty="0">
                <a:solidFill>
                  <a:schemeClr val="bg1"/>
                </a:solidFill>
              </a:rPr>
              <a:t>			</a:t>
            </a:r>
            <a:r>
              <a:rPr lang="en-US" sz="1400" dirty="0" err="1">
                <a:solidFill>
                  <a:schemeClr val="bg1"/>
                </a:solidFill>
              </a:rPr>
              <a:t>yield_Baa</a:t>
            </a:r>
            <a:r>
              <a:rPr lang="en-US" sz="1400" dirty="0">
                <a:solidFill>
                  <a:schemeClr val="bg1"/>
                </a:solidFill>
              </a:rPr>
              <a:t> – yield_10y					potential predictor if lagged</a:t>
            </a:r>
          </a:p>
          <a:p>
            <a:pPr marL="342900" indent="-342900">
              <a:buFont typeface="+mj-lt"/>
              <a:buAutoNum type="arabicPeriod"/>
            </a:pPr>
            <a:r>
              <a:rPr lang="en-US" sz="1400" dirty="0">
                <a:solidFill>
                  <a:schemeClr val="bg1"/>
                </a:solidFill>
              </a:rPr>
              <a:t>yield_10y_1mchg			monthly absolute change in yield_10y			potential predictor if lagged</a:t>
            </a:r>
          </a:p>
          <a:p>
            <a:pPr marL="342900" indent="-342900">
              <a:buFont typeface="+mj-lt"/>
              <a:buAutoNum type="arabicPeriod"/>
            </a:pPr>
            <a:r>
              <a:rPr lang="en-US" sz="1400" dirty="0">
                <a:solidFill>
                  <a:schemeClr val="bg1"/>
                </a:solidFill>
              </a:rPr>
              <a:t>yield_3m_1mchg			monthly absolute change in yield_3m			potential predictor if lagged</a:t>
            </a:r>
          </a:p>
          <a:p>
            <a:pPr marL="342900" indent="-342900">
              <a:buFont typeface="+mj-lt"/>
              <a:buAutoNum type="arabicPeriod"/>
            </a:pPr>
            <a:r>
              <a:rPr lang="en-US" sz="1400" dirty="0">
                <a:solidFill>
                  <a:schemeClr val="bg1"/>
                </a:solidFill>
              </a:rPr>
              <a:t>term_spread_10y3m_1mchg		monthly absolute change in term_spread_10y3m		potential predictor if lagged</a:t>
            </a:r>
          </a:p>
          <a:p>
            <a:pPr marL="342900" indent="-342900">
              <a:buFont typeface="+mj-lt"/>
              <a:buAutoNum type="arabicPeriod"/>
            </a:pPr>
            <a:r>
              <a:rPr lang="en-US" sz="1400" dirty="0">
                <a:solidFill>
                  <a:schemeClr val="bg1"/>
                </a:solidFill>
              </a:rPr>
              <a:t>yield_Baa_1mchg			monthly absolute change in </a:t>
            </a:r>
            <a:r>
              <a:rPr lang="en-US" sz="1400" dirty="0" err="1">
                <a:solidFill>
                  <a:schemeClr val="bg1"/>
                </a:solidFill>
              </a:rPr>
              <a:t>yield_Baa</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core_pce_1mchg			monthly absolute change in </a:t>
            </a:r>
            <a:r>
              <a:rPr lang="en-US" sz="1400" dirty="0" err="1">
                <a:solidFill>
                  <a:schemeClr val="bg1"/>
                </a:solidFill>
              </a:rPr>
              <a:t>core_pce</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real_yield_10y_1mchg		monthly absolute change in real_yield_10y			potential predictor if lagged</a:t>
            </a:r>
          </a:p>
          <a:p>
            <a:pPr marL="342900" indent="-342900">
              <a:buFont typeface="+mj-lt"/>
              <a:buAutoNum type="arabicPeriod"/>
            </a:pPr>
            <a:r>
              <a:rPr lang="en-US" sz="1400" dirty="0">
                <a:solidFill>
                  <a:schemeClr val="bg1"/>
                </a:solidFill>
              </a:rPr>
              <a:t>real_yield_3m_1mchg		monthly absolute change in real_yield_3m			potential predictor if lagged</a:t>
            </a:r>
          </a:p>
          <a:p>
            <a:pPr marL="342900" indent="-342900">
              <a:buFont typeface="+mj-lt"/>
              <a:buAutoNum type="arabicPeriod"/>
            </a:pPr>
            <a:r>
              <a:rPr lang="en-US" sz="1400" dirty="0">
                <a:solidFill>
                  <a:schemeClr val="bg1"/>
                </a:solidFill>
              </a:rPr>
              <a:t>real_yield_Baa_1mchg		monthly absolute change in </a:t>
            </a:r>
            <a:r>
              <a:rPr lang="en-US" sz="1400" dirty="0" err="1">
                <a:solidFill>
                  <a:schemeClr val="bg1"/>
                </a:solidFill>
              </a:rPr>
              <a:t>real_yield_Baa</a:t>
            </a:r>
            <a:r>
              <a:rPr lang="en-US" sz="1400" dirty="0">
                <a:solidFill>
                  <a:schemeClr val="bg1"/>
                </a:solidFill>
              </a:rPr>
              <a:t>			potential predictor if lagged</a:t>
            </a:r>
          </a:p>
          <a:p>
            <a:pPr marL="342900" indent="-342900">
              <a:buFont typeface="+mj-lt"/>
              <a:buAutoNum type="arabicPeriod"/>
            </a:pPr>
            <a:r>
              <a:rPr lang="en-US" sz="1400" dirty="0">
                <a:solidFill>
                  <a:schemeClr val="bg1"/>
                </a:solidFill>
              </a:rPr>
              <a:t>spread_Baa_1mchg		monthly absolute change in </a:t>
            </a:r>
            <a:r>
              <a:rPr lang="en-US" sz="1400" dirty="0" err="1">
                <a:solidFill>
                  <a:schemeClr val="bg1"/>
                </a:solidFill>
              </a:rPr>
              <a:t>spread_Baa</a:t>
            </a:r>
            <a:r>
              <a:rPr lang="en-US" sz="1400" dirty="0">
                <a:solidFill>
                  <a:schemeClr val="bg1"/>
                </a:solidFill>
              </a:rPr>
              <a:t>			potential predictor if lagged</a:t>
            </a:r>
          </a:p>
        </p:txBody>
      </p:sp>
    </p:spTree>
    <p:extLst>
      <p:ext uri="{BB962C8B-B14F-4D97-AF65-F5344CB8AC3E}">
        <p14:creationId xmlns:p14="http://schemas.microsoft.com/office/powerpoint/2010/main" val="347476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167951" y="266491"/>
            <a:ext cx="10940440" cy="369332"/>
          </a:xfrm>
          <a:prstGeom prst="rect">
            <a:avLst/>
          </a:prstGeom>
          <a:noFill/>
        </p:spPr>
        <p:txBody>
          <a:bodyPr wrap="square" rtlCol="0">
            <a:spAutoFit/>
          </a:bodyPr>
          <a:lstStyle/>
          <a:p>
            <a:r>
              <a:rPr lang="nl-BE" b="1" dirty="0">
                <a:solidFill>
                  <a:schemeClr val="bg1"/>
                </a:solidFill>
              </a:rPr>
              <a:t>DATA: INITIAL TRANSFORMATIONS</a:t>
            </a:r>
          </a:p>
        </p:txBody>
      </p:sp>
      <p:sp>
        <p:nvSpPr>
          <p:cNvPr id="2" name="Tekstvak 1">
            <a:extLst>
              <a:ext uri="{FF2B5EF4-FFF2-40B4-BE49-F238E27FC236}">
                <a16:creationId xmlns:a16="http://schemas.microsoft.com/office/drawing/2014/main" id="{54F9DC1A-EFCD-B890-AB66-60A5C7F52436}"/>
              </a:ext>
            </a:extLst>
          </p:cNvPr>
          <p:cNvSpPr txBox="1"/>
          <p:nvPr/>
        </p:nvSpPr>
        <p:spPr>
          <a:xfrm>
            <a:off x="236375" y="779155"/>
            <a:ext cx="11719249" cy="3539430"/>
          </a:xfrm>
          <a:prstGeom prst="rect">
            <a:avLst/>
          </a:prstGeom>
          <a:noFill/>
        </p:spPr>
        <p:txBody>
          <a:bodyPr wrap="square" rtlCol="0">
            <a:spAutoFit/>
          </a:bodyPr>
          <a:lstStyle/>
          <a:p>
            <a:pPr marL="342900" indent="-342900">
              <a:buFont typeface="+mj-lt"/>
              <a:buAutoNum type="arabicPeriod" startAt="25"/>
            </a:pPr>
            <a:r>
              <a:rPr lang="en-US" sz="1400" dirty="0" err="1">
                <a:solidFill>
                  <a:schemeClr val="bg1"/>
                </a:solidFill>
              </a:rPr>
              <a:t>lei_yoy</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Ism_manuf_new_order</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Oecd_usa</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Oecd_global</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Oecd_japan</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Jobless_claims_4w								potential predictor if lagged</a:t>
            </a:r>
          </a:p>
          <a:p>
            <a:pPr marL="342900" indent="-342900">
              <a:buFont typeface="+mj-lt"/>
              <a:buAutoNum type="arabicPeriod" startAt="25"/>
            </a:pPr>
            <a:r>
              <a:rPr lang="en-US" sz="1400" dirty="0" err="1">
                <a:solidFill>
                  <a:schemeClr val="bg1"/>
                </a:solidFill>
              </a:rPr>
              <a:t>Part_time_work</a:t>
            </a:r>
            <a:r>
              <a:rPr lang="en-US" sz="1400" dirty="0">
                <a:solidFill>
                  <a:schemeClr val="bg1"/>
                </a:solidFill>
              </a:rPr>
              <a:t>									potential predictor if lagged</a:t>
            </a:r>
          </a:p>
          <a:p>
            <a:pPr marL="342900" indent="-342900">
              <a:buFont typeface="+mj-lt"/>
              <a:buAutoNum type="arabicPeriod" startAt="25"/>
            </a:pPr>
            <a:r>
              <a:rPr lang="en-US" sz="1400" dirty="0" err="1">
                <a:solidFill>
                  <a:schemeClr val="bg1"/>
                </a:solidFill>
              </a:rPr>
              <a:t>lei_yoy</a:t>
            </a:r>
            <a:r>
              <a:rPr lang="en-US" sz="1400" dirty="0">
                <a:solidFill>
                  <a:schemeClr val="bg1"/>
                </a:solidFill>
              </a:rPr>
              <a:t>	_1mchg			monthly absolute change in </a:t>
            </a:r>
            <a:r>
              <a:rPr lang="en-US" sz="1400" dirty="0" err="1">
                <a:solidFill>
                  <a:schemeClr val="bg1"/>
                </a:solidFill>
              </a:rPr>
              <a:t>lei_yoy</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Ism_manuf_new_order_1mchg	monthly absolute change in </a:t>
            </a:r>
            <a:r>
              <a:rPr lang="en-US" sz="1400" dirty="0" err="1">
                <a:solidFill>
                  <a:schemeClr val="bg1"/>
                </a:solidFill>
              </a:rPr>
              <a:t>ism_manuf_new_order</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Oecd_usa_1mchg			monthly absolute change in </a:t>
            </a:r>
            <a:r>
              <a:rPr lang="en-US" sz="1400" dirty="0" err="1">
                <a:solidFill>
                  <a:schemeClr val="bg1"/>
                </a:solidFill>
              </a:rPr>
              <a:t>oecd_usa</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Oecd_global_1mchg		monthly absolute change in </a:t>
            </a:r>
            <a:r>
              <a:rPr lang="en-US" sz="1400" dirty="0" err="1">
                <a:solidFill>
                  <a:schemeClr val="bg1"/>
                </a:solidFill>
              </a:rPr>
              <a:t>oecd_global</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Oecd_Japan_1mchg		monthly absolute change in </a:t>
            </a:r>
            <a:r>
              <a:rPr lang="en-US" sz="1400" dirty="0" err="1">
                <a:solidFill>
                  <a:schemeClr val="bg1"/>
                </a:solidFill>
              </a:rPr>
              <a:t>oecd_Japan</a:t>
            </a:r>
            <a:r>
              <a:rPr lang="en-US" sz="1400" dirty="0">
                <a:solidFill>
                  <a:schemeClr val="bg1"/>
                </a:solidFill>
              </a:rPr>
              <a:t>			potential predictor if lagged</a:t>
            </a:r>
          </a:p>
          <a:p>
            <a:pPr marL="342900" indent="-342900">
              <a:buFont typeface="+mj-lt"/>
              <a:buAutoNum type="arabicPeriod" startAt="25"/>
            </a:pPr>
            <a:r>
              <a:rPr lang="en-US" sz="1400" dirty="0">
                <a:solidFill>
                  <a:schemeClr val="bg1"/>
                </a:solidFill>
              </a:rPr>
              <a:t>Jobless_claims_4w_1mch		monthly absolute change in jobless_claims_4w		potential predictor if lagged</a:t>
            </a:r>
          </a:p>
          <a:p>
            <a:pPr marL="342900" indent="-342900">
              <a:buFont typeface="+mj-lt"/>
              <a:buAutoNum type="arabicPeriod" startAt="25"/>
            </a:pPr>
            <a:r>
              <a:rPr lang="en-US" sz="1400" dirty="0">
                <a:solidFill>
                  <a:schemeClr val="bg1"/>
                </a:solidFill>
              </a:rPr>
              <a:t>Part_time_work_1m_chg		monthly absolute change in </a:t>
            </a:r>
            <a:r>
              <a:rPr lang="en-US" sz="1400" dirty="0" err="1">
                <a:solidFill>
                  <a:schemeClr val="bg1"/>
                </a:solidFill>
              </a:rPr>
              <a:t>part_time_work</a:t>
            </a:r>
            <a:r>
              <a:rPr lang="en-US" sz="1400" dirty="0">
                <a:solidFill>
                  <a:schemeClr val="bg1"/>
                </a:solidFill>
              </a:rPr>
              <a:t>			potential predictor if lagged</a:t>
            </a:r>
          </a:p>
          <a:p>
            <a:pPr marL="342900" indent="-342900">
              <a:buFont typeface="+mj-lt"/>
              <a:buAutoNum type="arabicPeriod" startAt="25"/>
            </a:pPr>
            <a:endParaRPr lang="en-US" sz="1400" dirty="0">
              <a:solidFill>
                <a:schemeClr val="bg1"/>
              </a:solidFill>
            </a:endParaRPr>
          </a:p>
          <a:p>
            <a:pPr marL="342900" indent="-342900">
              <a:buFont typeface="+mj-lt"/>
              <a:buAutoNum type="arabicPeriod" startAt="25"/>
            </a:pPr>
            <a:endParaRPr lang="en-US" sz="1400" dirty="0">
              <a:solidFill>
                <a:schemeClr val="bg1"/>
              </a:solidFill>
            </a:endParaRPr>
          </a:p>
        </p:txBody>
      </p:sp>
      <p:sp>
        <p:nvSpPr>
          <p:cNvPr id="5" name="Tekstvak 4">
            <a:extLst>
              <a:ext uri="{FF2B5EF4-FFF2-40B4-BE49-F238E27FC236}">
                <a16:creationId xmlns:a16="http://schemas.microsoft.com/office/drawing/2014/main" id="{E2C6277F-C2B1-D8E4-F76D-A4C56D1FF64A}"/>
              </a:ext>
            </a:extLst>
          </p:cNvPr>
          <p:cNvSpPr txBox="1"/>
          <p:nvPr/>
        </p:nvSpPr>
        <p:spPr>
          <a:xfrm>
            <a:off x="236375" y="4132716"/>
            <a:ext cx="11218506" cy="1600438"/>
          </a:xfrm>
          <a:prstGeom prst="rect">
            <a:avLst/>
          </a:prstGeom>
          <a:noFill/>
        </p:spPr>
        <p:txBody>
          <a:bodyPr wrap="square" rtlCol="0">
            <a:spAutoFit/>
          </a:bodyPr>
          <a:lstStyle/>
          <a:p>
            <a:r>
              <a:rPr lang="en-US" sz="1400" b="1" u="sng" dirty="0">
                <a:solidFill>
                  <a:schemeClr val="bg1"/>
                </a:solidFill>
              </a:rPr>
              <a:t>Total:</a:t>
            </a:r>
          </a:p>
          <a:p>
            <a:r>
              <a:rPr lang="en-US" sz="1400" dirty="0">
                <a:solidFill>
                  <a:schemeClr val="bg1"/>
                </a:solidFill>
              </a:rPr>
              <a:t>Period:				Jan-74 till Nov-22</a:t>
            </a:r>
          </a:p>
          <a:p>
            <a:r>
              <a:rPr lang="en-US" sz="1400" dirty="0">
                <a:solidFill>
                  <a:schemeClr val="bg1"/>
                </a:solidFill>
              </a:rPr>
              <a:t>n:				587 months</a:t>
            </a:r>
          </a:p>
          <a:p>
            <a:r>
              <a:rPr lang="en-US" sz="1400" dirty="0">
                <a:solidFill>
                  <a:schemeClr val="bg1"/>
                </a:solidFill>
              </a:rPr>
              <a:t>1 Response variable:			monthly logarithmic excess return</a:t>
            </a:r>
          </a:p>
          <a:p>
            <a:r>
              <a:rPr lang="en-US" sz="1400" dirty="0">
                <a:solidFill>
                  <a:schemeClr val="bg1"/>
                </a:solidFill>
              </a:rPr>
              <a:t>36 potential predictors:		40 potential predictors (lagged values)</a:t>
            </a:r>
          </a:p>
          <a:p>
            <a:r>
              <a:rPr lang="en-US" sz="1400" dirty="0">
                <a:solidFill>
                  <a:schemeClr val="bg1"/>
                </a:solidFill>
              </a:rPr>
              <a:t>					</a:t>
            </a:r>
            <a:r>
              <a:rPr lang="en-US" sz="1400" b="1" dirty="0">
                <a:solidFill>
                  <a:schemeClr val="bg1"/>
                </a:solidFill>
              </a:rPr>
              <a:t>- initial research on short-term forecasting (lag of 1month)</a:t>
            </a:r>
          </a:p>
          <a:p>
            <a:r>
              <a:rPr lang="en-US" sz="1400" dirty="0">
                <a:solidFill>
                  <a:schemeClr val="bg1"/>
                </a:solidFill>
              </a:rPr>
              <a:t>					- to-do: future research on longer lags (serial correlation adjustments)</a:t>
            </a:r>
            <a:r>
              <a:rPr lang="nl-NL" sz="1400" dirty="0">
                <a:solidFill>
                  <a:schemeClr val="bg1"/>
                </a:solidFill>
              </a:rPr>
              <a:t>	</a:t>
            </a:r>
          </a:p>
        </p:txBody>
      </p:sp>
    </p:spTree>
    <p:extLst>
      <p:ext uri="{BB962C8B-B14F-4D97-AF65-F5344CB8AC3E}">
        <p14:creationId xmlns:p14="http://schemas.microsoft.com/office/powerpoint/2010/main" val="283456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66AC82D2-0805-58ED-AD87-1C24252E56D1}"/>
              </a:ext>
            </a:extLst>
          </p:cNvPr>
          <p:cNvSpPr txBox="1"/>
          <p:nvPr/>
        </p:nvSpPr>
        <p:spPr>
          <a:xfrm>
            <a:off x="97674" y="219654"/>
            <a:ext cx="10940440" cy="369332"/>
          </a:xfrm>
          <a:prstGeom prst="rect">
            <a:avLst/>
          </a:prstGeom>
          <a:noFill/>
        </p:spPr>
        <p:txBody>
          <a:bodyPr wrap="square" rtlCol="0">
            <a:spAutoFit/>
          </a:bodyPr>
          <a:lstStyle/>
          <a:p>
            <a:r>
              <a:rPr lang="nl-BE" b="1" dirty="0">
                <a:solidFill>
                  <a:schemeClr val="bg1"/>
                </a:solidFill>
              </a:rPr>
              <a:t>DESCRIPTIVE STATISTICS: US MONTHLY DATA</a:t>
            </a:r>
          </a:p>
        </p:txBody>
      </p:sp>
      <p:sp>
        <p:nvSpPr>
          <p:cNvPr id="9" name="Tekstvak 8">
            <a:extLst>
              <a:ext uri="{FF2B5EF4-FFF2-40B4-BE49-F238E27FC236}">
                <a16:creationId xmlns:a16="http://schemas.microsoft.com/office/drawing/2014/main" id="{577C10EA-B899-A066-51A3-C37A67F61D9D}"/>
              </a:ext>
            </a:extLst>
          </p:cNvPr>
          <p:cNvSpPr txBox="1"/>
          <p:nvPr/>
        </p:nvSpPr>
        <p:spPr>
          <a:xfrm>
            <a:off x="97674" y="513368"/>
            <a:ext cx="8915697" cy="769441"/>
          </a:xfrm>
          <a:prstGeom prst="rect">
            <a:avLst/>
          </a:prstGeom>
          <a:noFill/>
        </p:spPr>
        <p:txBody>
          <a:bodyPr wrap="square" rtlCol="0">
            <a:spAutoFit/>
          </a:bodyPr>
          <a:lstStyle/>
          <a:p>
            <a:r>
              <a:rPr lang="en-US" sz="1100" dirty="0">
                <a:solidFill>
                  <a:schemeClr val="bg1"/>
                </a:solidFill>
              </a:rPr>
              <a:t>Time period: Jan/1974 – Nov/2022</a:t>
            </a:r>
          </a:p>
          <a:p>
            <a:r>
              <a:rPr lang="en-US" sz="1100" dirty="0">
                <a:solidFill>
                  <a:schemeClr val="bg1"/>
                </a:solidFill>
              </a:rPr>
              <a:t>Observations (n): 587 months</a:t>
            </a:r>
          </a:p>
          <a:p>
            <a:r>
              <a:rPr lang="en-US" sz="1100" dirty="0">
                <a:solidFill>
                  <a:schemeClr val="bg1"/>
                </a:solidFill>
              </a:rPr>
              <a:t>Response variable: 1-month log excess returns (us equity large cap returns – US treasury Barclays Index returns)</a:t>
            </a:r>
          </a:p>
          <a:p>
            <a:r>
              <a:rPr lang="en-US" sz="1100" dirty="0">
                <a:solidFill>
                  <a:schemeClr val="bg1"/>
                </a:solidFill>
              </a:rPr>
              <a:t>Predictors: 36 predictors</a:t>
            </a:r>
          </a:p>
        </p:txBody>
      </p:sp>
      <p:pic>
        <p:nvPicPr>
          <p:cNvPr id="4" name="Afbeelding 3">
            <a:extLst>
              <a:ext uri="{FF2B5EF4-FFF2-40B4-BE49-F238E27FC236}">
                <a16:creationId xmlns:a16="http://schemas.microsoft.com/office/drawing/2014/main" id="{B47B3AC6-A59A-801F-F04F-4F77D448CF19}"/>
              </a:ext>
            </a:extLst>
          </p:cNvPr>
          <p:cNvPicPr>
            <a:picLocks noChangeAspect="1"/>
          </p:cNvPicPr>
          <p:nvPr/>
        </p:nvPicPr>
        <p:blipFill>
          <a:blip r:embed="rId2"/>
          <a:stretch>
            <a:fillRect/>
          </a:stretch>
        </p:blipFill>
        <p:spPr>
          <a:xfrm>
            <a:off x="203654" y="1337128"/>
            <a:ext cx="10478408" cy="4183743"/>
          </a:xfrm>
          <a:prstGeom prst="rect">
            <a:avLst/>
          </a:prstGeom>
        </p:spPr>
      </p:pic>
      <p:sp>
        <p:nvSpPr>
          <p:cNvPr id="5" name="Tekstvak 4">
            <a:extLst>
              <a:ext uri="{FF2B5EF4-FFF2-40B4-BE49-F238E27FC236}">
                <a16:creationId xmlns:a16="http://schemas.microsoft.com/office/drawing/2014/main" id="{A3CD65E4-AFC8-3830-6E8C-A0E1F613F331}"/>
              </a:ext>
            </a:extLst>
          </p:cNvPr>
          <p:cNvSpPr txBox="1"/>
          <p:nvPr/>
        </p:nvSpPr>
        <p:spPr>
          <a:xfrm>
            <a:off x="97674" y="5678857"/>
            <a:ext cx="2147660" cy="230832"/>
          </a:xfrm>
          <a:prstGeom prst="rect">
            <a:avLst/>
          </a:prstGeom>
          <a:noFill/>
        </p:spPr>
        <p:txBody>
          <a:bodyPr wrap="square" rtlCol="0">
            <a:spAutoFit/>
          </a:bodyPr>
          <a:lstStyle/>
          <a:p>
            <a:r>
              <a:rPr lang="en-US" sz="900" b="1" i="1" dirty="0">
                <a:solidFill>
                  <a:schemeClr val="bg1"/>
                </a:solidFill>
              </a:rPr>
              <a:t>Source: copy from my notebook</a:t>
            </a:r>
          </a:p>
        </p:txBody>
      </p:sp>
    </p:spTree>
    <p:extLst>
      <p:ext uri="{BB962C8B-B14F-4D97-AF65-F5344CB8AC3E}">
        <p14:creationId xmlns:p14="http://schemas.microsoft.com/office/powerpoint/2010/main" val="2441008248"/>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243141"/>
      </a:dk2>
      <a:lt2>
        <a:srgbClr val="E8E2E2"/>
      </a:lt2>
      <a:accent1>
        <a:srgbClr val="55AEB0"/>
      </a:accent1>
      <a:accent2>
        <a:srgbClr val="5EA3DB"/>
      </a:accent2>
      <a:accent3>
        <a:srgbClr val="7B89E1"/>
      </a:accent3>
      <a:accent4>
        <a:srgbClr val="805EDB"/>
      </a:accent4>
      <a:accent5>
        <a:srgbClr val="C27BE1"/>
      </a:accent5>
      <a:accent6>
        <a:srgbClr val="DB5ECD"/>
      </a:accent6>
      <a:hlink>
        <a:srgbClr val="AE6B6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4980</TotalTime>
  <Words>4247</Words>
  <Application>Microsoft Office PowerPoint</Application>
  <PresentationFormat>Breedbeeld</PresentationFormat>
  <Paragraphs>358</Paragraphs>
  <Slides>31</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31</vt:i4>
      </vt:variant>
    </vt:vector>
  </HeadingPairs>
  <TitlesOfParts>
    <vt:vector size="37" baseType="lpstr">
      <vt:lpstr>Arial</vt:lpstr>
      <vt:lpstr>Avenir Next LT Pro</vt:lpstr>
      <vt:lpstr>Avenir Next LT Pro Light</vt:lpstr>
      <vt:lpstr>Courier New</vt:lpstr>
      <vt:lpstr>Sitka Subheading</vt:lpstr>
      <vt:lpstr>PebbleVTI</vt:lpstr>
      <vt:lpstr>MONTHLY US EXCESS RETURN  PREDICTABILITY?  IN-SAMPLE, OUT-OF-SAMPLE AND  C-MEAN FORECASTING  unfinished project looking for help… </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 H</dc:creator>
  <cp:lastModifiedBy>H H</cp:lastModifiedBy>
  <cp:revision>16</cp:revision>
  <dcterms:created xsi:type="dcterms:W3CDTF">2023-01-08T20:54:47Z</dcterms:created>
  <dcterms:modified xsi:type="dcterms:W3CDTF">2023-02-28T19:49:48Z</dcterms:modified>
</cp:coreProperties>
</file>