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单击以编辑母版副标题样式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/>
          <p:nvPr>
            <p:ph type="body" sz="quarter" idx="21" hasCustomPrompt="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编辑母版文本样式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74" name="文本占位符 3"/>
          <p:cNvSpPr/>
          <p:nvPr>
            <p:ph type="body" sz="quarter" idx="21" hasCustomPrompt="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编辑母版文本样式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6"/>
          <p:cNvSpPr/>
          <p:nvPr/>
        </p:nvSpPr>
        <p:spPr>
          <a:xfrm>
            <a:off x="1144459" y="139648"/>
            <a:ext cx="247021" cy="243524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24" name="Oval 3"/>
          <p:cNvSpPr/>
          <p:nvPr/>
        </p:nvSpPr>
        <p:spPr>
          <a:xfrm>
            <a:off x="-141688" y="324638"/>
            <a:ext cx="351774" cy="347865"/>
          </a:xfrm>
          <a:prstGeom prst="ellipse">
            <a:avLst/>
          </a:prstGeom>
          <a:solidFill>
            <a:srgbClr val="A9D25A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25" name="Oval 4"/>
          <p:cNvSpPr/>
          <p:nvPr/>
        </p:nvSpPr>
        <p:spPr>
          <a:xfrm>
            <a:off x="210084" y="553278"/>
            <a:ext cx="351773" cy="347865"/>
          </a:xfrm>
          <a:prstGeom prst="ellipse">
            <a:avLst/>
          </a:prstGeom>
          <a:solidFill>
            <a:srgbClr val="98D2E3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26" name="Oval 5"/>
          <p:cNvSpPr/>
          <p:nvPr/>
        </p:nvSpPr>
        <p:spPr>
          <a:xfrm>
            <a:off x="448379" y="301799"/>
            <a:ext cx="611194" cy="601134"/>
          </a:xfrm>
          <a:prstGeom prst="ellipse">
            <a:avLst/>
          </a:prstGeom>
          <a:solidFill>
            <a:srgbClr val="EA551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27" name="Oval 21"/>
          <p:cNvSpPr/>
          <p:nvPr/>
        </p:nvSpPr>
        <p:spPr>
          <a:xfrm>
            <a:off x="6915152" y="2481791"/>
            <a:ext cx="766235" cy="770469"/>
          </a:xfrm>
          <a:prstGeom prst="ellipse">
            <a:avLst/>
          </a:prstGeom>
          <a:solidFill>
            <a:srgbClr val="EB454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28" name="Oval 22"/>
          <p:cNvSpPr/>
          <p:nvPr/>
        </p:nvSpPr>
        <p:spPr>
          <a:xfrm>
            <a:off x="7099300" y="3341158"/>
            <a:ext cx="768353" cy="768353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29" name="Oval 23"/>
          <p:cNvSpPr/>
          <p:nvPr/>
        </p:nvSpPr>
        <p:spPr>
          <a:xfrm>
            <a:off x="8663516" y="4374091"/>
            <a:ext cx="770469" cy="770469"/>
          </a:xfrm>
          <a:prstGeom prst="ellipse">
            <a:avLst/>
          </a:prstGeom>
          <a:solidFill>
            <a:srgbClr val="D8AEAF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0" name="Oval 24"/>
          <p:cNvSpPr/>
          <p:nvPr/>
        </p:nvSpPr>
        <p:spPr>
          <a:xfrm>
            <a:off x="8995833" y="3341158"/>
            <a:ext cx="768353" cy="768353"/>
          </a:xfrm>
          <a:prstGeom prst="ellipse">
            <a:avLst/>
          </a:prstGeom>
          <a:solidFill>
            <a:srgbClr val="A5CB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1" name="Oval 25"/>
          <p:cNvSpPr/>
          <p:nvPr/>
        </p:nvSpPr>
        <p:spPr>
          <a:xfrm>
            <a:off x="7992533" y="2867025"/>
            <a:ext cx="927101" cy="931336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2" name="Oval 26"/>
          <p:cNvSpPr/>
          <p:nvPr/>
        </p:nvSpPr>
        <p:spPr>
          <a:xfrm>
            <a:off x="7753352" y="3726393"/>
            <a:ext cx="1136651" cy="1138769"/>
          </a:xfrm>
          <a:prstGeom prst="ellipse">
            <a:avLst/>
          </a:prstGeom>
          <a:solidFill>
            <a:srgbClr val="A5CB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3" name="Oval 27"/>
          <p:cNvSpPr/>
          <p:nvPr/>
        </p:nvSpPr>
        <p:spPr>
          <a:xfrm>
            <a:off x="7586133" y="3990976"/>
            <a:ext cx="232835" cy="232835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4" name="Oval 28"/>
          <p:cNvSpPr/>
          <p:nvPr/>
        </p:nvSpPr>
        <p:spPr>
          <a:xfrm>
            <a:off x="8765116" y="3785658"/>
            <a:ext cx="406401" cy="408519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5" name="Oval 29"/>
          <p:cNvSpPr/>
          <p:nvPr/>
        </p:nvSpPr>
        <p:spPr>
          <a:xfrm>
            <a:off x="9592733" y="3364443"/>
            <a:ext cx="533401" cy="535517"/>
          </a:xfrm>
          <a:prstGeom prst="ellipse">
            <a:avLst/>
          </a:prstGeom>
          <a:solidFill>
            <a:srgbClr val="B03896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6" name="Oval 30"/>
          <p:cNvSpPr/>
          <p:nvPr/>
        </p:nvSpPr>
        <p:spPr>
          <a:xfrm>
            <a:off x="8686800" y="3032125"/>
            <a:ext cx="615953" cy="615953"/>
          </a:xfrm>
          <a:prstGeom prst="ellipse">
            <a:avLst/>
          </a:prstGeom>
          <a:solidFill>
            <a:srgbClr val="A8CE52">
              <a:alpha val="39999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7" name="Oval 31"/>
          <p:cNvSpPr/>
          <p:nvPr/>
        </p:nvSpPr>
        <p:spPr>
          <a:xfrm>
            <a:off x="8604250" y="2587625"/>
            <a:ext cx="618069" cy="620184"/>
          </a:xfrm>
          <a:prstGeom prst="ellipse">
            <a:avLst/>
          </a:prstGeom>
          <a:solidFill>
            <a:srgbClr val="EB454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8" name="Oval 32"/>
          <p:cNvSpPr/>
          <p:nvPr/>
        </p:nvSpPr>
        <p:spPr>
          <a:xfrm>
            <a:off x="7584017" y="3205693"/>
            <a:ext cx="387351" cy="387353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39" name="Freeform 33"/>
          <p:cNvSpPr/>
          <p:nvPr/>
        </p:nvSpPr>
        <p:spPr>
          <a:xfrm>
            <a:off x="7440083" y="3049059"/>
            <a:ext cx="2683935" cy="2851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00" y="6676"/>
                </a:moveTo>
                <a:cubicBezTo>
                  <a:pt x="17312" y="6676"/>
                  <a:pt x="16594" y="6829"/>
                  <a:pt x="16594" y="8095"/>
                </a:cubicBezTo>
                <a:cubicBezTo>
                  <a:pt x="16594" y="13964"/>
                  <a:pt x="16594" y="13964"/>
                  <a:pt x="16594" y="13964"/>
                </a:cubicBezTo>
                <a:cubicBezTo>
                  <a:pt x="16594" y="14531"/>
                  <a:pt x="16339" y="14727"/>
                  <a:pt x="15713" y="14727"/>
                </a:cubicBezTo>
                <a:cubicBezTo>
                  <a:pt x="12191" y="14727"/>
                  <a:pt x="12191" y="14727"/>
                  <a:pt x="12191" y="14727"/>
                </a:cubicBezTo>
                <a:cubicBezTo>
                  <a:pt x="12191" y="11542"/>
                  <a:pt x="12191" y="11542"/>
                  <a:pt x="12191" y="11542"/>
                </a:cubicBezTo>
                <a:cubicBezTo>
                  <a:pt x="13813" y="11542"/>
                  <a:pt x="13813" y="11542"/>
                  <a:pt x="13813" y="11542"/>
                </a:cubicBezTo>
                <a:cubicBezTo>
                  <a:pt x="14462" y="11542"/>
                  <a:pt x="15342" y="11389"/>
                  <a:pt x="15342" y="10080"/>
                </a:cubicBezTo>
                <a:cubicBezTo>
                  <a:pt x="15342" y="4233"/>
                  <a:pt x="15342" y="4233"/>
                  <a:pt x="15342" y="4233"/>
                </a:cubicBezTo>
                <a:cubicBezTo>
                  <a:pt x="15342" y="3840"/>
                  <a:pt x="15342" y="3731"/>
                  <a:pt x="16154" y="3731"/>
                </a:cubicBezTo>
                <a:cubicBezTo>
                  <a:pt x="16872" y="3731"/>
                  <a:pt x="17637" y="3644"/>
                  <a:pt x="17637" y="2662"/>
                </a:cubicBezTo>
                <a:cubicBezTo>
                  <a:pt x="17637" y="829"/>
                  <a:pt x="17637" y="829"/>
                  <a:pt x="17637" y="829"/>
                </a:cubicBezTo>
                <a:cubicBezTo>
                  <a:pt x="16988" y="829"/>
                  <a:pt x="16988" y="829"/>
                  <a:pt x="16988" y="829"/>
                </a:cubicBezTo>
                <a:cubicBezTo>
                  <a:pt x="16988" y="2662"/>
                  <a:pt x="16988" y="2662"/>
                  <a:pt x="16988" y="2662"/>
                </a:cubicBezTo>
                <a:cubicBezTo>
                  <a:pt x="16988" y="2989"/>
                  <a:pt x="16988" y="3120"/>
                  <a:pt x="16154" y="3120"/>
                </a:cubicBezTo>
                <a:cubicBezTo>
                  <a:pt x="15412" y="3120"/>
                  <a:pt x="14694" y="3207"/>
                  <a:pt x="14694" y="4233"/>
                </a:cubicBezTo>
                <a:cubicBezTo>
                  <a:pt x="14694" y="10080"/>
                  <a:pt x="14694" y="10080"/>
                  <a:pt x="14694" y="10080"/>
                </a:cubicBezTo>
                <a:cubicBezTo>
                  <a:pt x="14694" y="10865"/>
                  <a:pt x="14346" y="10931"/>
                  <a:pt x="13813" y="10931"/>
                </a:cubicBezTo>
                <a:cubicBezTo>
                  <a:pt x="12191" y="10931"/>
                  <a:pt x="12191" y="10931"/>
                  <a:pt x="12191" y="10931"/>
                </a:cubicBezTo>
                <a:cubicBezTo>
                  <a:pt x="12191" y="9578"/>
                  <a:pt x="12191" y="9578"/>
                  <a:pt x="12191" y="9578"/>
                </a:cubicBezTo>
                <a:cubicBezTo>
                  <a:pt x="12191" y="9578"/>
                  <a:pt x="12191" y="9578"/>
                  <a:pt x="12191" y="9578"/>
                </a:cubicBezTo>
                <a:cubicBezTo>
                  <a:pt x="12167" y="9447"/>
                  <a:pt x="12052" y="9360"/>
                  <a:pt x="11912" y="9360"/>
                </a:cubicBezTo>
                <a:cubicBezTo>
                  <a:pt x="11912" y="9360"/>
                  <a:pt x="11912" y="9360"/>
                  <a:pt x="11912" y="9360"/>
                </a:cubicBezTo>
                <a:cubicBezTo>
                  <a:pt x="8181" y="9360"/>
                  <a:pt x="8181" y="9360"/>
                  <a:pt x="8181" y="9360"/>
                </a:cubicBezTo>
                <a:cubicBezTo>
                  <a:pt x="8181" y="9360"/>
                  <a:pt x="8181" y="9360"/>
                  <a:pt x="8181" y="9360"/>
                </a:cubicBezTo>
                <a:cubicBezTo>
                  <a:pt x="7277" y="9360"/>
                  <a:pt x="7277" y="9360"/>
                  <a:pt x="7277" y="9360"/>
                </a:cubicBezTo>
                <a:cubicBezTo>
                  <a:pt x="6675" y="9360"/>
                  <a:pt x="6605" y="9229"/>
                  <a:pt x="6605" y="8924"/>
                </a:cubicBezTo>
                <a:cubicBezTo>
                  <a:pt x="6605" y="4036"/>
                  <a:pt x="6605" y="4036"/>
                  <a:pt x="6605" y="4036"/>
                </a:cubicBezTo>
                <a:cubicBezTo>
                  <a:pt x="6605" y="3535"/>
                  <a:pt x="6397" y="3185"/>
                  <a:pt x="5979" y="3011"/>
                </a:cubicBezTo>
                <a:cubicBezTo>
                  <a:pt x="5655" y="2880"/>
                  <a:pt x="5261" y="2880"/>
                  <a:pt x="4867" y="2880"/>
                </a:cubicBezTo>
                <a:cubicBezTo>
                  <a:pt x="4867" y="2880"/>
                  <a:pt x="4867" y="2880"/>
                  <a:pt x="4867" y="2880"/>
                </a:cubicBezTo>
                <a:cubicBezTo>
                  <a:pt x="4334" y="2880"/>
                  <a:pt x="4172" y="2727"/>
                  <a:pt x="4172" y="2225"/>
                </a:cubicBezTo>
                <a:cubicBezTo>
                  <a:pt x="4172" y="0"/>
                  <a:pt x="4172" y="0"/>
                  <a:pt x="4172" y="0"/>
                </a:cubicBezTo>
                <a:cubicBezTo>
                  <a:pt x="3523" y="0"/>
                  <a:pt x="3523" y="0"/>
                  <a:pt x="3523" y="0"/>
                </a:cubicBezTo>
                <a:cubicBezTo>
                  <a:pt x="3523" y="2225"/>
                  <a:pt x="3523" y="2225"/>
                  <a:pt x="3523" y="2225"/>
                </a:cubicBezTo>
                <a:cubicBezTo>
                  <a:pt x="3523" y="3055"/>
                  <a:pt x="3963" y="3491"/>
                  <a:pt x="4867" y="3491"/>
                </a:cubicBezTo>
                <a:cubicBezTo>
                  <a:pt x="4867" y="3491"/>
                  <a:pt x="4867" y="3491"/>
                  <a:pt x="4867" y="3491"/>
                </a:cubicBezTo>
                <a:cubicBezTo>
                  <a:pt x="5191" y="3491"/>
                  <a:pt x="5516" y="3491"/>
                  <a:pt x="5724" y="3578"/>
                </a:cubicBezTo>
                <a:cubicBezTo>
                  <a:pt x="5817" y="3600"/>
                  <a:pt x="5956" y="3665"/>
                  <a:pt x="5956" y="4036"/>
                </a:cubicBezTo>
                <a:cubicBezTo>
                  <a:pt x="5956" y="8924"/>
                  <a:pt x="5956" y="8924"/>
                  <a:pt x="5956" y="8924"/>
                </a:cubicBezTo>
                <a:cubicBezTo>
                  <a:pt x="5956" y="9971"/>
                  <a:pt x="6906" y="9971"/>
                  <a:pt x="7277" y="9971"/>
                </a:cubicBezTo>
                <a:cubicBezTo>
                  <a:pt x="8181" y="9971"/>
                  <a:pt x="8181" y="9971"/>
                  <a:pt x="8181" y="9971"/>
                </a:cubicBezTo>
                <a:cubicBezTo>
                  <a:pt x="8181" y="12415"/>
                  <a:pt x="8181" y="12415"/>
                  <a:pt x="8181" y="12415"/>
                </a:cubicBezTo>
                <a:cubicBezTo>
                  <a:pt x="5446" y="12415"/>
                  <a:pt x="5446" y="12415"/>
                  <a:pt x="5446" y="12415"/>
                </a:cubicBezTo>
                <a:cubicBezTo>
                  <a:pt x="4705" y="12415"/>
                  <a:pt x="4612" y="12371"/>
                  <a:pt x="4612" y="11956"/>
                </a:cubicBezTo>
                <a:cubicBezTo>
                  <a:pt x="4612" y="6044"/>
                  <a:pt x="4612" y="6044"/>
                  <a:pt x="4612" y="6044"/>
                </a:cubicBezTo>
                <a:cubicBezTo>
                  <a:pt x="4612" y="5607"/>
                  <a:pt x="4612" y="4473"/>
                  <a:pt x="3221" y="4473"/>
                </a:cubicBezTo>
                <a:cubicBezTo>
                  <a:pt x="0" y="4473"/>
                  <a:pt x="0" y="4473"/>
                  <a:pt x="0" y="4473"/>
                </a:cubicBezTo>
                <a:cubicBezTo>
                  <a:pt x="0" y="5084"/>
                  <a:pt x="0" y="5084"/>
                  <a:pt x="0" y="5084"/>
                </a:cubicBezTo>
                <a:cubicBezTo>
                  <a:pt x="3221" y="5084"/>
                  <a:pt x="3221" y="5084"/>
                  <a:pt x="3221" y="5084"/>
                </a:cubicBezTo>
                <a:cubicBezTo>
                  <a:pt x="3847" y="5084"/>
                  <a:pt x="3963" y="5367"/>
                  <a:pt x="3963" y="6044"/>
                </a:cubicBezTo>
                <a:cubicBezTo>
                  <a:pt x="3963" y="11956"/>
                  <a:pt x="3963" y="11956"/>
                  <a:pt x="3963" y="11956"/>
                </a:cubicBezTo>
                <a:cubicBezTo>
                  <a:pt x="3963" y="13025"/>
                  <a:pt x="4867" y="13025"/>
                  <a:pt x="5446" y="13025"/>
                </a:cubicBezTo>
                <a:cubicBezTo>
                  <a:pt x="8181" y="13025"/>
                  <a:pt x="8181" y="13025"/>
                  <a:pt x="8181" y="13025"/>
                </a:cubicBezTo>
                <a:cubicBezTo>
                  <a:pt x="8181" y="20815"/>
                  <a:pt x="8181" y="20815"/>
                  <a:pt x="8181" y="20815"/>
                </a:cubicBezTo>
                <a:cubicBezTo>
                  <a:pt x="7092" y="20967"/>
                  <a:pt x="6165" y="21251"/>
                  <a:pt x="5493" y="21600"/>
                </a:cubicBezTo>
                <a:cubicBezTo>
                  <a:pt x="14972" y="21600"/>
                  <a:pt x="14972" y="21600"/>
                  <a:pt x="14972" y="21600"/>
                </a:cubicBezTo>
                <a:cubicBezTo>
                  <a:pt x="14276" y="21229"/>
                  <a:pt x="13326" y="20945"/>
                  <a:pt x="12191" y="20793"/>
                </a:cubicBezTo>
                <a:cubicBezTo>
                  <a:pt x="12191" y="15338"/>
                  <a:pt x="12191" y="15338"/>
                  <a:pt x="12191" y="15338"/>
                </a:cubicBezTo>
                <a:cubicBezTo>
                  <a:pt x="15713" y="15338"/>
                  <a:pt x="15713" y="15338"/>
                  <a:pt x="15713" y="15338"/>
                </a:cubicBezTo>
                <a:cubicBezTo>
                  <a:pt x="16965" y="15338"/>
                  <a:pt x="17243" y="14596"/>
                  <a:pt x="17243" y="13964"/>
                </a:cubicBezTo>
                <a:cubicBezTo>
                  <a:pt x="17243" y="8095"/>
                  <a:pt x="17243" y="8095"/>
                  <a:pt x="17243" y="8095"/>
                </a:cubicBezTo>
                <a:cubicBezTo>
                  <a:pt x="17243" y="7353"/>
                  <a:pt x="17452" y="7287"/>
                  <a:pt x="18100" y="7287"/>
                </a:cubicBezTo>
                <a:cubicBezTo>
                  <a:pt x="21600" y="7287"/>
                  <a:pt x="21600" y="7287"/>
                  <a:pt x="21600" y="7287"/>
                </a:cubicBezTo>
                <a:cubicBezTo>
                  <a:pt x="21600" y="6676"/>
                  <a:pt x="21600" y="6676"/>
                  <a:pt x="21600" y="6676"/>
                </a:cubicBezTo>
                <a:lnTo>
                  <a:pt x="18100" y="6676"/>
                </a:lnTo>
                <a:close/>
              </a:path>
            </a:pathLst>
          </a:custGeom>
          <a:solidFill>
            <a:srgbClr val="EA551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40" name="Oval 34"/>
          <p:cNvSpPr/>
          <p:nvPr/>
        </p:nvSpPr>
        <p:spPr>
          <a:xfrm>
            <a:off x="6084918" y="2940050"/>
            <a:ext cx="1390653" cy="1384301"/>
          </a:xfrm>
          <a:prstGeom prst="ellipse">
            <a:avLst/>
          </a:prstGeom>
          <a:solidFill>
            <a:srgbClr val="98D2E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41" name="Oval 35"/>
          <p:cNvSpPr/>
          <p:nvPr/>
        </p:nvSpPr>
        <p:spPr>
          <a:xfrm>
            <a:off x="7232650" y="1743075"/>
            <a:ext cx="1388535" cy="1386417"/>
          </a:xfrm>
          <a:prstGeom prst="ellipse">
            <a:avLst/>
          </a:prstGeom>
          <a:solidFill>
            <a:srgbClr val="A9D2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42" name="Oval 36"/>
          <p:cNvSpPr/>
          <p:nvPr/>
        </p:nvSpPr>
        <p:spPr>
          <a:xfrm>
            <a:off x="8896352" y="1939925"/>
            <a:ext cx="1390651" cy="1384301"/>
          </a:xfrm>
          <a:prstGeom prst="ellipse">
            <a:avLst/>
          </a:prstGeom>
          <a:solidFill>
            <a:srgbClr val="FBE22D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43" name="Oval 37"/>
          <p:cNvSpPr/>
          <p:nvPr/>
        </p:nvSpPr>
        <p:spPr>
          <a:xfrm>
            <a:off x="10113433" y="3242361"/>
            <a:ext cx="1390651" cy="1384301"/>
          </a:xfrm>
          <a:prstGeom prst="ellipse">
            <a:avLst/>
          </a:prstGeom>
          <a:solidFill>
            <a:srgbClr val="EA551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44" name="Rectangle 46"/>
          <p:cNvSpPr txBox="1"/>
          <p:nvPr/>
        </p:nvSpPr>
        <p:spPr>
          <a:xfrm>
            <a:off x="1102784" y="2598851"/>
            <a:ext cx="4798482" cy="2374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1400" i="1">
                <a:solidFill>
                  <a:srgbClr val="00B0F0"/>
                </a:solidFill>
              </a:defRPr>
            </a:pPr>
            <a:r>
              <a:t>https://github.com/ZheC/Realtime_Multi-Person_Pose_Estimation</a:t>
            </a:r>
          </a:p>
          <a:p>
            <a:pPr>
              <a:defRPr sz="1400" i="1">
                <a:solidFill>
                  <a:srgbClr val="00B050"/>
                </a:solidFill>
              </a:defRPr>
            </a:pPr>
          </a:p>
          <a:p>
            <a:pPr>
              <a:defRPr sz="1400" i="1">
                <a:solidFill>
                  <a:srgbClr val="00B050"/>
                </a:solidFill>
              </a:defRPr>
            </a:pPr>
          </a:p>
          <a:p>
            <a:pPr>
              <a:defRPr sz="1400" i="1">
                <a:solidFill>
                  <a:srgbClr val="00B050"/>
                </a:solidFill>
              </a:defRPr>
            </a:pPr>
            <a:r>
              <a:t>https://arxiv.org/abs/1611.08050</a:t>
            </a:r>
          </a:p>
          <a:p>
            <a:pPr>
              <a:defRPr sz="1400" i="1">
                <a:solidFill>
                  <a:schemeClr val="accent4"/>
                </a:solidFill>
              </a:defRPr>
            </a:pPr>
          </a:p>
          <a:p>
            <a:pPr>
              <a:defRPr sz="1400" i="1">
                <a:solidFill>
                  <a:schemeClr val="accent4"/>
                </a:solidFill>
              </a:defRPr>
            </a:pPr>
          </a:p>
          <a:p>
            <a:pPr>
              <a:defRPr sz="1400" i="1">
                <a:solidFill>
                  <a:schemeClr val="accent4"/>
                </a:solidFill>
              </a:defRPr>
            </a:pPr>
          </a:p>
          <a:p>
            <a:pPr>
              <a:defRPr sz="1400" i="1">
                <a:solidFill>
                  <a:srgbClr val="FF0000"/>
                </a:solidFill>
              </a:defRPr>
            </a:pPr>
          </a:p>
          <a:p>
            <a:pPr>
              <a:defRPr sz="1400" i="1">
                <a:solidFill>
                  <a:srgbClr val="FF0000"/>
                </a:solidFill>
              </a:defRPr>
            </a:pPr>
          </a:p>
        </p:txBody>
      </p:sp>
      <p:sp>
        <p:nvSpPr>
          <p:cNvPr id="145" name="Rectangle 47"/>
          <p:cNvSpPr txBox="1"/>
          <p:nvPr/>
        </p:nvSpPr>
        <p:spPr>
          <a:xfrm>
            <a:off x="977264" y="1499869"/>
            <a:ext cx="3551556" cy="673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4400" b="1">
                <a:solidFill>
                  <a:srgbClr val="EA5514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r>
              <a:t>Openpose</a:t>
            </a:r>
          </a:p>
        </p:txBody>
      </p:sp>
      <p:sp>
        <p:nvSpPr>
          <p:cNvPr id="146" name="椭圆 2"/>
          <p:cNvSpPr/>
          <p:nvPr/>
        </p:nvSpPr>
        <p:spPr>
          <a:xfrm>
            <a:off x="722407" y="2632075"/>
            <a:ext cx="165157" cy="16491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椭圆 44"/>
          <p:cNvSpPr/>
          <p:nvPr/>
        </p:nvSpPr>
        <p:spPr>
          <a:xfrm>
            <a:off x="717465" y="3281986"/>
            <a:ext cx="165157" cy="1649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6" presetClass="emph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3" presetClass="entr" presetSubtype="16" fill="hold" grpId="3" nodeType="afterEffect">
                                  <p:stCondLst>
                                    <p:cond delay="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6" presetClass="emph" presetSubtype="0" fill="hold" grpId="4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1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23" presetClass="entr" presetSubtype="16" fill="hold" grpId="5" nodeType="afterEffect">
                                  <p:stCondLst>
                                    <p:cond delay="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fill="hold" grpId="6" nodeType="after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23" presetClass="entr" presetSubtype="16" fill="hold" grpId="7" nodeType="afterEffect">
                                  <p:stCondLst>
                                    <p:cond delay="9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6" presetClass="emph" presetSubtype="0" fill="hold" grpId="8" nodeType="after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2" presetClass="entr" presetSubtype="2" fill="hold" grpId="9" nodeType="afterEffect">
                                  <p:stCondLst>
                                    <p:cond delay="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900"/>
                            </p:stCondLst>
                            <p:childTnLst>
                              <p:par>
                                <p:cTn id="42" presetID="2" presetClass="entr" presetSubtype="2" fill="hold" grpId="10" nodeType="afterEffect">
                                  <p:stCondLst>
                                    <p:cond delay="9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300"/>
                            </p:stCondLst>
                            <p:childTnLst>
                              <p:par>
                                <p:cTn id="47" presetID="2" presetClass="entr" presetSubtype="4" fill="hold" grpId="11" nodeType="afterEffect">
                                  <p:stCondLst>
                                    <p:cond delay="1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600"/>
                            </p:stCondLst>
                            <p:childTnLst>
                              <p:par>
                                <p:cTn id="52" presetID="23" presetClass="entr" presetSubtype="16" fill="hold" grpId="12" nodeType="afterEffect">
                                  <p:stCondLst>
                                    <p:cond delay="20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900"/>
                            </p:stCondLst>
                            <p:childTnLst>
                              <p:par>
                                <p:cTn id="57" presetID="6" presetClass="emph" presetSubtype="0" fill="hold" grpId="13" nodeType="after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700"/>
                            </p:stCondLst>
                            <p:childTnLst>
                              <p:par>
                                <p:cTn id="60" presetID="23" presetClass="entr" presetSubtype="16" fill="hold" grpId="14" nodeType="afterEffect">
                                  <p:stCondLst>
                                    <p:cond delay="2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750"/>
                            </p:stCondLst>
                            <p:childTnLst>
                              <p:par>
                                <p:cTn id="65" presetID="6" presetClass="emph" presetSubtype="0" fill="hold" grpId="15" nodeType="after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66" dur="150" fill="hold"/>
                                        <p:tgtEl>
                                          <p:spTgt spid="1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650"/>
                            </p:stCondLst>
                            <p:childTnLst>
                              <p:par>
                                <p:cTn id="68" presetID="23" presetClass="entr" presetSubtype="16" fill="hold" grpId="16" nodeType="afterEffect">
                                  <p:stCondLst>
                                    <p:cond delay="2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799"/>
                            </p:stCondLst>
                            <p:childTnLst>
                              <p:par>
                                <p:cTn id="73" presetID="6" presetClass="emph" presetSubtype="0" fill="hold" grpId="17" nodeType="after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799"/>
                            </p:stCondLst>
                            <p:childTnLst>
                              <p:par>
                                <p:cTn id="76" presetID="23" presetClass="entr" presetSubtype="16" fill="hold" grpId="18" nodeType="afterEffect">
                                  <p:stCondLst>
                                    <p:cond delay="2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849"/>
                            </p:stCondLst>
                            <p:childTnLst>
                              <p:par>
                                <p:cTn id="81" presetID="6" presetClass="emph" presetSubtype="0" fill="hold" grpId="19" nodeType="after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82" dur="150" fill="hold"/>
                                        <p:tgtEl>
                                          <p:spTgt spid="1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1749"/>
                            </p:stCondLst>
                            <p:childTnLst>
                              <p:par>
                                <p:cTn id="84" presetID="23" presetClass="entr" presetSubtype="16" fill="hold" grpId="20" nodeType="afterEffect">
                                  <p:stCondLst>
                                    <p:cond delay="2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000"/>
                            </p:stCondLst>
                            <p:childTnLst>
                              <p:par>
                                <p:cTn id="89" presetID="6" presetClass="emph" presetSubtype="0" fill="hold" grpId="21" nodeType="after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90" dur="15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100"/>
                            </p:stCondLst>
                            <p:childTnLst>
                              <p:par>
                                <p:cTn id="92" presetID="23" presetClass="entr" presetSubtype="16" fill="hold" grpId="22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9449"/>
                            </p:stCondLst>
                            <p:childTnLst>
                              <p:par>
                                <p:cTn id="97" presetID="6" presetClass="emph" presetSubtype="0" fill="hold" grpId="23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98" dur="150" fill="hold"/>
                                        <p:tgtEl>
                                          <p:spTgt spid="1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649"/>
                            </p:stCondLst>
                            <p:childTnLst>
                              <p:par>
                                <p:cTn id="100" presetID="23" presetClass="entr" presetSubtype="16" fill="hold" grpId="24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99"/>
                            </p:stCondLst>
                            <p:childTnLst>
                              <p:par>
                                <p:cTn id="105" presetID="6" presetClass="emph" presetSubtype="0" fill="hold" grpId="25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06" dur="150" fill="hold"/>
                                        <p:tgtEl>
                                          <p:spTgt spid="1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8399"/>
                            </p:stCondLst>
                            <p:childTnLst>
                              <p:par>
                                <p:cTn id="108" presetID="23" presetClass="entr" presetSubtype="16" fill="hold" grpId="26" nodeType="afterEffect">
                                  <p:stCondLst>
                                    <p:cond delay="2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549"/>
                            </p:stCondLst>
                            <p:childTnLst>
                              <p:par>
                                <p:cTn id="113" presetID="6" presetClass="emph" presetSubtype="0" fill="hold" grpId="27" nodeType="after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4" dur="150" fill="hold"/>
                                        <p:tgtEl>
                                          <p:spTgt spid="1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3549"/>
                            </p:stCondLst>
                            <p:childTnLst>
                              <p:par>
                                <p:cTn id="116" presetID="23" presetClass="entr" presetSubtype="16" fill="hold" grpId="28" nodeType="afterEffect">
                                  <p:stCondLst>
                                    <p:cond delay="2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799"/>
                            </p:stCondLst>
                            <p:childTnLst>
                              <p:par>
                                <p:cTn id="121" presetID="6" presetClass="emph" presetSubtype="0" fill="hold" grpId="29" nodeType="after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22" dur="1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8899"/>
                            </p:stCondLst>
                            <p:childTnLst>
                              <p:par>
                                <p:cTn id="124" presetID="23" presetClass="entr" presetSubtype="16" fill="hold" grpId="30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1250"/>
                            </p:stCondLst>
                            <p:childTnLst>
                              <p:par>
                                <p:cTn id="129" presetID="6" presetClass="emph" presetSubtype="0" fill="hold" grpId="31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4450"/>
                            </p:stCondLst>
                            <p:childTnLst>
                              <p:par>
                                <p:cTn id="132" presetID="23" presetClass="entr" presetSubtype="16" fill="hold" grpId="32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900"/>
                            </p:stCondLst>
                            <p:childTnLst>
                              <p:par>
                                <p:cTn id="137" presetID="6" presetClass="emph" presetSubtype="0" fill="hold" grpId="33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38" dur="150" fill="hold"/>
                                        <p:tgtEl>
                                          <p:spTgt spid="1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0200"/>
                            </p:stCondLst>
                            <p:childTnLst>
                              <p:par>
                                <p:cTn id="140" presetID="23" presetClass="entr" presetSubtype="16" fill="hold" grpId="34" nodeType="afterEffect">
                                  <p:stCondLst>
                                    <p:cond delay="2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dur="indefinite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2750"/>
                            </p:stCondLst>
                            <p:childTnLst>
                              <p:par>
                                <p:cTn id="145" presetID="6" presetClass="emph" presetSubtype="0" fill="hold" grpId="35" nodeType="after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46" dur="15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6150"/>
                            </p:stCondLst>
                            <p:childTnLst>
                              <p:par>
                                <p:cTn id="148" presetID="23" presetClass="entr" presetSubtype="16" fill="hold" grpId="36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8800"/>
                            </p:stCondLst>
                            <p:childTnLst>
                              <p:par>
                                <p:cTn id="153" presetID="6" presetClass="emph" presetSubtype="0" fill="hold" grpId="37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54" dur="150" fill="hold"/>
                                        <p:tgtEl>
                                          <p:spTgt spid="1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2300"/>
                            </p:stCondLst>
                            <p:childTnLst>
                              <p:par>
                                <p:cTn id="156" presetID="23" presetClass="entr" presetSubtype="16" fill="hold" grpId="38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4750"/>
                            </p:stCondLst>
                            <p:childTnLst>
                              <p:par>
                                <p:cTn id="161" presetID="6" presetClass="emph" presetSubtype="0" fill="hold" grpId="39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62" dur="150" fill="hold"/>
                                        <p:tgtEl>
                                          <p:spTgt spid="1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8050"/>
                            </p:stCondLst>
                            <p:childTnLst>
                              <p:par>
                                <p:cTn id="164" presetID="23" presetClass="entr" presetSubtype="16" fill="hold" grpId="40" nodeType="afterEffect">
                                  <p:stCondLst>
                                    <p:cond delay="2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0600"/>
                            </p:stCondLst>
                            <p:childTnLst>
                              <p:par>
                                <p:cTn id="169" presetID="6" presetClass="emph" presetSubtype="0" fill="hold" grpId="41" nodeType="after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70" dur="150" fill="hold"/>
                                        <p:tgtEl>
                                          <p:spTgt spid="1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4000"/>
                            </p:stCondLst>
                            <p:childTnLst>
                              <p:par>
                                <p:cTn id="172" presetID="23" presetClass="entr" presetSubtype="16" fill="hold" grpId="42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6350"/>
                            </p:stCondLst>
                            <p:childTnLst>
                              <p:par>
                                <p:cTn id="177" presetID="6" presetClass="emph" presetSubtype="0" fill="hold" grpId="43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78" dur="150" fill="hold"/>
                                        <p:tgtEl>
                                          <p:spTgt spid="1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9550"/>
                            </p:stCondLst>
                            <p:childTnLst>
                              <p:par>
                                <p:cTn id="180" presetID="2" presetClass="entr" presetSubtype="4" fill="hold" grpId="44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2900"/>
                            </p:stCondLst>
                            <p:childTnLst>
                              <p:par>
                                <p:cTn id="185" presetID="2" presetClass="entr" presetSubtype="4" fill="hold" grpId="45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42" animBg="1" advAuto="0"/>
      <p:bldP spid="136" grpId="36" animBg="1" advAuto="0"/>
      <p:bldP spid="140" grpId="12" animBg="1" advAuto="0"/>
      <p:bldP spid="140" grpId="13" animBg="1" advAuto="0"/>
      <p:bldP spid="136" grpId="37" animBg="1" advAuto="0"/>
      <p:bldP spid="133" grpId="43" animBg="1" advAuto="0"/>
      <p:bldP spid="147" grpId="45" animBg="1" advAuto="0"/>
      <p:bldP spid="144" grpId="10" animBg="1" advAuto="0"/>
      <p:bldP spid="128" grpId="34" animBg="1" advAuto="0"/>
      <p:bldP spid="128" grpId="35" animBg="1" advAuto="0"/>
      <p:bldP spid="135" grpId="38" animBg="1" advAuto="0"/>
      <p:bldP spid="135" grpId="39" animBg="1" advAuto="0"/>
      <p:bldP spid="126" grpId="1" animBg="1" advAuto="0"/>
      <p:bldP spid="126" grpId="2" animBg="1" advAuto="0"/>
      <p:bldP spid="134" grpId="26" animBg="1" advAuto="0"/>
      <p:bldP spid="134" grpId="27" animBg="1" advAuto="0"/>
      <p:bldP spid="131" grpId="22" animBg="1" advAuto="0"/>
      <p:bldP spid="131" grpId="23" animBg="1" advAuto="0"/>
      <p:bldP spid="130" grpId="40" animBg="1" advAuto="0"/>
      <p:bldP spid="130" grpId="41" animBg="1" advAuto="0"/>
      <p:bldP spid="141" grpId="14" animBg="1" advAuto="0"/>
      <p:bldP spid="141" grpId="15" animBg="1" advAuto="0"/>
      <p:bldP spid="138" grpId="32" animBg="1" advAuto="0"/>
      <p:bldP spid="138" grpId="33" animBg="1" advAuto="0"/>
      <p:bldP spid="145" grpId="9" animBg="1" advAuto="0"/>
      <p:bldP spid="137" grpId="24" animBg="1" advAuto="0"/>
      <p:bldP spid="137" grpId="25" animBg="1" advAuto="0"/>
      <p:bldP spid="124" grpId="5" animBg="1" advAuto="0"/>
      <p:bldP spid="124" grpId="6" animBg="1" advAuto="0"/>
      <p:bldP spid="132" grpId="30" animBg="1" advAuto="0"/>
      <p:bldP spid="132" grpId="31" animBg="1" advAuto="0"/>
      <p:bldP spid="125" grpId="3" animBg="1" advAuto="0"/>
      <p:bldP spid="125" grpId="4" animBg="1" advAuto="0"/>
      <p:bldP spid="123" grpId="7" animBg="1" advAuto="0"/>
      <p:bldP spid="123" grpId="8" animBg="1" advAuto="0"/>
      <p:bldP spid="129" grpId="28" animBg="1" advAuto="0"/>
      <p:bldP spid="129" grpId="29" animBg="1" advAuto="0"/>
      <p:bldP spid="146" grpId="44" animBg="1" advAuto="0"/>
      <p:bldP spid="139" grpId="11" animBg="1" advAuto="0"/>
      <p:bldP spid="142" grpId="16" animBg="1" advAuto="0"/>
      <p:bldP spid="142" grpId="17" animBg="1" advAuto="0"/>
      <p:bldP spid="127" grpId="20" animBg="1" advAuto="0"/>
      <p:bldP spid="127" grpId="21" animBg="1" advAuto="0"/>
      <p:bldP spid="143" grpId="18" animBg="1" advAuto="0"/>
      <p:bldP spid="143" grpId="19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val 6"/>
          <p:cNvSpPr/>
          <p:nvPr/>
        </p:nvSpPr>
        <p:spPr>
          <a:xfrm>
            <a:off x="1144459" y="139648"/>
            <a:ext cx="247021" cy="243524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05" name="Oval 3"/>
          <p:cNvSpPr/>
          <p:nvPr/>
        </p:nvSpPr>
        <p:spPr>
          <a:xfrm>
            <a:off x="-141688" y="324638"/>
            <a:ext cx="351774" cy="347865"/>
          </a:xfrm>
          <a:prstGeom prst="ellipse">
            <a:avLst/>
          </a:prstGeom>
          <a:solidFill>
            <a:srgbClr val="A9D25A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06" name="Oval 4"/>
          <p:cNvSpPr/>
          <p:nvPr/>
        </p:nvSpPr>
        <p:spPr>
          <a:xfrm>
            <a:off x="210084" y="553278"/>
            <a:ext cx="351773" cy="347865"/>
          </a:xfrm>
          <a:prstGeom prst="ellipse">
            <a:avLst/>
          </a:prstGeom>
          <a:solidFill>
            <a:srgbClr val="98D2E3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07" name="Oval 5"/>
          <p:cNvSpPr/>
          <p:nvPr/>
        </p:nvSpPr>
        <p:spPr>
          <a:xfrm>
            <a:off x="448379" y="301799"/>
            <a:ext cx="611194" cy="601134"/>
          </a:xfrm>
          <a:prstGeom prst="ellipse">
            <a:avLst/>
          </a:prstGeom>
          <a:solidFill>
            <a:srgbClr val="EA551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08" name="Oval 21"/>
          <p:cNvSpPr/>
          <p:nvPr/>
        </p:nvSpPr>
        <p:spPr>
          <a:xfrm>
            <a:off x="6915152" y="2481791"/>
            <a:ext cx="766235" cy="770469"/>
          </a:xfrm>
          <a:prstGeom prst="ellipse">
            <a:avLst/>
          </a:prstGeom>
          <a:solidFill>
            <a:srgbClr val="EB454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09" name="Oval 22"/>
          <p:cNvSpPr/>
          <p:nvPr/>
        </p:nvSpPr>
        <p:spPr>
          <a:xfrm>
            <a:off x="7099300" y="3341158"/>
            <a:ext cx="768353" cy="768353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0" name="Oval 23"/>
          <p:cNvSpPr/>
          <p:nvPr/>
        </p:nvSpPr>
        <p:spPr>
          <a:xfrm>
            <a:off x="8663516" y="4374091"/>
            <a:ext cx="770469" cy="770469"/>
          </a:xfrm>
          <a:prstGeom prst="ellipse">
            <a:avLst/>
          </a:prstGeom>
          <a:solidFill>
            <a:srgbClr val="D8AEAF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1" name="Oval 24"/>
          <p:cNvSpPr/>
          <p:nvPr/>
        </p:nvSpPr>
        <p:spPr>
          <a:xfrm>
            <a:off x="8995833" y="3341158"/>
            <a:ext cx="768353" cy="768353"/>
          </a:xfrm>
          <a:prstGeom prst="ellipse">
            <a:avLst/>
          </a:prstGeom>
          <a:solidFill>
            <a:srgbClr val="A5CB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2" name="Oval 25"/>
          <p:cNvSpPr/>
          <p:nvPr/>
        </p:nvSpPr>
        <p:spPr>
          <a:xfrm>
            <a:off x="7992533" y="2867025"/>
            <a:ext cx="927101" cy="931336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3" name="Oval 26"/>
          <p:cNvSpPr/>
          <p:nvPr/>
        </p:nvSpPr>
        <p:spPr>
          <a:xfrm>
            <a:off x="7753352" y="3726393"/>
            <a:ext cx="1136651" cy="1138769"/>
          </a:xfrm>
          <a:prstGeom prst="ellipse">
            <a:avLst/>
          </a:prstGeom>
          <a:solidFill>
            <a:srgbClr val="A5CB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4" name="Oval 27"/>
          <p:cNvSpPr/>
          <p:nvPr/>
        </p:nvSpPr>
        <p:spPr>
          <a:xfrm>
            <a:off x="7586133" y="3990976"/>
            <a:ext cx="232835" cy="232835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5" name="Oval 28"/>
          <p:cNvSpPr/>
          <p:nvPr/>
        </p:nvSpPr>
        <p:spPr>
          <a:xfrm>
            <a:off x="8765116" y="3785658"/>
            <a:ext cx="406401" cy="408519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6" name="Oval 29"/>
          <p:cNvSpPr/>
          <p:nvPr/>
        </p:nvSpPr>
        <p:spPr>
          <a:xfrm>
            <a:off x="9592733" y="3364443"/>
            <a:ext cx="533401" cy="535517"/>
          </a:xfrm>
          <a:prstGeom prst="ellipse">
            <a:avLst/>
          </a:prstGeom>
          <a:solidFill>
            <a:srgbClr val="B03896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7" name="Oval 30"/>
          <p:cNvSpPr/>
          <p:nvPr/>
        </p:nvSpPr>
        <p:spPr>
          <a:xfrm>
            <a:off x="8686800" y="3032125"/>
            <a:ext cx="615953" cy="615953"/>
          </a:xfrm>
          <a:prstGeom prst="ellipse">
            <a:avLst/>
          </a:prstGeom>
          <a:solidFill>
            <a:srgbClr val="A8CE52">
              <a:alpha val="39999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8" name="Oval 31"/>
          <p:cNvSpPr/>
          <p:nvPr/>
        </p:nvSpPr>
        <p:spPr>
          <a:xfrm>
            <a:off x="8604250" y="2587625"/>
            <a:ext cx="618069" cy="620184"/>
          </a:xfrm>
          <a:prstGeom prst="ellipse">
            <a:avLst/>
          </a:prstGeom>
          <a:solidFill>
            <a:srgbClr val="EB454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19" name="Oval 32"/>
          <p:cNvSpPr/>
          <p:nvPr/>
        </p:nvSpPr>
        <p:spPr>
          <a:xfrm>
            <a:off x="7584017" y="3205693"/>
            <a:ext cx="387351" cy="387353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20" name="Freeform 33"/>
          <p:cNvSpPr/>
          <p:nvPr/>
        </p:nvSpPr>
        <p:spPr>
          <a:xfrm>
            <a:off x="7440083" y="3049059"/>
            <a:ext cx="2683935" cy="2851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00" y="6676"/>
                </a:moveTo>
                <a:cubicBezTo>
                  <a:pt x="17312" y="6676"/>
                  <a:pt x="16594" y="6829"/>
                  <a:pt x="16594" y="8095"/>
                </a:cubicBezTo>
                <a:cubicBezTo>
                  <a:pt x="16594" y="13964"/>
                  <a:pt x="16594" y="13964"/>
                  <a:pt x="16594" y="13964"/>
                </a:cubicBezTo>
                <a:cubicBezTo>
                  <a:pt x="16594" y="14531"/>
                  <a:pt x="16339" y="14727"/>
                  <a:pt x="15713" y="14727"/>
                </a:cubicBezTo>
                <a:cubicBezTo>
                  <a:pt x="12191" y="14727"/>
                  <a:pt x="12191" y="14727"/>
                  <a:pt x="12191" y="14727"/>
                </a:cubicBezTo>
                <a:cubicBezTo>
                  <a:pt x="12191" y="11542"/>
                  <a:pt x="12191" y="11542"/>
                  <a:pt x="12191" y="11542"/>
                </a:cubicBezTo>
                <a:cubicBezTo>
                  <a:pt x="13813" y="11542"/>
                  <a:pt x="13813" y="11542"/>
                  <a:pt x="13813" y="11542"/>
                </a:cubicBezTo>
                <a:cubicBezTo>
                  <a:pt x="14462" y="11542"/>
                  <a:pt x="15342" y="11389"/>
                  <a:pt x="15342" y="10080"/>
                </a:cubicBezTo>
                <a:cubicBezTo>
                  <a:pt x="15342" y="4233"/>
                  <a:pt x="15342" y="4233"/>
                  <a:pt x="15342" y="4233"/>
                </a:cubicBezTo>
                <a:cubicBezTo>
                  <a:pt x="15342" y="3840"/>
                  <a:pt x="15342" y="3731"/>
                  <a:pt x="16154" y="3731"/>
                </a:cubicBezTo>
                <a:cubicBezTo>
                  <a:pt x="16872" y="3731"/>
                  <a:pt x="17637" y="3644"/>
                  <a:pt x="17637" y="2662"/>
                </a:cubicBezTo>
                <a:cubicBezTo>
                  <a:pt x="17637" y="829"/>
                  <a:pt x="17637" y="829"/>
                  <a:pt x="17637" y="829"/>
                </a:cubicBezTo>
                <a:cubicBezTo>
                  <a:pt x="16988" y="829"/>
                  <a:pt x="16988" y="829"/>
                  <a:pt x="16988" y="829"/>
                </a:cubicBezTo>
                <a:cubicBezTo>
                  <a:pt x="16988" y="2662"/>
                  <a:pt x="16988" y="2662"/>
                  <a:pt x="16988" y="2662"/>
                </a:cubicBezTo>
                <a:cubicBezTo>
                  <a:pt x="16988" y="2989"/>
                  <a:pt x="16988" y="3120"/>
                  <a:pt x="16154" y="3120"/>
                </a:cubicBezTo>
                <a:cubicBezTo>
                  <a:pt x="15412" y="3120"/>
                  <a:pt x="14694" y="3207"/>
                  <a:pt x="14694" y="4233"/>
                </a:cubicBezTo>
                <a:cubicBezTo>
                  <a:pt x="14694" y="10080"/>
                  <a:pt x="14694" y="10080"/>
                  <a:pt x="14694" y="10080"/>
                </a:cubicBezTo>
                <a:cubicBezTo>
                  <a:pt x="14694" y="10865"/>
                  <a:pt x="14346" y="10931"/>
                  <a:pt x="13813" y="10931"/>
                </a:cubicBezTo>
                <a:cubicBezTo>
                  <a:pt x="12191" y="10931"/>
                  <a:pt x="12191" y="10931"/>
                  <a:pt x="12191" y="10931"/>
                </a:cubicBezTo>
                <a:cubicBezTo>
                  <a:pt x="12191" y="9578"/>
                  <a:pt x="12191" y="9578"/>
                  <a:pt x="12191" y="9578"/>
                </a:cubicBezTo>
                <a:cubicBezTo>
                  <a:pt x="12191" y="9578"/>
                  <a:pt x="12191" y="9578"/>
                  <a:pt x="12191" y="9578"/>
                </a:cubicBezTo>
                <a:cubicBezTo>
                  <a:pt x="12167" y="9447"/>
                  <a:pt x="12052" y="9360"/>
                  <a:pt x="11912" y="9360"/>
                </a:cubicBezTo>
                <a:cubicBezTo>
                  <a:pt x="11912" y="9360"/>
                  <a:pt x="11912" y="9360"/>
                  <a:pt x="11912" y="9360"/>
                </a:cubicBezTo>
                <a:cubicBezTo>
                  <a:pt x="8181" y="9360"/>
                  <a:pt x="8181" y="9360"/>
                  <a:pt x="8181" y="9360"/>
                </a:cubicBezTo>
                <a:cubicBezTo>
                  <a:pt x="8181" y="9360"/>
                  <a:pt x="8181" y="9360"/>
                  <a:pt x="8181" y="9360"/>
                </a:cubicBezTo>
                <a:cubicBezTo>
                  <a:pt x="7277" y="9360"/>
                  <a:pt x="7277" y="9360"/>
                  <a:pt x="7277" y="9360"/>
                </a:cubicBezTo>
                <a:cubicBezTo>
                  <a:pt x="6675" y="9360"/>
                  <a:pt x="6605" y="9229"/>
                  <a:pt x="6605" y="8924"/>
                </a:cubicBezTo>
                <a:cubicBezTo>
                  <a:pt x="6605" y="4036"/>
                  <a:pt x="6605" y="4036"/>
                  <a:pt x="6605" y="4036"/>
                </a:cubicBezTo>
                <a:cubicBezTo>
                  <a:pt x="6605" y="3535"/>
                  <a:pt x="6397" y="3185"/>
                  <a:pt x="5979" y="3011"/>
                </a:cubicBezTo>
                <a:cubicBezTo>
                  <a:pt x="5655" y="2880"/>
                  <a:pt x="5261" y="2880"/>
                  <a:pt x="4867" y="2880"/>
                </a:cubicBezTo>
                <a:cubicBezTo>
                  <a:pt x="4867" y="2880"/>
                  <a:pt x="4867" y="2880"/>
                  <a:pt x="4867" y="2880"/>
                </a:cubicBezTo>
                <a:cubicBezTo>
                  <a:pt x="4334" y="2880"/>
                  <a:pt x="4172" y="2727"/>
                  <a:pt x="4172" y="2225"/>
                </a:cubicBezTo>
                <a:cubicBezTo>
                  <a:pt x="4172" y="0"/>
                  <a:pt x="4172" y="0"/>
                  <a:pt x="4172" y="0"/>
                </a:cubicBezTo>
                <a:cubicBezTo>
                  <a:pt x="3523" y="0"/>
                  <a:pt x="3523" y="0"/>
                  <a:pt x="3523" y="0"/>
                </a:cubicBezTo>
                <a:cubicBezTo>
                  <a:pt x="3523" y="2225"/>
                  <a:pt x="3523" y="2225"/>
                  <a:pt x="3523" y="2225"/>
                </a:cubicBezTo>
                <a:cubicBezTo>
                  <a:pt x="3523" y="3055"/>
                  <a:pt x="3963" y="3491"/>
                  <a:pt x="4867" y="3491"/>
                </a:cubicBezTo>
                <a:cubicBezTo>
                  <a:pt x="4867" y="3491"/>
                  <a:pt x="4867" y="3491"/>
                  <a:pt x="4867" y="3491"/>
                </a:cubicBezTo>
                <a:cubicBezTo>
                  <a:pt x="5191" y="3491"/>
                  <a:pt x="5516" y="3491"/>
                  <a:pt x="5724" y="3578"/>
                </a:cubicBezTo>
                <a:cubicBezTo>
                  <a:pt x="5817" y="3600"/>
                  <a:pt x="5956" y="3665"/>
                  <a:pt x="5956" y="4036"/>
                </a:cubicBezTo>
                <a:cubicBezTo>
                  <a:pt x="5956" y="8924"/>
                  <a:pt x="5956" y="8924"/>
                  <a:pt x="5956" y="8924"/>
                </a:cubicBezTo>
                <a:cubicBezTo>
                  <a:pt x="5956" y="9971"/>
                  <a:pt x="6906" y="9971"/>
                  <a:pt x="7277" y="9971"/>
                </a:cubicBezTo>
                <a:cubicBezTo>
                  <a:pt x="8181" y="9971"/>
                  <a:pt x="8181" y="9971"/>
                  <a:pt x="8181" y="9971"/>
                </a:cubicBezTo>
                <a:cubicBezTo>
                  <a:pt x="8181" y="12415"/>
                  <a:pt x="8181" y="12415"/>
                  <a:pt x="8181" y="12415"/>
                </a:cubicBezTo>
                <a:cubicBezTo>
                  <a:pt x="5446" y="12415"/>
                  <a:pt x="5446" y="12415"/>
                  <a:pt x="5446" y="12415"/>
                </a:cubicBezTo>
                <a:cubicBezTo>
                  <a:pt x="4705" y="12415"/>
                  <a:pt x="4612" y="12371"/>
                  <a:pt x="4612" y="11956"/>
                </a:cubicBezTo>
                <a:cubicBezTo>
                  <a:pt x="4612" y="6044"/>
                  <a:pt x="4612" y="6044"/>
                  <a:pt x="4612" y="6044"/>
                </a:cubicBezTo>
                <a:cubicBezTo>
                  <a:pt x="4612" y="5607"/>
                  <a:pt x="4612" y="4473"/>
                  <a:pt x="3221" y="4473"/>
                </a:cubicBezTo>
                <a:cubicBezTo>
                  <a:pt x="0" y="4473"/>
                  <a:pt x="0" y="4473"/>
                  <a:pt x="0" y="4473"/>
                </a:cubicBezTo>
                <a:cubicBezTo>
                  <a:pt x="0" y="5084"/>
                  <a:pt x="0" y="5084"/>
                  <a:pt x="0" y="5084"/>
                </a:cubicBezTo>
                <a:cubicBezTo>
                  <a:pt x="3221" y="5084"/>
                  <a:pt x="3221" y="5084"/>
                  <a:pt x="3221" y="5084"/>
                </a:cubicBezTo>
                <a:cubicBezTo>
                  <a:pt x="3847" y="5084"/>
                  <a:pt x="3963" y="5367"/>
                  <a:pt x="3963" y="6044"/>
                </a:cubicBezTo>
                <a:cubicBezTo>
                  <a:pt x="3963" y="11956"/>
                  <a:pt x="3963" y="11956"/>
                  <a:pt x="3963" y="11956"/>
                </a:cubicBezTo>
                <a:cubicBezTo>
                  <a:pt x="3963" y="13025"/>
                  <a:pt x="4867" y="13025"/>
                  <a:pt x="5446" y="13025"/>
                </a:cubicBezTo>
                <a:cubicBezTo>
                  <a:pt x="8181" y="13025"/>
                  <a:pt x="8181" y="13025"/>
                  <a:pt x="8181" y="13025"/>
                </a:cubicBezTo>
                <a:cubicBezTo>
                  <a:pt x="8181" y="20815"/>
                  <a:pt x="8181" y="20815"/>
                  <a:pt x="8181" y="20815"/>
                </a:cubicBezTo>
                <a:cubicBezTo>
                  <a:pt x="7092" y="20967"/>
                  <a:pt x="6165" y="21251"/>
                  <a:pt x="5493" y="21600"/>
                </a:cubicBezTo>
                <a:cubicBezTo>
                  <a:pt x="14972" y="21600"/>
                  <a:pt x="14972" y="21600"/>
                  <a:pt x="14972" y="21600"/>
                </a:cubicBezTo>
                <a:cubicBezTo>
                  <a:pt x="14276" y="21229"/>
                  <a:pt x="13326" y="20945"/>
                  <a:pt x="12191" y="20793"/>
                </a:cubicBezTo>
                <a:cubicBezTo>
                  <a:pt x="12191" y="15338"/>
                  <a:pt x="12191" y="15338"/>
                  <a:pt x="12191" y="15338"/>
                </a:cubicBezTo>
                <a:cubicBezTo>
                  <a:pt x="15713" y="15338"/>
                  <a:pt x="15713" y="15338"/>
                  <a:pt x="15713" y="15338"/>
                </a:cubicBezTo>
                <a:cubicBezTo>
                  <a:pt x="16965" y="15338"/>
                  <a:pt x="17243" y="14596"/>
                  <a:pt x="17243" y="13964"/>
                </a:cubicBezTo>
                <a:cubicBezTo>
                  <a:pt x="17243" y="8095"/>
                  <a:pt x="17243" y="8095"/>
                  <a:pt x="17243" y="8095"/>
                </a:cubicBezTo>
                <a:cubicBezTo>
                  <a:pt x="17243" y="7353"/>
                  <a:pt x="17452" y="7287"/>
                  <a:pt x="18100" y="7287"/>
                </a:cubicBezTo>
                <a:cubicBezTo>
                  <a:pt x="21600" y="7287"/>
                  <a:pt x="21600" y="7287"/>
                  <a:pt x="21600" y="7287"/>
                </a:cubicBezTo>
                <a:cubicBezTo>
                  <a:pt x="21600" y="6676"/>
                  <a:pt x="21600" y="6676"/>
                  <a:pt x="21600" y="6676"/>
                </a:cubicBezTo>
                <a:lnTo>
                  <a:pt x="18100" y="6676"/>
                </a:lnTo>
                <a:close/>
              </a:path>
            </a:pathLst>
          </a:custGeom>
          <a:solidFill>
            <a:srgbClr val="EA551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21" name="Oval 34"/>
          <p:cNvSpPr/>
          <p:nvPr/>
        </p:nvSpPr>
        <p:spPr>
          <a:xfrm>
            <a:off x="6084918" y="2940050"/>
            <a:ext cx="1390653" cy="1384301"/>
          </a:xfrm>
          <a:prstGeom prst="ellipse">
            <a:avLst/>
          </a:prstGeom>
          <a:solidFill>
            <a:srgbClr val="98D2E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22" name="Oval 35"/>
          <p:cNvSpPr/>
          <p:nvPr/>
        </p:nvSpPr>
        <p:spPr>
          <a:xfrm>
            <a:off x="7232650" y="1743075"/>
            <a:ext cx="1388535" cy="1386417"/>
          </a:xfrm>
          <a:prstGeom prst="ellipse">
            <a:avLst/>
          </a:prstGeom>
          <a:solidFill>
            <a:srgbClr val="A9D2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23" name="Oval 36"/>
          <p:cNvSpPr/>
          <p:nvPr/>
        </p:nvSpPr>
        <p:spPr>
          <a:xfrm>
            <a:off x="8896352" y="1939925"/>
            <a:ext cx="1390651" cy="1384301"/>
          </a:xfrm>
          <a:prstGeom prst="ellipse">
            <a:avLst/>
          </a:prstGeom>
          <a:solidFill>
            <a:srgbClr val="FBE22D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24" name="Oval 37"/>
          <p:cNvSpPr/>
          <p:nvPr/>
        </p:nvSpPr>
        <p:spPr>
          <a:xfrm>
            <a:off x="10113433" y="3242361"/>
            <a:ext cx="1390651" cy="1384301"/>
          </a:xfrm>
          <a:prstGeom prst="ellipse">
            <a:avLst/>
          </a:prstGeom>
          <a:solidFill>
            <a:srgbClr val="EA551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25" name="Rectangle 46"/>
          <p:cNvSpPr txBox="1"/>
          <p:nvPr/>
        </p:nvSpPr>
        <p:spPr>
          <a:xfrm>
            <a:off x="1102784" y="2598851"/>
            <a:ext cx="4798482" cy="2819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1400" i="1">
                <a:solidFill>
                  <a:srgbClr val="00B0F0"/>
                </a:solidFill>
              </a:defRPr>
            </a:pPr>
            <a:r>
              <a:t>本文提出一种实时检测多人2D姿态的方法</a:t>
            </a:r>
          </a:p>
          <a:p>
            <a:pPr>
              <a:defRPr sz="1400" i="1">
                <a:solidFill>
                  <a:srgbClr val="00B050"/>
                </a:solidFill>
              </a:defRPr>
            </a:pPr>
          </a:p>
          <a:p>
            <a:pPr>
              <a:defRPr sz="1400" i="1">
                <a:solidFill>
                  <a:srgbClr val="00B050"/>
                </a:solidFill>
              </a:defRPr>
            </a:pPr>
          </a:p>
          <a:p>
            <a:pPr defTabSz="457200">
              <a:defRPr sz="1600">
                <a:solidFill>
                  <a:srgbClr val="000000">
                    <a:alpha val="74902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 i="1">
                <a:solidFill>
                  <a:srgbClr val="00B050"/>
                </a:solidFill>
                <a:latin typeface="+mn-lt"/>
                <a:ea typeface="+mn-ea"/>
                <a:cs typeface="+mn-cs"/>
                <a:sym typeface="等线" panose="02010600030101010101" charset="-122"/>
              </a:rPr>
              <a:t>采用非参数表征方法 Part Affinity Fields(PAFs 部分亲和度向量场)，去学习将身体部位和对应个体关联</a:t>
            </a:r>
            <a:endParaRPr sz="1400" i="1">
              <a:solidFill>
                <a:schemeClr val="accent4"/>
              </a:solidFill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>
              <a:defRPr sz="1400" i="1">
                <a:solidFill>
                  <a:schemeClr val="accent4"/>
                </a:solidFill>
              </a:defRPr>
            </a:pPr>
          </a:p>
          <a:p>
            <a:pPr defTabSz="457200">
              <a:defRPr sz="1600">
                <a:solidFill>
                  <a:srgbClr val="000000">
                    <a:alpha val="74902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400" i="1">
                <a:solidFill>
                  <a:schemeClr val="accent4"/>
                </a:solidFill>
                <a:latin typeface="+mn-lt"/>
                <a:ea typeface="+mn-ea"/>
                <a:cs typeface="+mn-cs"/>
                <a:sym typeface="等线" panose="02010600030101010101" charset="-122"/>
              </a:rPr>
              <a:t>提出组合检测器可以减少推理时间，推出OpenPose，多人2D姿态检测开源实时系统，包括身体，脚部，手部和面部关键点的检测</a:t>
            </a:r>
            <a:endParaRPr sz="1400" i="1">
              <a:solidFill>
                <a:schemeClr val="accent4"/>
              </a:solidFill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>
              <a:defRPr sz="1400" i="1">
                <a:solidFill>
                  <a:srgbClr val="FF0000"/>
                </a:solidFill>
              </a:defRPr>
            </a:pPr>
          </a:p>
          <a:p>
            <a:pPr>
              <a:defRPr sz="1400" i="1">
                <a:solidFill>
                  <a:srgbClr val="FF0000"/>
                </a:solidFill>
              </a:defRPr>
            </a:pPr>
          </a:p>
        </p:txBody>
      </p:sp>
      <p:sp>
        <p:nvSpPr>
          <p:cNvPr id="226" name="Rectangle 47"/>
          <p:cNvSpPr txBox="1"/>
          <p:nvPr/>
        </p:nvSpPr>
        <p:spPr>
          <a:xfrm>
            <a:off x="977264" y="1499869"/>
            <a:ext cx="3551556" cy="673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4400" b="1">
                <a:solidFill>
                  <a:srgbClr val="EA5514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r>
              <a:t>Openpose</a:t>
            </a:r>
          </a:p>
        </p:txBody>
      </p:sp>
      <p:sp>
        <p:nvSpPr>
          <p:cNvPr id="227" name="椭圆 2"/>
          <p:cNvSpPr/>
          <p:nvPr/>
        </p:nvSpPr>
        <p:spPr>
          <a:xfrm>
            <a:off x="722407" y="2632075"/>
            <a:ext cx="165157" cy="16491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椭圆 44"/>
          <p:cNvSpPr/>
          <p:nvPr/>
        </p:nvSpPr>
        <p:spPr>
          <a:xfrm>
            <a:off x="717465" y="3281986"/>
            <a:ext cx="165157" cy="1649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椭圆 46"/>
          <p:cNvSpPr/>
          <p:nvPr/>
        </p:nvSpPr>
        <p:spPr>
          <a:xfrm>
            <a:off x="722407" y="4024938"/>
            <a:ext cx="165157" cy="16491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6" presetClass="emph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0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3" presetClass="entr" presetSubtype="16" fill="hold" grpId="3" nodeType="afterEffect">
                                  <p:stCondLst>
                                    <p:cond delay="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6" presetClass="emph" presetSubtype="0" fill="hold" grpId="4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20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23" presetClass="entr" presetSubtype="16" fill="hold" grpId="5" nodeType="afterEffect">
                                  <p:stCondLst>
                                    <p:cond delay="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fill="hold" grpId="6" nodeType="after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2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23" presetClass="entr" presetSubtype="16" fill="hold" grpId="7" nodeType="afterEffect">
                                  <p:stCondLst>
                                    <p:cond delay="9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6" presetClass="emph" presetSubtype="0" fill="hold" grpId="8" nodeType="after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20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2" presetClass="entr" presetSubtype="2" fill="hold" grpId="9" nodeType="afterEffect">
                                  <p:stCondLst>
                                    <p:cond delay="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900"/>
                            </p:stCondLst>
                            <p:childTnLst>
                              <p:par>
                                <p:cTn id="42" presetID="2" presetClass="entr" presetSubtype="2" fill="hold" grpId="10" nodeType="afterEffect">
                                  <p:stCondLst>
                                    <p:cond delay="9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300"/>
                            </p:stCondLst>
                            <p:childTnLst>
                              <p:par>
                                <p:cTn id="47" presetID="2" presetClass="entr" presetSubtype="4" fill="hold" grpId="11" nodeType="afterEffect">
                                  <p:stCondLst>
                                    <p:cond delay="1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600"/>
                            </p:stCondLst>
                            <p:childTnLst>
                              <p:par>
                                <p:cTn id="52" presetID="23" presetClass="entr" presetSubtype="16" fill="hold" grpId="12" nodeType="afterEffect">
                                  <p:stCondLst>
                                    <p:cond delay="20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900"/>
                            </p:stCondLst>
                            <p:childTnLst>
                              <p:par>
                                <p:cTn id="57" presetID="6" presetClass="emph" presetSubtype="0" fill="hold" grpId="13" nodeType="after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2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700"/>
                            </p:stCondLst>
                            <p:childTnLst>
                              <p:par>
                                <p:cTn id="60" presetID="23" presetClass="entr" presetSubtype="16" fill="hold" grpId="14" nodeType="afterEffect">
                                  <p:stCondLst>
                                    <p:cond delay="2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750"/>
                            </p:stCondLst>
                            <p:childTnLst>
                              <p:par>
                                <p:cTn id="65" presetID="6" presetClass="emph" presetSubtype="0" fill="hold" grpId="15" nodeType="after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66" dur="1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650"/>
                            </p:stCondLst>
                            <p:childTnLst>
                              <p:par>
                                <p:cTn id="68" presetID="23" presetClass="entr" presetSubtype="16" fill="hold" grpId="16" nodeType="afterEffect">
                                  <p:stCondLst>
                                    <p:cond delay="2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799"/>
                            </p:stCondLst>
                            <p:childTnLst>
                              <p:par>
                                <p:cTn id="73" presetID="6" presetClass="emph" presetSubtype="0" fill="hold" grpId="17" nodeType="after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2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799"/>
                            </p:stCondLst>
                            <p:childTnLst>
                              <p:par>
                                <p:cTn id="76" presetID="23" presetClass="entr" presetSubtype="16" fill="hold" grpId="18" nodeType="afterEffect">
                                  <p:stCondLst>
                                    <p:cond delay="2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849"/>
                            </p:stCondLst>
                            <p:childTnLst>
                              <p:par>
                                <p:cTn id="81" presetID="6" presetClass="emph" presetSubtype="0" fill="hold" grpId="19" nodeType="after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82" dur="150" fill="hold"/>
                                        <p:tgtEl>
                                          <p:spTgt spid="2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1749"/>
                            </p:stCondLst>
                            <p:childTnLst>
                              <p:par>
                                <p:cTn id="84" presetID="23" presetClass="entr" presetSubtype="16" fill="hold" grpId="20" nodeType="afterEffect">
                                  <p:stCondLst>
                                    <p:cond delay="2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000"/>
                            </p:stCondLst>
                            <p:childTnLst>
                              <p:par>
                                <p:cTn id="89" presetID="6" presetClass="emph" presetSubtype="0" fill="hold" grpId="21" nodeType="after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90" dur="150" fill="hold"/>
                                        <p:tgtEl>
                                          <p:spTgt spid="20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100"/>
                            </p:stCondLst>
                            <p:childTnLst>
                              <p:par>
                                <p:cTn id="92" presetID="23" presetClass="entr" presetSubtype="16" fill="hold" grpId="22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9449"/>
                            </p:stCondLst>
                            <p:childTnLst>
                              <p:par>
                                <p:cTn id="97" presetID="6" presetClass="emph" presetSubtype="0" fill="hold" grpId="23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98" dur="150" fill="hold"/>
                                        <p:tgtEl>
                                          <p:spTgt spid="2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649"/>
                            </p:stCondLst>
                            <p:childTnLst>
                              <p:par>
                                <p:cTn id="100" presetID="23" presetClass="entr" presetSubtype="16" fill="hold" grpId="24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99"/>
                            </p:stCondLst>
                            <p:childTnLst>
                              <p:par>
                                <p:cTn id="105" presetID="6" presetClass="emph" presetSubtype="0" fill="hold" grpId="25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06" dur="150" fill="hold"/>
                                        <p:tgtEl>
                                          <p:spTgt spid="2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8399"/>
                            </p:stCondLst>
                            <p:childTnLst>
                              <p:par>
                                <p:cTn id="108" presetID="23" presetClass="entr" presetSubtype="16" fill="hold" grpId="26" nodeType="afterEffect">
                                  <p:stCondLst>
                                    <p:cond delay="2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549"/>
                            </p:stCondLst>
                            <p:childTnLst>
                              <p:par>
                                <p:cTn id="113" presetID="6" presetClass="emph" presetSubtype="0" fill="hold" grpId="27" nodeType="after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4" dur="150" fill="hold"/>
                                        <p:tgtEl>
                                          <p:spTgt spid="2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3549"/>
                            </p:stCondLst>
                            <p:childTnLst>
                              <p:par>
                                <p:cTn id="116" presetID="23" presetClass="entr" presetSubtype="16" fill="hold" grpId="28" nodeType="afterEffect">
                                  <p:stCondLst>
                                    <p:cond delay="2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dur="indefinite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799"/>
                            </p:stCondLst>
                            <p:childTnLst>
                              <p:par>
                                <p:cTn id="121" presetID="6" presetClass="emph" presetSubtype="0" fill="hold" grpId="29" nodeType="after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22" dur="150" fill="hold"/>
                                        <p:tgtEl>
                                          <p:spTgt spid="2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8899"/>
                            </p:stCondLst>
                            <p:childTnLst>
                              <p:par>
                                <p:cTn id="124" presetID="23" presetClass="entr" presetSubtype="16" fill="hold" grpId="30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1250"/>
                            </p:stCondLst>
                            <p:childTnLst>
                              <p:par>
                                <p:cTn id="129" presetID="6" presetClass="emph" presetSubtype="0" fill="hold" grpId="31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4450"/>
                            </p:stCondLst>
                            <p:childTnLst>
                              <p:par>
                                <p:cTn id="132" presetID="23" presetClass="entr" presetSubtype="16" fill="hold" grpId="32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dur="indefinite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900"/>
                            </p:stCondLst>
                            <p:childTnLst>
                              <p:par>
                                <p:cTn id="137" presetID="6" presetClass="emph" presetSubtype="0" fill="hold" grpId="33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38" dur="150" fill="hold"/>
                                        <p:tgtEl>
                                          <p:spTgt spid="2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0200"/>
                            </p:stCondLst>
                            <p:childTnLst>
                              <p:par>
                                <p:cTn id="140" presetID="23" presetClass="entr" presetSubtype="16" fill="hold" grpId="34" nodeType="afterEffect">
                                  <p:stCondLst>
                                    <p:cond delay="2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dur="indefinite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2750"/>
                            </p:stCondLst>
                            <p:childTnLst>
                              <p:par>
                                <p:cTn id="145" presetID="6" presetClass="emph" presetSubtype="0" fill="hold" grpId="35" nodeType="after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46" dur="150" fill="hold"/>
                                        <p:tgtEl>
                                          <p:spTgt spid="20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6150"/>
                            </p:stCondLst>
                            <p:childTnLst>
                              <p:par>
                                <p:cTn id="148" presetID="23" presetClass="entr" presetSubtype="16" fill="hold" grpId="36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8800"/>
                            </p:stCondLst>
                            <p:childTnLst>
                              <p:par>
                                <p:cTn id="153" presetID="6" presetClass="emph" presetSubtype="0" fill="hold" grpId="37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54" dur="150" fill="hold"/>
                                        <p:tgtEl>
                                          <p:spTgt spid="2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2300"/>
                            </p:stCondLst>
                            <p:childTnLst>
                              <p:par>
                                <p:cTn id="156" presetID="23" presetClass="entr" presetSubtype="16" fill="hold" grpId="38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4750"/>
                            </p:stCondLst>
                            <p:childTnLst>
                              <p:par>
                                <p:cTn id="161" presetID="6" presetClass="emph" presetSubtype="0" fill="hold" grpId="39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62" dur="150" fill="hold"/>
                                        <p:tgtEl>
                                          <p:spTgt spid="2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8050"/>
                            </p:stCondLst>
                            <p:childTnLst>
                              <p:par>
                                <p:cTn id="164" presetID="23" presetClass="entr" presetSubtype="16" fill="hold" grpId="40" nodeType="afterEffect">
                                  <p:stCondLst>
                                    <p:cond delay="2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dur="indefinite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0600"/>
                            </p:stCondLst>
                            <p:childTnLst>
                              <p:par>
                                <p:cTn id="169" presetID="6" presetClass="emph" presetSubtype="0" fill="hold" grpId="41" nodeType="after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70" dur="150" fill="hold"/>
                                        <p:tgtEl>
                                          <p:spTgt spid="2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4000"/>
                            </p:stCondLst>
                            <p:childTnLst>
                              <p:par>
                                <p:cTn id="172" presetID="23" presetClass="entr" presetSubtype="16" fill="hold" grpId="42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6350"/>
                            </p:stCondLst>
                            <p:childTnLst>
                              <p:par>
                                <p:cTn id="177" presetID="6" presetClass="emph" presetSubtype="0" fill="hold" grpId="43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78" dur="150" fill="hold"/>
                                        <p:tgtEl>
                                          <p:spTgt spid="2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9550"/>
                            </p:stCondLst>
                            <p:childTnLst>
                              <p:par>
                                <p:cTn id="180" presetID="2" presetClass="entr" presetSubtype="4" fill="hold" grpId="44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dur="indefinite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2900"/>
                            </p:stCondLst>
                            <p:childTnLst>
                              <p:par>
                                <p:cTn id="185" presetID="2" presetClass="entr" presetSubtype="4" fill="hold" grpId="45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6600"/>
                            </p:stCondLst>
                            <p:childTnLst>
                              <p:par>
                                <p:cTn id="190" presetID="2" presetClass="entr" presetSubtype="4" fill="hold" grpId="46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8" animBg="1" advAuto="0"/>
      <p:bldP spid="215" grpId="26" animBg="1" advAuto="0"/>
      <p:bldP spid="215" grpId="27" animBg="1" advAuto="0"/>
      <p:bldP spid="220" grpId="11" animBg="1" advAuto="0"/>
      <p:bldP spid="219" grpId="32" animBg="1" advAuto="0"/>
      <p:bldP spid="219" grpId="33" animBg="1" advAuto="0"/>
      <p:bldP spid="214" grpId="42" animBg="1" advAuto="0"/>
      <p:bldP spid="208" grpId="20" animBg="1" advAuto="0"/>
      <p:bldP spid="208" grpId="21" animBg="1" advAuto="0"/>
      <p:bldP spid="205" grpId="5" animBg="1" advAuto="0"/>
      <p:bldP spid="225" grpId="10" animBg="1" advAuto="0"/>
      <p:bldP spid="205" grpId="6" animBg="1" advAuto="0"/>
      <p:bldP spid="224" grpId="18" animBg="1" advAuto="0"/>
      <p:bldP spid="224" grpId="19" animBg="1" advAuto="0"/>
      <p:bldP spid="214" grpId="43" animBg="1" advAuto="0"/>
      <p:bldP spid="212" grpId="22" animBg="1" advAuto="0"/>
      <p:bldP spid="212" grpId="23" animBg="1" advAuto="0"/>
      <p:bldP spid="211" grpId="40" animBg="1" advAuto="0"/>
      <p:bldP spid="211" grpId="41" animBg="1" advAuto="0"/>
      <p:bldP spid="206" grpId="3" animBg="1" advAuto="0"/>
      <p:bldP spid="206" grpId="4" animBg="1" advAuto="0"/>
      <p:bldP spid="216" grpId="38" animBg="1" advAuto="0"/>
      <p:bldP spid="216" grpId="39" animBg="1" advAuto="0"/>
      <p:bldP spid="221" grpId="12" animBg="1" advAuto="0"/>
      <p:bldP spid="221" grpId="13" animBg="1" advAuto="0"/>
      <p:bldP spid="227" grpId="44" animBg="1" advAuto="0"/>
      <p:bldP spid="209" grpId="34" animBg="1" advAuto="0"/>
      <p:bldP spid="222" grpId="14" animBg="1" advAuto="0"/>
      <p:bldP spid="222" grpId="15" animBg="1" advAuto="0"/>
      <p:bldP spid="207" grpId="1" animBg="1" advAuto="0"/>
      <p:bldP spid="207" grpId="2" animBg="1" advAuto="0"/>
      <p:bldP spid="209" grpId="35" animBg="1" advAuto="0"/>
      <p:bldP spid="213" grpId="30" animBg="1" advAuto="0"/>
      <p:bldP spid="213" grpId="31" animBg="1" advAuto="0"/>
      <p:bldP spid="217" grpId="36" animBg="1" advAuto="0"/>
      <p:bldP spid="217" grpId="37" animBg="1" advAuto="0"/>
      <p:bldP spid="218" grpId="24" animBg="1" advAuto="0"/>
      <p:bldP spid="218" grpId="25" animBg="1" advAuto="0"/>
      <p:bldP spid="223" grpId="16" animBg="1" advAuto="0"/>
      <p:bldP spid="223" grpId="17" animBg="1" advAuto="0"/>
      <p:bldP spid="210" grpId="28" animBg="1" advAuto="0"/>
      <p:bldP spid="210" grpId="29" animBg="1" advAuto="0"/>
      <p:bldP spid="226" grpId="9" animBg="1" advAuto="0"/>
      <p:bldP spid="228" grpId="45" animBg="1" advAuto="0"/>
      <p:bldP spid="229" grpId="46" animBg="1" advAuto="0"/>
      <p:bldP spid="204" grpId="7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val 6"/>
          <p:cNvSpPr/>
          <p:nvPr/>
        </p:nvSpPr>
        <p:spPr>
          <a:xfrm>
            <a:off x="1144459" y="139648"/>
            <a:ext cx="247021" cy="243524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32" name="Oval 3"/>
          <p:cNvSpPr/>
          <p:nvPr/>
        </p:nvSpPr>
        <p:spPr>
          <a:xfrm>
            <a:off x="-141688" y="324638"/>
            <a:ext cx="351774" cy="347865"/>
          </a:xfrm>
          <a:prstGeom prst="ellipse">
            <a:avLst/>
          </a:prstGeom>
          <a:solidFill>
            <a:srgbClr val="A9D25A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33" name="Oval 4"/>
          <p:cNvSpPr/>
          <p:nvPr/>
        </p:nvSpPr>
        <p:spPr>
          <a:xfrm>
            <a:off x="210084" y="553278"/>
            <a:ext cx="351773" cy="347865"/>
          </a:xfrm>
          <a:prstGeom prst="ellipse">
            <a:avLst/>
          </a:prstGeom>
          <a:solidFill>
            <a:srgbClr val="98D2E3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34" name="Oval 5"/>
          <p:cNvSpPr/>
          <p:nvPr/>
        </p:nvSpPr>
        <p:spPr>
          <a:xfrm>
            <a:off x="448379" y="301799"/>
            <a:ext cx="611194" cy="601134"/>
          </a:xfrm>
          <a:prstGeom prst="ellipse">
            <a:avLst/>
          </a:prstGeom>
          <a:solidFill>
            <a:srgbClr val="EA551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35" name="Rectangle 47"/>
          <p:cNvSpPr txBox="1"/>
          <p:nvPr/>
        </p:nvSpPr>
        <p:spPr>
          <a:xfrm>
            <a:off x="977264" y="1499869"/>
            <a:ext cx="3551556" cy="673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4400" b="1">
                <a:solidFill>
                  <a:srgbClr val="EA5514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r>
              <a:t>Openpose</a:t>
            </a:r>
          </a:p>
        </p:txBody>
      </p:sp>
      <p:pic>
        <p:nvPicPr>
          <p:cNvPr id="236" name="截屏2020-08-13上午12.00.52.png" descr="截屏2020-08-13上午12.00.5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106584"/>
            <a:ext cx="10401300" cy="3238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7" name="截屏2020-08-13上午12.01.30.png" descr="截屏2020-08-13上午12.01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" y="3289667"/>
            <a:ext cx="5425023" cy="36836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8" name="截屏2020-08-13上午12.04.45.png" descr="截屏2020-08-13上午12.04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95" y="3833471"/>
            <a:ext cx="6872450" cy="25960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6" presetClass="emph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3" presetClass="entr" presetSubtype="16" fill="hold" grpId="3" nodeType="afterEffect">
                                  <p:stCondLst>
                                    <p:cond delay="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6" presetClass="emph" presetSubtype="0" fill="hold" grpId="4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2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23" presetClass="entr" presetSubtype="16" fill="hold" grpId="5" nodeType="afterEffect">
                                  <p:stCondLst>
                                    <p:cond delay="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fill="hold" grpId="6" nodeType="after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2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23" presetClass="entr" presetSubtype="16" fill="hold" grpId="7" nodeType="afterEffect">
                                  <p:stCondLst>
                                    <p:cond delay="9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6" presetClass="emph" presetSubtype="0" fill="hold" grpId="8" nodeType="after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2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2" presetClass="entr" presetSubtype="2" fill="hold" grpId="9" nodeType="afterEffect">
                                  <p:stCondLst>
                                    <p:cond delay="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4" animBg="1" advAuto="0"/>
      <p:bldP spid="232" grpId="6" animBg="1" advAuto="0"/>
      <p:bldP spid="231" grpId="7" animBg="1" advAuto="0"/>
      <p:bldP spid="231" grpId="8" animBg="1" advAuto="0"/>
      <p:bldP spid="235" grpId="9" animBg="1" advAuto="0"/>
      <p:bldP spid="234" grpId="1" animBg="1" advAuto="0"/>
      <p:bldP spid="234" grpId="2" animBg="1" advAuto="0"/>
      <p:bldP spid="232" grpId="5" animBg="1" advAuto="0"/>
      <p:bldP spid="233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val 6"/>
          <p:cNvSpPr/>
          <p:nvPr/>
        </p:nvSpPr>
        <p:spPr>
          <a:xfrm>
            <a:off x="1144459" y="139648"/>
            <a:ext cx="247021" cy="243524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0" name="Oval 3"/>
          <p:cNvSpPr/>
          <p:nvPr/>
        </p:nvSpPr>
        <p:spPr>
          <a:xfrm>
            <a:off x="-141688" y="324638"/>
            <a:ext cx="351774" cy="347865"/>
          </a:xfrm>
          <a:prstGeom prst="ellipse">
            <a:avLst/>
          </a:prstGeom>
          <a:solidFill>
            <a:srgbClr val="A9D25A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1" name="Oval 4"/>
          <p:cNvSpPr/>
          <p:nvPr/>
        </p:nvSpPr>
        <p:spPr>
          <a:xfrm>
            <a:off x="210084" y="553278"/>
            <a:ext cx="351773" cy="347865"/>
          </a:xfrm>
          <a:prstGeom prst="ellipse">
            <a:avLst/>
          </a:prstGeom>
          <a:solidFill>
            <a:srgbClr val="98D2E3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2" name="Oval 5"/>
          <p:cNvSpPr/>
          <p:nvPr/>
        </p:nvSpPr>
        <p:spPr>
          <a:xfrm>
            <a:off x="448379" y="301799"/>
            <a:ext cx="611194" cy="601134"/>
          </a:xfrm>
          <a:prstGeom prst="ellipse">
            <a:avLst/>
          </a:prstGeom>
          <a:solidFill>
            <a:srgbClr val="EA551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3" name="Oval 21"/>
          <p:cNvSpPr/>
          <p:nvPr/>
        </p:nvSpPr>
        <p:spPr>
          <a:xfrm>
            <a:off x="6915152" y="2481791"/>
            <a:ext cx="766235" cy="770469"/>
          </a:xfrm>
          <a:prstGeom prst="ellipse">
            <a:avLst/>
          </a:prstGeom>
          <a:solidFill>
            <a:srgbClr val="EB454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4" name="Oval 22"/>
          <p:cNvSpPr/>
          <p:nvPr/>
        </p:nvSpPr>
        <p:spPr>
          <a:xfrm>
            <a:off x="7099300" y="3341158"/>
            <a:ext cx="768353" cy="768353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5" name="Oval 23"/>
          <p:cNvSpPr/>
          <p:nvPr/>
        </p:nvSpPr>
        <p:spPr>
          <a:xfrm>
            <a:off x="8663516" y="4374091"/>
            <a:ext cx="770469" cy="770469"/>
          </a:xfrm>
          <a:prstGeom prst="ellipse">
            <a:avLst/>
          </a:prstGeom>
          <a:solidFill>
            <a:srgbClr val="D8AEAF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6" name="Oval 24"/>
          <p:cNvSpPr/>
          <p:nvPr/>
        </p:nvSpPr>
        <p:spPr>
          <a:xfrm>
            <a:off x="8995833" y="3341158"/>
            <a:ext cx="768353" cy="768353"/>
          </a:xfrm>
          <a:prstGeom prst="ellipse">
            <a:avLst/>
          </a:prstGeom>
          <a:solidFill>
            <a:srgbClr val="A5CB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7" name="Oval 25"/>
          <p:cNvSpPr/>
          <p:nvPr/>
        </p:nvSpPr>
        <p:spPr>
          <a:xfrm>
            <a:off x="7992533" y="2867025"/>
            <a:ext cx="927101" cy="931336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8" name="Oval 26"/>
          <p:cNvSpPr/>
          <p:nvPr/>
        </p:nvSpPr>
        <p:spPr>
          <a:xfrm>
            <a:off x="7753352" y="3726393"/>
            <a:ext cx="1136651" cy="1138769"/>
          </a:xfrm>
          <a:prstGeom prst="ellipse">
            <a:avLst/>
          </a:prstGeom>
          <a:solidFill>
            <a:srgbClr val="A5CB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59" name="Oval 27"/>
          <p:cNvSpPr/>
          <p:nvPr/>
        </p:nvSpPr>
        <p:spPr>
          <a:xfrm>
            <a:off x="7586133" y="3990976"/>
            <a:ext cx="232835" cy="232835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0" name="Oval 28"/>
          <p:cNvSpPr/>
          <p:nvPr/>
        </p:nvSpPr>
        <p:spPr>
          <a:xfrm>
            <a:off x="8765116" y="3785658"/>
            <a:ext cx="406401" cy="408519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1" name="Oval 29"/>
          <p:cNvSpPr/>
          <p:nvPr/>
        </p:nvSpPr>
        <p:spPr>
          <a:xfrm>
            <a:off x="9592733" y="3364443"/>
            <a:ext cx="533401" cy="535517"/>
          </a:xfrm>
          <a:prstGeom prst="ellipse">
            <a:avLst/>
          </a:prstGeom>
          <a:solidFill>
            <a:srgbClr val="B03896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2" name="Oval 30"/>
          <p:cNvSpPr/>
          <p:nvPr/>
        </p:nvSpPr>
        <p:spPr>
          <a:xfrm>
            <a:off x="8686800" y="3032125"/>
            <a:ext cx="615953" cy="615953"/>
          </a:xfrm>
          <a:prstGeom prst="ellipse">
            <a:avLst/>
          </a:prstGeom>
          <a:solidFill>
            <a:srgbClr val="A8CE52">
              <a:alpha val="39999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3" name="Oval 31"/>
          <p:cNvSpPr/>
          <p:nvPr/>
        </p:nvSpPr>
        <p:spPr>
          <a:xfrm>
            <a:off x="8604250" y="2587625"/>
            <a:ext cx="618069" cy="620184"/>
          </a:xfrm>
          <a:prstGeom prst="ellipse">
            <a:avLst/>
          </a:prstGeom>
          <a:solidFill>
            <a:srgbClr val="EB454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4" name="Oval 32"/>
          <p:cNvSpPr/>
          <p:nvPr/>
        </p:nvSpPr>
        <p:spPr>
          <a:xfrm>
            <a:off x="7584017" y="3205693"/>
            <a:ext cx="387351" cy="387353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5" name="Freeform 33"/>
          <p:cNvSpPr/>
          <p:nvPr/>
        </p:nvSpPr>
        <p:spPr>
          <a:xfrm>
            <a:off x="7440083" y="3049059"/>
            <a:ext cx="2683935" cy="2851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00" y="6676"/>
                </a:moveTo>
                <a:cubicBezTo>
                  <a:pt x="17312" y="6676"/>
                  <a:pt x="16594" y="6829"/>
                  <a:pt x="16594" y="8095"/>
                </a:cubicBezTo>
                <a:cubicBezTo>
                  <a:pt x="16594" y="13964"/>
                  <a:pt x="16594" y="13964"/>
                  <a:pt x="16594" y="13964"/>
                </a:cubicBezTo>
                <a:cubicBezTo>
                  <a:pt x="16594" y="14531"/>
                  <a:pt x="16339" y="14727"/>
                  <a:pt x="15713" y="14727"/>
                </a:cubicBezTo>
                <a:cubicBezTo>
                  <a:pt x="12191" y="14727"/>
                  <a:pt x="12191" y="14727"/>
                  <a:pt x="12191" y="14727"/>
                </a:cubicBezTo>
                <a:cubicBezTo>
                  <a:pt x="12191" y="11542"/>
                  <a:pt x="12191" y="11542"/>
                  <a:pt x="12191" y="11542"/>
                </a:cubicBezTo>
                <a:cubicBezTo>
                  <a:pt x="13813" y="11542"/>
                  <a:pt x="13813" y="11542"/>
                  <a:pt x="13813" y="11542"/>
                </a:cubicBezTo>
                <a:cubicBezTo>
                  <a:pt x="14462" y="11542"/>
                  <a:pt x="15342" y="11389"/>
                  <a:pt x="15342" y="10080"/>
                </a:cubicBezTo>
                <a:cubicBezTo>
                  <a:pt x="15342" y="4233"/>
                  <a:pt x="15342" y="4233"/>
                  <a:pt x="15342" y="4233"/>
                </a:cubicBezTo>
                <a:cubicBezTo>
                  <a:pt x="15342" y="3840"/>
                  <a:pt x="15342" y="3731"/>
                  <a:pt x="16154" y="3731"/>
                </a:cubicBezTo>
                <a:cubicBezTo>
                  <a:pt x="16872" y="3731"/>
                  <a:pt x="17637" y="3644"/>
                  <a:pt x="17637" y="2662"/>
                </a:cubicBezTo>
                <a:cubicBezTo>
                  <a:pt x="17637" y="829"/>
                  <a:pt x="17637" y="829"/>
                  <a:pt x="17637" y="829"/>
                </a:cubicBezTo>
                <a:cubicBezTo>
                  <a:pt x="16988" y="829"/>
                  <a:pt x="16988" y="829"/>
                  <a:pt x="16988" y="829"/>
                </a:cubicBezTo>
                <a:cubicBezTo>
                  <a:pt x="16988" y="2662"/>
                  <a:pt x="16988" y="2662"/>
                  <a:pt x="16988" y="2662"/>
                </a:cubicBezTo>
                <a:cubicBezTo>
                  <a:pt x="16988" y="2989"/>
                  <a:pt x="16988" y="3120"/>
                  <a:pt x="16154" y="3120"/>
                </a:cubicBezTo>
                <a:cubicBezTo>
                  <a:pt x="15412" y="3120"/>
                  <a:pt x="14694" y="3207"/>
                  <a:pt x="14694" y="4233"/>
                </a:cubicBezTo>
                <a:cubicBezTo>
                  <a:pt x="14694" y="10080"/>
                  <a:pt x="14694" y="10080"/>
                  <a:pt x="14694" y="10080"/>
                </a:cubicBezTo>
                <a:cubicBezTo>
                  <a:pt x="14694" y="10865"/>
                  <a:pt x="14346" y="10931"/>
                  <a:pt x="13813" y="10931"/>
                </a:cubicBezTo>
                <a:cubicBezTo>
                  <a:pt x="12191" y="10931"/>
                  <a:pt x="12191" y="10931"/>
                  <a:pt x="12191" y="10931"/>
                </a:cubicBezTo>
                <a:cubicBezTo>
                  <a:pt x="12191" y="9578"/>
                  <a:pt x="12191" y="9578"/>
                  <a:pt x="12191" y="9578"/>
                </a:cubicBezTo>
                <a:cubicBezTo>
                  <a:pt x="12191" y="9578"/>
                  <a:pt x="12191" y="9578"/>
                  <a:pt x="12191" y="9578"/>
                </a:cubicBezTo>
                <a:cubicBezTo>
                  <a:pt x="12167" y="9447"/>
                  <a:pt x="12052" y="9360"/>
                  <a:pt x="11912" y="9360"/>
                </a:cubicBezTo>
                <a:cubicBezTo>
                  <a:pt x="11912" y="9360"/>
                  <a:pt x="11912" y="9360"/>
                  <a:pt x="11912" y="9360"/>
                </a:cubicBezTo>
                <a:cubicBezTo>
                  <a:pt x="8181" y="9360"/>
                  <a:pt x="8181" y="9360"/>
                  <a:pt x="8181" y="9360"/>
                </a:cubicBezTo>
                <a:cubicBezTo>
                  <a:pt x="8181" y="9360"/>
                  <a:pt x="8181" y="9360"/>
                  <a:pt x="8181" y="9360"/>
                </a:cubicBezTo>
                <a:cubicBezTo>
                  <a:pt x="7277" y="9360"/>
                  <a:pt x="7277" y="9360"/>
                  <a:pt x="7277" y="9360"/>
                </a:cubicBezTo>
                <a:cubicBezTo>
                  <a:pt x="6675" y="9360"/>
                  <a:pt x="6605" y="9229"/>
                  <a:pt x="6605" y="8924"/>
                </a:cubicBezTo>
                <a:cubicBezTo>
                  <a:pt x="6605" y="4036"/>
                  <a:pt x="6605" y="4036"/>
                  <a:pt x="6605" y="4036"/>
                </a:cubicBezTo>
                <a:cubicBezTo>
                  <a:pt x="6605" y="3535"/>
                  <a:pt x="6397" y="3185"/>
                  <a:pt x="5979" y="3011"/>
                </a:cubicBezTo>
                <a:cubicBezTo>
                  <a:pt x="5655" y="2880"/>
                  <a:pt x="5261" y="2880"/>
                  <a:pt x="4867" y="2880"/>
                </a:cubicBezTo>
                <a:cubicBezTo>
                  <a:pt x="4867" y="2880"/>
                  <a:pt x="4867" y="2880"/>
                  <a:pt x="4867" y="2880"/>
                </a:cubicBezTo>
                <a:cubicBezTo>
                  <a:pt x="4334" y="2880"/>
                  <a:pt x="4172" y="2727"/>
                  <a:pt x="4172" y="2225"/>
                </a:cubicBezTo>
                <a:cubicBezTo>
                  <a:pt x="4172" y="0"/>
                  <a:pt x="4172" y="0"/>
                  <a:pt x="4172" y="0"/>
                </a:cubicBezTo>
                <a:cubicBezTo>
                  <a:pt x="3523" y="0"/>
                  <a:pt x="3523" y="0"/>
                  <a:pt x="3523" y="0"/>
                </a:cubicBezTo>
                <a:cubicBezTo>
                  <a:pt x="3523" y="2225"/>
                  <a:pt x="3523" y="2225"/>
                  <a:pt x="3523" y="2225"/>
                </a:cubicBezTo>
                <a:cubicBezTo>
                  <a:pt x="3523" y="3055"/>
                  <a:pt x="3963" y="3491"/>
                  <a:pt x="4867" y="3491"/>
                </a:cubicBezTo>
                <a:cubicBezTo>
                  <a:pt x="4867" y="3491"/>
                  <a:pt x="4867" y="3491"/>
                  <a:pt x="4867" y="3491"/>
                </a:cubicBezTo>
                <a:cubicBezTo>
                  <a:pt x="5191" y="3491"/>
                  <a:pt x="5516" y="3491"/>
                  <a:pt x="5724" y="3578"/>
                </a:cubicBezTo>
                <a:cubicBezTo>
                  <a:pt x="5817" y="3600"/>
                  <a:pt x="5956" y="3665"/>
                  <a:pt x="5956" y="4036"/>
                </a:cubicBezTo>
                <a:cubicBezTo>
                  <a:pt x="5956" y="8924"/>
                  <a:pt x="5956" y="8924"/>
                  <a:pt x="5956" y="8924"/>
                </a:cubicBezTo>
                <a:cubicBezTo>
                  <a:pt x="5956" y="9971"/>
                  <a:pt x="6906" y="9971"/>
                  <a:pt x="7277" y="9971"/>
                </a:cubicBezTo>
                <a:cubicBezTo>
                  <a:pt x="8181" y="9971"/>
                  <a:pt x="8181" y="9971"/>
                  <a:pt x="8181" y="9971"/>
                </a:cubicBezTo>
                <a:cubicBezTo>
                  <a:pt x="8181" y="12415"/>
                  <a:pt x="8181" y="12415"/>
                  <a:pt x="8181" y="12415"/>
                </a:cubicBezTo>
                <a:cubicBezTo>
                  <a:pt x="5446" y="12415"/>
                  <a:pt x="5446" y="12415"/>
                  <a:pt x="5446" y="12415"/>
                </a:cubicBezTo>
                <a:cubicBezTo>
                  <a:pt x="4705" y="12415"/>
                  <a:pt x="4612" y="12371"/>
                  <a:pt x="4612" y="11956"/>
                </a:cubicBezTo>
                <a:cubicBezTo>
                  <a:pt x="4612" y="6044"/>
                  <a:pt x="4612" y="6044"/>
                  <a:pt x="4612" y="6044"/>
                </a:cubicBezTo>
                <a:cubicBezTo>
                  <a:pt x="4612" y="5607"/>
                  <a:pt x="4612" y="4473"/>
                  <a:pt x="3221" y="4473"/>
                </a:cubicBezTo>
                <a:cubicBezTo>
                  <a:pt x="0" y="4473"/>
                  <a:pt x="0" y="4473"/>
                  <a:pt x="0" y="4473"/>
                </a:cubicBezTo>
                <a:cubicBezTo>
                  <a:pt x="0" y="5084"/>
                  <a:pt x="0" y="5084"/>
                  <a:pt x="0" y="5084"/>
                </a:cubicBezTo>
                <a:cubicBezTo>
                  <a:pt x="3221" y="5084"/>
                  <a:pt x="3221" y="5084"/>
                  <a:pt x="3221" y="5084"/>
                </a:cubicBezTo>
                <a:cubicBezTo>
                  <a:pt x="3847" y="5084"/>
                  <a:pt x="3963" y="5367"/>
                  <a:pt x="3963" y="6044"/>
                </a:cubicBezTo>
                <a:cubicBezTo>
                  <a:pt x="3963" y="11956"/>
                  <a:pt x="3963" y="11956"/>
                  <a:pt x="3963" y="11956"/>
                </a:cubicBezTo>
                <a:cubicBezTo>
                  <a:pt x="3963" y="13025"/>
                  <a:pt x="4867" y="13025"/>
                  <a:pt x="5446" y="13025"/>
                </a:cubicBezTo>
                <a:cubicBezTo>
                  <a:pt x="8181" y="13025"/>
                  <a:pt x="8181" y="13025"/>
                  <a:pt x="8181" y="13025"/>
                </a:cubicBezTo>
                <a:cubicBezTo>
                  <a:pt x="8181" y="20815"/>
                  <a:pt x="8181" y="20815"/>
                  <a:pt x="8181" y="20815"/>
                </a:cubicBezTo>
                <a:cubicBezTo>
                  <a:pt x="7092" y="20967"/>
                  <a:pt x="6165" y="21251"/>
                  <a:pt x="5493" y="21600"/>
                </a:cubicBezTo>
                <a:cubicBezTo>
                  <a:pt x="14972" y="21600"/>
                  <a:pt x="14972" y="21600"/>
                  <a:pt x="14972" y="21600"/>
                </a:cubicBezTo>
                <a:cubicBezTo>
                  <a:pt x="14276" y="21229"/>
                  <a:pt x="13326" y="20945"/>
                  <a:pt x="12191" y="20793"/>
                </a:cubicBezTo>
                <a:cubicBezTo>
                  <a:pt x="12191" y="15338"/>
                  <a:pt x="12191" y="15338"/>
                  <a:pt x="12191" y="15338"/>
                </a:cubicBezTo>
                <a:cubicBezTo>
                  <a:pt x="15713" y="15338"/>
                  <a:pt x="15713" y="15338"/>
                  <a:pt x="15713" y="15338"/>
                </a:cubicBezTo>
                <a:cubicBezTo>
                  <a:pt x="16965" y="15338"/>
                  <a:pt x="17243" y="14596"/>
                  <a:pt x="17243" y="13964"/>
                </a:cubicBezTo>
                <a:cubicBezTo>
                  <a:pt x="17243" y="8095"/>
                  <a:pt x="17243" y="8095"/>
                  <a:pt x="17243" y="8095"/>
                </a:cubicBezTo>
                <a:cubicBezTo>
                  <a:pt x="17243" y="7353"/>
                  <a:pt x="17452" y="7287"/>
                  <a:pt x="18100" y="7287"/>
                </a:cubicBezTo>
                <a:cubicBezTo>
                  <a:pt x="21600" y="7287"/>
                  <a:pt x="21600" y="7287"/>
                  <a:pt x="21600" y="7287"/>
                </a:cubicBezTo>
                <a:cubicBezTo>
                  <a:pt x="21600" y="6676"/>
                  <a:pt x="21600" y="6676"/>
                  <a:pt x="21600" y="6676"/>
                </a:cubicBezTo>
                <a:lnTo>
                  <a:pt x="18100" y="6676"/>
                </a:lnTo>
                <a:close/>
              </a:path>
            </a:pathLst>
          </a:custGeom>
          <a:solidFill>
            <a:srgbClr val="EA551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6" name="Oval 34"/>
          <p:cNvSpPr/>
          <p:nvPr/>
        </p:nvSpPr>
        <p:spPr>
          <a:xfrm>
            <a:off x="6084918" y="2940050"/>
            <a:ext cx="1390653" cy="1384301"/>
          </a:xfrm>
          <a:prstGeom prst="ellipse">
            <a:avLst/>
          </a:prstGeom>
          <a:solidFill>
            <a:srgbClr val="98D2E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7" name="Oval 35"/>
          <p:cNvSpPr/>
          <p:nvPr/>
        </p:nvSpPr>
        <p:spPr>
          <a:xfrm>
            <a:off x="7232650" y="1743075"/>
            <a:ext cx="1388535" cy="1386417"/>
          </a:xfrm>
          <a:prstGeom prst="ellipse">
            <a:avLst/>
          </a:prstGeom>
          <a:solidFill>
            <a:srgbClr val="A9D2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8" name="Oval 36"/>
          <p:cNvSpPr/>
          <p:nvPr/>
        </p:nvSpPr>
        <p:spPr>
          <a:xfrm>
            <a:off x="8896352" y="1939925"/>
            <a:ext cx="1390651" cy="1384301"/>
          </a:xfrm>
          <a:prstGeom prst="ellipse">
            <a:avLst/>
          </a:prstGeom>
          <a:solidFill>
            <a:srgbClr val="FBE22D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69" name="Oval 37"/>
          <p:cNvSpPr/>
          <p:nvPr/>
        </p:nvSpPr>
        <p:spPr>
          <a:xfrm>
            <a:off x="10113433" y="3242361"/>
            <a:ext cx="1390651" cy="1384301"/>
          </a:xfrm>
          <a:prstGeom prst="ellipse">
            <a:avLst/>
          </a:prstGeom>
          <a:solidFill>
            <a:srgbClr val="EA551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170" name="Rectangle 46"/>
          <p:cNvSpPr txBox="1"/>
          <p:nvPr/>
        </p:nvSpPr>
        <p:spPr>
          <a:xfrm>
            <a:off x="1102784" y="2598851"/>
            <a:ext cx="4798482" cy="28003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1400" i="1">
                <a:solidFill>
                  <a:srgbClr val="00B0F0"/>
                </a:solidFill>
              </a:defRPr>
            </a:pPr>
            <a:r>
              <a:t>初步跑了一下body25模型，存在一些问题</a:t>
            </a:r>
          </a:p>
          <a:p>
            <a:pPr>
              <a:defRPr sz="1400" i="1">
                <a:solidFill>
                  <a:srgbClr val="00B050"/>
                </a:solidFill>
              </a:defRPr>
            </a:pPr>
          </a:p>
          <a:p>
            <a:pPr>
              <a:defRPr sz="1400" i="1">
                <a:solidFill>
                  <a:srgbClr val="00B050"/>
                </a:solidFill>
              </a:defRPr>
            </a:pPr>
          </a:p>
          <a:p>
            <a:pPr>
              <a:defRPr sz="1400" i="1">
                <a:solidFill>
                  <a:srgbClr val="00B050"/>
                </a:solidFill>
              </a:defRPr>
            </a:pPr>
            <a:r>
              <a:t>非常</a:t>
            </a:r>
            <a:r>
              <a:t>吃分辨率</a:t>
            </a:r>
          </a:p>
          <a:p>
            <a:pPr>
              <a:defRPr sz="1400" i="1">
                <a:solidFill>
                  <a:srgbClr val="00B050"/>
                </a:solidFill>
              </a:defRPr>
            </a:pPr>
            <a:r>
              <a:t>分辨率低的图片会出现关键点漏检</a:t>
            </a:r>
          </a:p>
          <a:p>
            <a:pPr>
              <a:defRPr sz="1400" i="1">
                <a:solidFill>
                  <a:srgbClr val="00B050"/>
                </a:solidFill>
              </a:defRPr>
            </a:pPr>
            <a:r>
              <a:t>500x750图片效果较好，200x300出现漏检</a:t>
            </a:r>
          </a:p>
          <a:p>
            <a:pPr>
              <a:defRPr sz="1400" i="1">
                <a:solidFill>
                  <a:schemeClr val="accent4"/>
                </a:solidFill>
              </a:defRPr>
            </a:pPr>
          </a:p>
          <a:p>
            <a:pPr>
              <a:defRPr sz="1400" i="1">
                <a:solidFill>
                  <a:schemeClr val="accent4"/>
                </a:solidFill>
              </a:defRPr>
            </a:pPr>
          </a:p>
          <a:p>
            <a:pPr>
              <a:defRPr sz="1400" i="1">
                <a:solidFill>
                  <a:schemeClr val="accent4"/>
                </a:solidFill>
              </a:defRPr>
            </a:pPr>
            <a:r>
              <a:t>图片中有多人，会出现骨架连接问题</a:t>
            </a:r>
          </a:p>
          <a:p>
            <a:pPr>
              <a:defRPr sz="1400" i="1">
                <a:solidFill>
                  <a:srgbClr val="FF0000"/>
                </a:solidFill>
              </a:defRPr>
            </a:pPr>
          </a:p>
          <a:p>
            <a:pPr>
              <a:defRPr sz="1400" i="1">
                <a:solidFill>
                  <a:srgbClr val="FF0000"/>
                </a:solidFill>
              </a:defRPr>
            </a:pPr>
          </a:p>
          <a:p>
            <a:pPr>
              <a:defRPr sz="1400" i="1">
                <a:solidFill>
                  <a:srgbClr val="FF0000"/>
                </a:solidFill>
              </a:defRPr>
            </a:pPr>
          </a:p>
          <a:p>
            <a:pPr>
              <a:defRPr sz="1400" i="1">
                <a:solidFill>
                  <a:srgbClr val="FF0000"/>
                </a:solidFill>
              </a:defRPr>
            </a:pPr>
            <a:r>
              <a:t>非全身人像识别也存在问题</a:t>
            </a:r>
          </a:p>
        </p:txBody>
      </p:sp>
      <p:sp>
        <p:nvSpPr>
          <p:cNvPr id="171" name="Rectangle 47"/>
          <p:cNvSpPr txBox="1"/>
          <p:nvPr/>
        </p:nvSpPr>
        <p:spPr>
          <a:xfrm>
            <a:off x="977264" y="1499869"/>
            <a:ext cx="3551556" cy="673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4400" b="1">
                <a:solidFill>
                  <a:srgbClr val="EA5514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r>
              <a:t>Openpose</a:t>
            </a:r>
          </a:p>
        </p:txBody>
      </p:sp>
      <p:sp>
        <p:nvSpPr>
          <p:cNvPr id="172" name="椭圆 2"/>
          <p:cNvSpPr/>
          <p:nvPr/>
        </p:nvSpPr>
        <p:spPr>
          <a:xfrm>
            <a:off x="722407" y="2632075"/>
            <a:ext cx="165157" cy="16491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椭圆 44"/>
          <p:cNvSpPr/>
          <p:nvPr/>
        </p:nvSpPr>
        <p:spPr>
          <a:xfrm>
            <a:off x="717465" y="3281986"/>
            <a:ext cx="165157" cy="1649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椭圆 45"/>
          <p:cNvSpPr/>
          <p:nvPr/>
        </p:nvSpPr>
        <p:spPr>
          <a:xfrm>
            <a:off x="722407" y="5176042"/>
            <a:ext cx="165157" cy="16491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椭圆 46"/>
          <p:cNvSpPr/>
          <p:nvPr/>
        </p:nvSpPr>
        <p:spPr>
          <a:xfrm>
            <a:off x="722407" y="4324297"/>
            <a:ext cx="165157" cy="16491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6" presetClass="emph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3" presetClass="entr" presetSubtype="16" fill="hold" grpId="3" nodeType="afterEffect">
                                  <p:stCondLst>
                                    <p:cond delay="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6" presetClass="emph" presetSubtype="0" fill="hold" grpId="4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1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23" presetClass="entr" presetSubtype="16" fill="hold" grpId="5" nodeType="afterEffect">
                                  <p:stCondLst>
                                    <p:cond delay="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fill="hold" grpId="6" nodeType="after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1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23" presetClass="entr" presetSubtype="16" fill="hold" grpId="7" nodeType="afterEffect">
                                  <p:stCondLst>
                                    <p:cond delay="9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6" presetClass="emph" presetSubtype="0" fill="hold" grpId="8" nodeType="after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1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2" presetClass="entr" presetSubtype="2" fill="hold" grpId="9" nodeType="afterEffect">
                                  <p:stCondLst>
                                    <p:cond delay="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900"/>
                            </p:stCondLst>
                            <p:childTnLst>
                              <p:par>
                                <p:cTn id="42" presetID="2" presetClass="entr" presetSubtype="2" fill="hold" grpId="10" nodeType="afterEffect">
                                  <p:stCondLst>
                                    <p:cond delay="9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300"/>
                            </p:stCondLst>
                            <p:childTnLst>
                              <p:par>
                                <p:cTn id="47" presetID="2" presetClass="entr" presetSubtype="4" fill="hold" grpId="11" nodeType="afterEffect">
                                  <p:stCondLst>
                                    <p:cond delay="1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600"/>
                            </p:stCondLst>
                            <p:childTnLst>
                              <p:par>
                                <p:cTn id="52" presetID="23" presetClass="entr" presetSubtype="16" fill="hold" grpId="12" nodeType="afterEffect">
                                  <p:stCondLst>
                                    <p:cond delay="20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900"/>
                            </p:stCondLst>
                            <p:childTnLst>
                              <p:par>
                                <p:cTn id="57" presetID="6" presetClass="emph" presetSubtype="0" fill="hold" grpId="13" nodeType="after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1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700"/>
                            </p:stCondLst>
                            <p:childTnLst>
                              <p:par>
                                <p:cTn id="60" presetID="23" presetClass="entr" presetSubtype="16" fill="hold" grpId="14" nodeType="afterEffect">
                                  <p:stCondLst>
                                    <p:cond delay="2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750"/>
                            </p:stCondLst>
                            <p:childTnLst>
                              <p:par>
                                <p:cTn id="65" presetID="6" presetClass="emph" presetSubtype="0" fill="hold" grpId="15" nodeType="after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66" dur="150" fill="hold"/>
                                        <p:tgtEl>
                                          <p:spTgt spid="1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650"/>
                            </p:stCondLst>
                            <p:childTnLst>
                              <p:par>
                                <p:cTn id="68" presetID="23" presetClass="entr" presetSubtype="16" fill="hold" grpId="16" nodeType="afterEffect">
                                  <p:stCondLst>
                                    <p:cond delay="2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799"/>
                            </p:stCondLst>
                            <p:childTnLst>
                              <p:par>
                                <p:cTn id="73" presetID="6" presetClass="emph" presetSubtype="0" fill="hold" grpId="17" nodeType="after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799"/>
                            </p:stCondLst>
                            <p:childTnLst>
                              <p:par>
                                <p:cTn id="76" presetID="23" presetClass="entr" presetSubtype="16" fill="hold" grpId="18" nodeType="afterEffect">
                                  <p:stCondLst>
                                    <p:cond delay="2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849"/>
                            </p:stCondLst>
                            <p:childTnLst>
                              <p:par>
                                <p:cTn id="81" presetID="6" presetClass="emph" presetSubtype="0" fill="hold" grpId="19" nodeType="after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82" dur="150" fill="hold"/>
                                        <p:tgtEl>
                                          <p:spTgt spid="1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1749"/>
                            </p:stCondLst>
                            <p:childTnLst>
                              <p:par>
                                <p:cTn id="84" presetID="23" presetClass="entr" presetSubtype="16" fill="hold" grpId="20" nodeType="afterEffect">
                                  <p:stCondLst>
                                    <p:cond delay="2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000"/>
                            </p:stCondLst>
                            <p:childTnLst>
                              <p:par>
                                <p:cTn id="89" presetID="6" presetClass="emph" presetSubtype="0" fill="hold" grpId="21" nodeType="after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90" dur="150" fill="hold"/>
                                        <p:tgtEl>
                                          <p:spTgt spid="1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100"/>
                            </p:stCondLst>
                            <p:childTnLst>
                              <p:par>
                                <p:cTn id="92" presetID="23" presetClass="entr" presetSubtype="16" fill="hold" grpId="22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9449"/>
                            </p:stCondLst>
                            <p:childTnLst>
                              <p:par>
                                <p:cTn id="97" presetID="6" presetClass="emph" presetSubtype="0" fill="hold" grpId="23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98" dur="150" fill="hold"/>
                                        <p:tgtEl>
                                          <p:spTgt spid="1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649"/>
                            </p:stCondLst>
                            <p:childTnLst>
                              <p:par>
                                <p:cTn id="100" presetID="23" presetClass="entr" presetSubtype="16" fill="hold" grpId="24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99"/>
                            </p:stCondLst>
                            <p:childTnLst>
                              <p:par>
                                <p:cTn id="105" presetID="6" presetClass="emph" presetSubtype="0" fill="hold" grpId="25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06" dur="150" fill="hold"/>
                                        <p:tgtEl>
                                          <p:spTgt spid="1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8399"/>
                            </p:stCondLst>
                            <p:childTnLst>
                              <p:par>
                                <p:cTn id="108" presetID="23" presetClass="entr" presetSubtype="16" fill="hold" grpId="26" nodeType="afterEffect">
                                  <p:stCondLst>
                                    <p:cond delay="2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549"/>
                            </p:stCondLst>
                            <p:childTnLst>
                              <p:par>
                                <p:cTn id="113" presetID="6" presetClass="emph" presetSubtype="0" fill="hold" grpId="27" nodeType="after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4" dur="150" fill="hold"/>
                                        <p:tgtEl>
                                          <p:spTgt spid="1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3549"/>
                            </p:stCondLst>
                            <p:childTnLst>
                              <p:par>
                                <p:cTn id="116" presetID="23" presetClass="entr" presetSubtype="16" fill="hold" grpId="28" nodeType="afterEffect">
                                  <p:stCondLst>
                                    <p:cond delay="2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dur="indefinite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799"/>
                            </p:stCondLst>
                            <p:childTnLst>
                              <p:par>
                                <p:cTn id="121" presetID="6" presetClass="emph" presetSubtype="0" fill="hold" grpId="29" nodeType="after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22" dur="150" fill="hold"/>
                                        <p:tgtEl>
                                          <p:spTgt spid="1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8899"/>
                            </p:stCondLst>
                            <p:childTnLst>
                              <p:par>
                                <p:cTn id="124" presetID="23" presetClass="entr" presetSubtype="16" fill="hold" grpId="30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1250"/>
                            </p:stCondLst>
                            <p:childTnLst>
                              <p:par>
                                <p:cTn id="129" presetID="6" presetClass="emph" presetSubtype="0" fill="hold" grpId="31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4450"/>
                            </p:stCondLst>
                            <p:childTnLst>
                              <p:par>
                                <p:cTn id="132" presetID="23" presetClass="entr" presetSubtype="16" fill="hold" grpId="32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900"/>
                            </p:stCondLst>
                            <p:childTnLst>
                              <p:par>
                                <p:cTn id="137" presetID="6" presetClass="emph" presetSubtype="0" fill="hold" grpId="33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38" dur="150" fill="hold"/>
                                        <p:tgtEl>
                                          <p:spTgt spid="1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0200"/>
                            </p:stCondLst>
                            <p:childTnLst>
                              <p:par>
                                <p:cTn id="140" presetID="23" presetClass="entr" presetSubtype="16" fill="hold" grpId="34" nodeType="afterEffect">
                                  <p:stCondLst>
                                    <p:cond delay="2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2750"/>
                            </p:stCondLst>
                            <p:childTnLst>
                              <p:par>
                                <p:cTn id="145" presetID="6" presetClass="emph" presetSubtype="0" fill="hold" grpId="35" nodeType="after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46" dur="150" fill="hold"/>
                                        <p:tgtEl>
                                          <p:spTgt spid="1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6150"/>
                            </p:stCondLst>
                            <p:childTnLst>
                              <p:par>
                                <p:cTn id="148" presetID="23" presetClass="entr" presetSubtype="16" fill="hold" grpId="36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8800"/>
                            </p:stCondLst>
                            <p:childTnLst>
                              <p:par>
                                <p:cTn id="153" presetID="6" presetClass="emph" presetSubtype="0" fill="hold" grpId="37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54" dur="150" fill="hold"/>
                                        <p:tgtEl>
                                          <p:spTgt spid="1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2300"/>
                            </p:stCondLst>
                            <p:childTnLst>
                              <p:par>
                                <p:cTn id="156" presetID="23" presetClass="entr" presetSubtype="16" fill="hold" grpId="38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4750"/>
                            </p:stCondLst>
                            <p:childTnLst>
                              <p:par>
                                <p:cTn id="161" presetID="6" presetClass="emph" presetSubtype="0" fill="hold" grpId="39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62" dur="150" fill="hold"/>
                                        <p:tgtEl>
                                          <p:spTgt spid="1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8050"/>
                            </p:stCondLst>
                            <p:childTnLst>
                              <p:par>
                                <p:cTn id="164" presetID="23" presetClass="entr" presetSubtype="16" fill="hold" grpId="40" nodeType="afterEffect">
                                  <p:stCondLst>
                                    <p:cond delay="2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0600"/>
                            </p:stCondLst>
                            <p:childTnLst>
                              <p:par>
                                <p:cTn id="169" presetID="6" presetClass="emph" presetSubtype="0" fill="hold" grpId="41" nodeType="after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70" dur="150" fill="hold"/>
                                        <p:tgtEl>
                                          <p:spTgt spid="1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4000"/>
                            </p:stCondLst>
                            <p:childTnLst>
                              <p:par>
                                <p:cTn id="172" presetID="23" presetClass="entr" presetSubtype="16" fill="hold" grpId="42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6350"/>
                            </p:stCondLst>
                            <p:childTnLst>
                              <p:par>
                                <p:cTn id="177" presetID="6" presetClass="emph" presetSubtype="0" fill="hold" grpId="43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78" dur="150" fill="hold"/>
                                        <p:tgtEl>
                                          <p:spTgt spid="1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9550"/>
                            </p:stCondLst>
                            <p:childTnLst>
                              <p:par>
                                <p:cTn id="180" presetID="2" presetClass="entr" presetSubtype="4" fill="hold" grpId="44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2900"/>
                            </p:stCondLst>
                            <p:childTnLst>
                              <p:par>
                                <p:cTn id="185" presetID="2" presetClass="entr" presetSubtype="4" fill="hold" grpId="45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6600"/>
                            </p:stCondLst>
                            <p:childTnLst>
                              <p:par>
                                <p:cTn id="190" presetID="2" presetClass="entr" presetSubtype="4" fill="hold" grpId="46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0300"/>
                            </p:stCondLst>
                            <p:childTnLst>
                              <p:par>
                                <p:cTn id="195" presetID="2" presetClass="entr" presetSubtype="4" fill="hold" grpId="47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9" animBg="1" advAuto="0"/>
      <p:bldP spid="164" grpId="33" animBg="1" advAuto="0"/>
      <p:bldP spid="174" grpId="46" animBg="1" advAuto="0"/>
      <p:bldP spid="154" grpId="34" animBg="1" advAuto="0"/>
      <p:bldP spid="154" grpId="35" animBg="1" advAuto="0"/>
      <p:bldP spid="157" grpId="22" animBg="1" advAuto="0"/>
      <p:bldP spid="151" grpId="3" animBg="1" advAuto="0"/>
      <p:bldP spid="151" grpId="4" animBg="1" advAuto="0"/>
      <p:bldP spid="157" grpId="23" animBg="1" advAuto="0"/>
      <p:bldP spid="155" grpId="28" animBg="1" advAuto="0"/>
      <p:bldP spid="155" grpId="29" animBg="1" advAuto="0"/>
      <p:bldP spid="173" grpId="45" animBg="1" advAuto="0"/>
      <p:bldP spid="158" grpId="30" animBg="1" advAuto="0"/>
      <p:bldP spid="163" grpId="24" animBg="1" advAuto="0"/>
      <p:bldP spid="163" grpId="25" animBg="1" advAuto="0"/>
      <p:bldP spid="168" grpId="16" animBg="1" advAuto="0"/>
      <p:bldP spid="168" grpId="17" animBg="1" advAuto="0"/>
      <p:bldP spid="158" grpId="31" animBg="1" advAuto="0"/>
      <p:bldP spid="167" grpId="14" animBg="1" advAuto="0"/>
      <p:bldP spid="167" grpId="15" animBg="1" advAuto="0"/>
      <p:bldP spid="175" grpId="47" bldLvl="0" animBg="1" advAuto="0"/>
      <p:bldP spid="165" grpId="11" animBg="1" advAuto="0"/>
      <p:bldP spid="162" grpId="36" animBg="1" advAuto="0"/>
      <p:bldP spid="162" grpId="37" animBg="1" advAuto="0"/>
      <p:bldP spid="152" grpId="1" animBg="1" advAuto="0"/>
      <p:bldP spid="152" grpId="2" animBg="1" advAuto="0"/>
      <p:bldP spid="150" grpId="5" animBg="1" advAuto="0"/>
      <p:bldP spid="150" grpId="6" animBg="1" advAuto="0"/>
      <p:bldP spid="170" grpId="10" animBg="1" advAuto="0"/>
      <p:bldP spid="161" grpId="38" animBg="1" advAuto="0"/>
      <p:bldP spid="161" grpId="39" animBg="1" advAuto="0"/>
      <p:bldP spid="159" grpId="42" animBg="1" advAuto="0"/>
      <p:bldP spid="159" grpId="43" animBg="1" advAuto="0"/>
      <p:bldP spid="169" grpId="18" animBg="1" advAuto="0"/>
      <p:bldP spid="153" grpId="20" animBg="1" advAuto="0"/>
      <p:bldP spid="169" grpId="19" animBg="1" advAuto="0"/>
      <p:bldP spid="153" grpId="21" animBg="1" advAuto="0"/>
      <p:bldP spid="156" grpId="40" animBg="1" advAuto="0"/>
      <p:bldP spid="160" grpId="26" animBg="1" advAuto="0"/>
      <p:bldP spid="160" grpId="27" animBg="1" advAuto="0"/>
      <p:bldP spid="156" grpId="41" animBg="1" advAuto="0"/>
      <p:bldP spid="172" grpId="44" animBg="1" advAuto="0"/>
      <p:bldP spid="149" grpId="7" animBg="1" advAuto="0"/>
      <p:bldP spid="149" grpId="8" animBg="1" advAuto="0"/>
      <p:bldP spid="166" grpId="12" animBg="1" advAuto="0"/>
      <p:bldP spid="166" grpId="13" animBg="1" advAuto="0"/>
      <p:bldP spid="164" grpId="3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val 6"/>
          <p:cNvSpPr/>
          <p:nvPr/>
        </p:nvSpPr>
        <p:spPr>
          <a:xfrm>
            <a:off x="1144459" y="139648"/>
            <a:ext cx="247021" cy="243524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41" name="Oval 3"/>
          <p:cNvSpPr/>
          <p:nvPr/>
        </p:nvSpPr>
        <p:spPr>
          <a:xfrm>
            <a:off x="-141688" y="324638"/>
            <a:ext cx="351774" cy="347865"/>
          </a:xfrm>
          <a:prstGeom prst="ellipse">
            <a:avLst/>
          </a:prstGeom>
          <a:solidFill>
            <a:srgbClr val="A9D25A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42" name="Oval 4"/>
          <p:cNvSpPr/>
          <p:nvPr/>
        </p:nvSpPr>
        <p:spPr>
          <a:xfrm>
            <a:off x="210084" y="553278"/>
            <a:ext cx="351773" cy="347865"/>
          </a:xfrm>
          <a:prstGeom prst="ellipse">
            <a:avLst/>
          </a:prstGeom>
          <a:solidFill>
            <a:srgbClr val="98D2E3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43" name="Oval 5"/>
          <p:cNvSpPr/>
          <p:nvPr/>
        </p:nvSpPr>
        <p:spPr>
          <a:xfrm>
            <a:off x="448379" y="301799"/>
            <a:ext cx="611194" cy="601134"/>
          </a:xfrm>
          <a:prstGeom prst="ellipse">
            <a:avLst/>
          </a:prstGeom>
          <a:solidFill>
            <a:srgbClr val="EA551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44" name="Oval 21"/>
          <p:cNvSpPr/>
          <p:nvPr/>
        </p:nvSpPr>
        <p:spPr>
          <a:xfrm>
            <a:off x="6915152" y="2481791"/>
            <a:ext cx="766235" cy="770469"/>
          </a:xfrm>
          <a:prstGeom prst="ellipse">
            <a:avLst/>
          </a:prstGeom>
          <a:solidFill>
            <a:srgbClr val="EB454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45" name="Oval 22"/>
          <p:cNvSpPr/>
          <p:nvPr/>
        </p:nvSpPr>
        <p:spPr>
          <a:xfrm>
            <a:off x="7099300" y="3341158"/>
            <a:ext cx="768353" cy="768353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46" name="Oval 23"/>
          <p:cNvSpPr/>
          <p:nvPr/>
        </p:nvSpPr>
        <p:spPr>
          <a:xfrm>
            <a:off x="8663516" y="4374091"/>
            <a:ext cx="770469" cy="770469"/>
          </a:xfrm>
          <a:prstGeom prst="ellipse">
            <a:avLst/>
          </a:prstGeom>
          <a:solidFill>
            <a:srgbClr val="D8AEAF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47" name="Oval 24"/>
          <p:cNvSpPr/>
          <p:nvPr/>
        </p:nvSpPr>
        <p:spPr>
          <a:xfrm>
            <a:off x="8995833" y="3341158"/>
            <a:ext cx="768353" cy="768353"/>
          </a:xfrm>
          <a:prstGeom prst="ellipse">
            <a:avLst/>
          </a:prstGeom>
          <a:solidFill>
            <a:srgbClr val="A5CB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48" name="Oval 25"/>
          <p:cNvSpPr/>
          <p:nvPr/>
        </p:nvSpPr>
        <p:spPr>
          <a:xfrm>
            <a:off x="7992533" y="2867025"/>
            <a:ext cx="927101" cy="931336"/>
          </a:xfrm>
          <a:prstGeom prst="ellipse">
            <a:avLst/>
          </a:prstGeom>
          <a:solidFill>
            <a:srgbClr val="FBE22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49" name="Oval 26"/>
          <p:cNvSpPr/>
          <p:nvPr/>
        </p:nvSpPr>
        <p:spPr>
          <a:xfrm>
            <a:off x="7753352" y="3726393"/>
            <a:ext cx="1136651" cy="1138769"/>
          </a:xfrm>
          <a:prstGeom prst="ellipse">
            <a:avLst/>
          </a:prstGeom>
          <a:solidFill>
            <a:srgbClr val="A5CB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0" name="Oval 27"/>
          <p:cNvSpPr/>
          <p:nvPr/>
        </p:nvSpPr>
        <p:spPr>
          <a:xfrm>
            <a:off x="7586133" y="3990976"/>
            <a:ext cx="232835" cy="232835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1" name="Oval 28"/>
          <p:cNvSpPr/>
          <p:nvPr/>
        </p:nvSpPr>
        <p:spPr>
          <a:xfrm>
            <a:off x="8765116" y="3785658"/>
            <a:ext cx="406401" cy="408519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2" name="Oval 29"/>
          <p:cNvSpPr/>
          <p:nvPr/>
        </p:nvSpPr>
        <p:spPr>
          <a:xfrm>
            <a:off x="9592733" y="3364443"/>
            <a:ext cx="533401" cy="535517"/>
          </a:xfrm>
          <a:prstGeom prst="ellipse">
            <a:avLst/>
          </a:prstGeom>
          <a:solidFill>
            <a:srgbClr val="B03896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3" name="Oval 30"/>
          <p:cNvSpPr/>
          <p:nvPr/>
        </p:nvSpPr>
        <p:spPr>
          <a:xfrm>
            <a:off x="8686800" y="3032125"/>
            <a:ext cx="615953" cy="615953"/>
          </a:xfrm>
          <a:prstGeom prst="ellipse">
            <a:avLst/>
          </a:prstGeom>
          <a:solidFill>
            <a:srgbClr val="A8CE52">
              <a:alpha val="39999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4" name="Oval 31"/>
          <p:cNvSpPr/>
          <p:nvPr/>
        </p:nvSpPr>
        <p:spPr>
          <a:xfrm>
            <a:off x="8604250" y="2587625"/>
            <a:ext cx="618069" cy="620184"/>
          </a:xfrm>
          <a:prstGeom prst="ellipse">
            <a:avLst/>
          </a:prstGeom>
          <a:solidFill>
            <a:srgbClr val="EB4544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5" name="Oval 32"/>
          <p:cNvSpPr/>
          <p:nvPr/>
        </p:nvSpPr>
        <p:spPr>
          <a:xfrm>
            <a:off x="7584017" y="3205693"/>
            <a:ext cx="387351" cy="387353"/>
          </a:xfrm>
          <a:prstGeom prst="ellipse">
            <a:avLst/>
          </a:prstGeom>
          <a:solidFill>
            <a:srgbClr val="B9DBDD">
              <a:alpha val="8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6" name="Freeform 33"/>
          <p:cNvSpPr/>
          <p:nvPr/>
        </p:nvSpPr>
        <p:spPr>
          <a:xfrm>
            <a:off x="7440083" y="3049059"/>
            <a:ext cx="2683935" cy="2851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00" y="6676"/>
                </a:moveTo>
                <a:cubicBezTo>
                  <a:pt x="17312" y="6676"/>
                  <a:pt x="16594" y="6829"/>
                  <a:pt x="16594" y="8095"/>
                </a:cubicBezTo>
                <a:cubicBezTo>
                  <a:pt x="16594" y="13964"/>
                  <a:pt x="16594" y="13964"/>
                  <a:pt x="16594" y="13964"/>
                </a:cubicBezTo>
                <a:cubicBezTo>
                  <a:pt x="16594" y="14531"/>
                  <a:pt x="16339" y="14727"/>
                  <a:pt x="15713" y="14727"/>
                </a:cubicBezTo>
                <a:cubicBezTo>
                  <a:pt x="12191" y="14727"/>
                  <a:pt x="12191" y="14727"/>
                  <a:pt x="12191" y="14727"/>
                </a:cubicBezTo>
                <a:cubicBezTo>
                  <a:pt x="12191" y="11542"/>
                  <a:pt x="12191" y="11542"/>
                  <a:pt x="12191" y="11542"/>
                </a:cubicBezTo>
                <a:cubicBezTo>
                  <a:pt x="13813" y="11542"/>
                  <a:pt x="13813" y="11542"/>
                  <a:pt x="13813" y="11542"/>
                </a:cubicBezTo>
                <a:cubicBezTo>
                  <a:pt x="14462" y="11542"/>
                  <a:pt x="15342" y="11389"/>
                  <a:pt x="15342" y="10080"/>
                </a:cubicBezTo>
                <a:cubicBezTo>
                  <a:pt x="15342" y="4233"/>
                  <a:pt x="15342" y="4233"/>
                  <a:pt x="15342" y="4233"/>
                </a:cubicBezTo>
                <a:cubicBezTo>
                  <a:pt x="15342" y="3840"/>
                  <a:pt x="15342" y="3731"/>
                  <a:pt x="16154" y="3731"/>
                </a:cubicBezTo>
                <a:cubicBezTo>
                  <a:pt x="16872" y="3731"/>
                  <a:pt x="17637" y="3644"/>
                  <a:pt x="17637" y="2662"/>
                </a:cubicBezTo>
                <a:cubicBezTo>
                  <a:pt x="17637" y="829"/>
                  <a:pt x="17637" y="829"/>
                  <a:pt x="17637" y="829"/>
                </a:cubicBezTo>
                <a:cubicBezTo>
                  <a:pt x="16988" y="829"/>
                  <a:pt x="16988" y="829"/>
                  <a:pt x="16988" y="829"/>
                </a:cubicBezTo>
                <a:cubicBezTo>
                  <a:pt x="16988" y="2662"/>
                  <a:pt x="16988" y="2662"/>
                  <a:pt x="16988" y="2662"/>
                </a:cubicBezTo>
                <a:cubicBezTo>
                  <a:pt x="16988" y="2989"/>
                  <a:pt x="16988" y="3120"/>
                  <a:pt x="16154" y="3120"/>
                </a:cubicBezTo>
                <a:cubicBezTo>
                  <a:pt x="15412" y="3120"/>
                  <a:pt x="14694" y="3207"/>
                  <a:pt x="14694" y="4233"/>
                </a:cubicBezTo>
                <a:cubicBezTo>
                  <a:pt x="14694" y="10080"/>
                  <a:pt x="14694" y="10080"/>
                  <a:pt x="14694" y="10080"/>
                </a:cubicBezTo>
                <a:cubicBezTo>
                  <a:pt x="14694" y="10865"/>
                  <a:pt x="14346" y="10931"/>
                  <a:pt x="13813" y="10931"/>
                </a:cubicBezTo>
                <a:cubicBezTo>
                  <a:pt x="12191" y="10931"/>
                  <a:pt x="12191" y="10931"/>
                  <a:pt x="12191" y="10931"/>
                </a:cubicBezTo>
                <a:cubicBezTo>
                  <a:pt x="12191" y="9578"/>
                  <a:pt x="12191" y="9578"/>
                  <a:pt x="12191" y="9578"/>
                </a:cubicBezTo>
                <a:cubicBezTo>
                  <a:pt x="12191" y="9578"/>
                  <a:pt x="12191" y="9578"/>
                  <a:pt x="12191" y="9578"/>
                </a:cubicBezTo>
                <a:cubicBezTo>
                  <a:pt x="12167" y="9447"/>
                  <a:pt x="12052" y="9360"/>
                  <a:pt x="11912" y="9360"/>
                </a:cubicBezTo>
                <a:cubicBezTo>
                  <a:pt x="11912" y="9360"/>
                  <a:pt x="11912" y="9360"/>
                  <a:pt x="11912" y="9360"/>
                </a:cubicBezTo>
                <a:cubicBezTo>
                  <a:pt x="8181" y="9360"/>
                  <a:pt x="8181" y="9360"/>
                  <a:pt x="8181" y="9360"/>
                </a:cubicBezTo>
                <a:cubicBezTo>
                  <a:pt x="8181" y="9360"/>
                  <a:pt x="8181" y="9360"/>
                  <a:pt x="8181" y="9360"/>
                </a:cubicBezTo>
                <a:cubicBezTo>
                  <a:pt x="7277" y="9360"/>
                  <a:pt x="7277" y="9360"/>
                  <a:pt x="7277" y="9360"/>
                </a:cubicBezTo>
                <a:cubicBezTo>
                  <a:pt x="6675" y="9360"/>
                  <a:pt x="6605" y="9229"/>
                  <a:pt x="6605" y="8924"/>
                </a:cubicBezTo>
                <a:cubicBezTo>
                  <a:pt x="6605" y="4036"/>
                  <a:pt x="6605" y="4036"/>
                  <a:pt x="6605" y="4036"/>
                </a:cubicBezTo>
                <a:cubicBezTo>
                  <a:pt x="6605" y="3535"/>
                  <a:pt x="6397" y="3185"/>
                  <a:pt x="5979" y="3011"/>
                </a:cubicBezTo>
                <a:cubicBezTo>
                  <a:pt x="5655" y="2880"/>
                  <a:pt x="5261" y="2880"/>
                  <a:pt x="4867" y="2880"/>
                </a:cubicBezTo>
                <a:cubicBezTo>
                  <a:pt x="4867" y="2880"/>
                  <a:pt x="4867" y="2880"/>
                  <a:pt x="4867" y="2880"/>
                </a:cubicBezTo>
                <a:cubicBezTo>
                  <a:pt x="4334" y="2880"/>
                  <a:pt x="4172" y="2727"/>
                  <a:pt x="4172" y="2225"/>
                </a:cubicBezTo>
                <a:cubicBezTo>
                  <a:pt x="4172" y="0"/>
                  <a:pt x="4172" y="0"/>
                  <a:pt x="4172" y="0"/>
                </a:cubicBezTo>
                <a:cubicBezTo>
                  <a:pt x="3523" y="0"/>
                  <a:pt x="3523" y="0"/>
                  <a:pt x="3523" y="0"/>
                </a:cubicBezTo>
                <a:cubicBezTo>
                  <a:pt x="3523" y="2225"/>
                  <a:pt x="3523" y="2225"/>
                  <a:pt x="3523" y="2225"/>
                </a:cubicBezTo>
                <a:cubicBezTo>
                  <a:pt x="3523" y="3055"/>
                  <a:pt x="3963" y="3491"/>
                  <a:pt x="4867" y="3491"/>
                </a:cubicBezTo>
                <a:cubicBezTo>
                  <a:pt x="4867" y="3491"/>
                  <a:pt x="4867" y="3491"/>
                  <a:pt x="4867" y="3491"/>
                </a:cubicBezTo>
                <a:cubicBezTo>
                  <a:pt x="5191" y="3491"/>
                  <a:pt x="5516" y="3491"/>
                  <a:pt x="5724" y="3578"/>
                </a:cubicBezTo>
                <a:cubicBezTo>
                  <a:pt x="5817" y="3600"/>
                  <a:pt x="5956" y="3665"/>
                  <a:pt x="5956" y="4036"/>
                </a:cubicBezTo>
                <a:cubicBezTo>
                  <a:pt x="5956" y="8924"/>
                  <a:pt x="5956" y="8924"/>
                  <a:pt x="5956" y="8924"/>
                </a:cubicBezTo>
                <a:cubicBezTo>
                  <a:pt x="5956" y="9971"/>
                  <a:pt x="6906" y="9971"/>
                  <a:pt x="7277" y="9971"/>
                </a:cubicBezTo>
                <a:cubicBezTo>
                  <a:pt x="8181" y="9971"/>
                  <a:pt x="8181" y="9971"/>
                  <a:pt x="8181" y="9971"/>
                </a:cubicBezTo>
                <a:cubicBezTo>
                  <a:pt x="8181" y="12415"/>
                  <a:pt x="8181" y="12415"/>
                  <a:pt x="8181" y="12415"/>
                </a:cubicBezTo>
                <a:cubicBezTo>
                  <a:pt x="5446" y="12415"/>
                  <a:pt x="5446" y="12415"/>
                  <a:pt x="5446" y="12415"/>
                </a:cubicBezTo>
                <a:cubicBezTo>
                  <a:pt x="4705" y="12415"/>
                  <a:pt x="4612" y="12371"/>
                  <a:pt x="4612" y="11956"/>
                </a:cubicBezTo>
                <a:cubicBezTo>
                  <a:pt x="4612" y="6044"/>
                  <a:pt x="4612" y="6044"/>
                  <a:pt x="4612" y="6044"/>
                </a:cubicBezTo>
                <a:cubicBezTo>
                  <a:pt x="4612" y="5607"/>
                  <a:pt x="4612" y="4473"/>
                  <a:pt x="3221" y="4473"/>
                </a:cubicBezTo>
                <a:cubicBezTo>
                  <a:pt x="0" y="4473"/>
                  <a:pt x="0" y="4473"/>
                  <a:pt x="0" y="4473"/>
                </a:cubicBezTo>
                <a:cubicBezTo>
                  <a:pt x="0" y="5084"/>
                  <a:pt x="0" y="5084"/>
                  <a:pt x="0" y="5084"/>
                </a:cubicBezTo>
                <a:cubicBezTo>
                  <a:pt x="3221" y="5084"/>
                  <a:pt x="3221" y="5084"/>
                  <a:pt x="3221" y="5084"/>
                </a:cubicBezTo>
                <a:cubicBezTo>
                  <a:pt x="3847" y="5084"/>
                  <a:pt x="3963" y="5367"/>
                  <a:pt x="3963" y="6044"/>
                </a:cubicBezTo>
                <a:cubicBezTo>
                  <a:pt x="3963" y="11956"/>
                  <a:pt x="3963" y="11956"/>
                  <a:pt x="3963" y="11956"/>
                </a:cubicBezTo>
                <a:cubicBezTo>
                  <a:pt x="3963" y="13025"/>
                  <a:pt x="4867" y="13025"/>
                  <a:pt x="5446" y="13025"/>
                </a:cubicBezTo>
                <a:cubicBezTo>
                  <a:pt x="8181" y="13025"/>
                  <a:pt x="8181" y="13025"/>
                  <a:pt x="8181" y="13025"/>
                </a:cubicBezTo>
                <a:cubicBezTo>
                  <a:pt x="8181" y="20815"/>
                  <a:pt x="8181" y="20815"/>
                  <a:pt x="8181" y="20815"/>
                </a:cubicBezTo>
                <a:cubicBezTo>
                  <a:pt x="7092" y="20967"/>
                  <a:pt x="6165" y="21251"/>
                  <a:pt x="5493" y="21600"/>
                </a:cubicBezTo>
                <a:cubicBezTo>
                  <a:pt x="14972" y="21600"/>
                  <a:pt x="14972" y="21600"/>
                  <a:pt x="14972" y="21600"/>
                </a:cubicBezTo>
                <a:cubicBezTo>
                  <a:pt x="14276" y="21229"/>
                  <a:pt x="13326" y="20945"/>
                  <a:pt x="12191" y="20793"/>
                </a:cubicBezTo>
                <a:cubicBezTo>
                  <a:pt x="12191" y="15338"/>
                  <a:pt x="12191" y="15338"/>
                  <a:pt x="12191" y="15338"/>
                </a:cubicBezTo>
                <a:cubicBezTo>
                  <a:pt x="15713" y="15338"/>
                  <a:pt x="15713" y="15338"/>
                  <a:pt x="15713" y="15338"/>
                </a:cubicBezTo>
                <a:cubicBezTo>
                  <a:pt x="16965" y="15338"/>
                  <a:pt x="17243" y="14596"/>
                  <a:pt x="17243" y="13964"/>
                </a:cubicBezTo>
                <a:cubicBezTo>
                  <a:pt x="17243" y="8095"/>
                  <a:pt x="17243" y="8095"/>
                  <a:pt x="17243" y="8095"/>
                </a:cubicBezTo>
                <a:cubicBezTo>
                  <a:pt x="17243" y="7353"/>
                  <a:pt x="17452" y="7287"/>
                  <a:pt x="18100" y="7287"/>
                </a:cubicBezTo>
                <a:cubicBezTo>
                  <a:pt x="21600" y="7287"/>
                  <a:pt x="21600" y="7287"/>
                  <a:pt x="21600" y="7287"/>
                </a:cubicBezTo>
                <a:cubicBezTo>
                  <a:pt x="21600" y="6676"/>
                  <a:pt x="21600" y="6676"/>
                  <a:pt x="21600" y="6676"/>
                </a:cubicBezTo>
                <a:lnTo>
                  <a:pt x="18100" y="6676"/>
                </a:lnTo>
                <a:close/>
              </a:path>
            </a:pathLst>
          </a:custGeom>
          <a:solidFill>
            <a:srgbClr val="EA551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7" name="Oval 34"/>
          <p:cNvSpPr/>
          <p:nvPr/>
        </p:nvSpPr>
        <p:spPr>
          <a:xfrm>
            <a:off x="6084918" y="2940050"/>
            <a:ext cx="1390653" cy="1384301"/>
          </a:xfrm>
          <a:prstGeom prst="ellipse">
            <a:avLst/>
          </a:prstGeom>
          <a:solidFill>
            <a:srgbClr val="98D2E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8" name="Oval 35"/>
          <p:cNvSpPr/>
          <p:nvPr/>
        </p:nvSpPr>
        <p:spPr>
          <a:xfrm>
            <a:off x="7232650" y="1743075"/>
            <a:ext cx="1388535" cy="1386417"/>
          </a:xfrm>
          <a:prstGeom prst="ellipse">
            <a:avLst/>
          </a:prstGeom>
          <a:solidFill>
            <a:srgbClr val="A9D25A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59" name="Oval 36"/>
          <p:cNvSpPr/>
          <p:nvPr/>
        </p:nvSpPr>
        <p:spPr>
          <a:xfrm>
            <a:off x="8896352" y="1939925"/>
            <a:ext cx="1390651" cy="1384301"/>
          </a:xfrm>
          <a:prstGeom prst="ellipse">
            <a:avLst/>
          </a:prstGeom>
          <a:solidFill>
            <a:srgbClr val="FBE22D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60" name="Oval 37"/>
          <p:cNvSpPr/>
          <p:nvPr/>
        </p:nvSpPr>
        <p:spPr>
          <a:xfrm>
            <a:off x="10113433" y="3242361"/>
            <a:ext cx="1390651" cy="1384301"/>
          </a:xfrm>
          <a:prstGeom prst="ellipse">
            <a:avLst/>
          </a:prstGeom>
          <a:solidFill>
            <a:srgbClr val="EA551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2400"/>
            </a:pPr>
          </a:p>
        </p:txBody>
      </p:sp>
      <p:sp>
        <p:nvSpPr>
          <p:cNvPr id="261" name="Rectangle 46"/>
          <p:cNvSpPr txBox="1"/>
          <p:nvPr/>
        </p:nvSpPr>
        <p:spPr>
          <a:xfrm>
            <a:off x="1102784" y="2598851"/>
            <a:ext cx="4798482" cy="292538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1400" i="1">
                <a:solidFill>
                  <a:srgbClr val="00B0F0"/>
                </a:solidFill>
              </a:defRPr>
            </a:pPr>
            <a:r>
              <a:t>上交发表于ICCV2017</a:t>
            </a:r>
          </a:p>
          <a:p>
            <a:pPr>
              <a:defRPr sz="1400" i="1">
                <a:solidFill>
                  <a:srgbClr val="00B050"/>
                </a:solidFill>
              </a:defRPr>
            </a:pPr>
          </a:p>
          <a:p>
            <a:pPr>
              <a:defRPr sz="1400" i="1">
                <a:solidFill>
                  <a:srgbClr val="00B050"/>
                </a:solidFill>
              </a:defRPr>
            </a:pPr>
          </a:p>
          <a:p>
            <a:pPr>
              <a:defRPr sz="1400" i="1">
                <a:solidFill>
                  <a:srgbClr val="00B050"/>
                </a:solidFill>
              </a:defRPr>
            </a:pPr>
            <a:r>
              <a:t>论文介绍：</a:t>
            </a:r>
          </a:p>
          <a:p>
            <a:pPr>
              <a:defRPr sz="1400" i="1">
                <a:solidFill>
                  <a:srgbClr val="00B050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https://www.cnblogs.com/darkknightzh/p/12150171.html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>
              <a:defRPr sz="1400" i="1">
                <a:solidFill>
                  <a:srgbClr val="00B050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https://www.cnblogs.com/taoshiqian/p/9593901.html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>
              <a:defRPr sz="1400" i="1">
                <a:solidFill>
                  <a:schemeClr val="accent4"/>
                </a:solidFill>
              </a:defRPr>
            </a:pPr>
          </a:p>
          <a:p>
            <a:pPr>
              <a:defRPr sz="1400" i="1">
                <a:solidFill>
                  <a:schemeClr val="accent4"/>
                </a:solidFill>
              </a:defRPr>
            </a:pPr>
          </a:p>
          <a:p>
            <a:pPr>
              <a:defRPr sz="1400" i="1">
                <a:solidFill>
                  <a:schemeClr val="accent4"/>
                </a:solidFill>
              </a:defRPr>
            </a:pPr>
            <a:r>
              <a:t>官方代码：</a:t>
            </a:r>
          </a:p>
          <a:p>
            <a:pPr>
              <a:defRPr sz="1400" i="1">
                <a:solidFill>
                  <a:schemeClr val="accent4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https://github.com/MVIG-SJTU/AlphaPose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>
              <a:defRPr sz="1400" i="1">
                <a:solidFill>
                  <a:srgbClr val="FF0000"/>
                </a:solidFill>
              </a:defRPr>
            </a:pPr>
          </a:p>
          <a:p>
            <a:pPr>
              <a:defRPr sz="1400" i="1">
                <a:solidFill>
                  <a:srgbClr val="FF0000"/>
                </a:solidFill>
              </a:defRPr>
            </a:pPr>
          </a:p>
        </p:txBody>
      </p:sp>
      <p:sp>
        <p:nvSpPr>
          <p:cNvPr id="262" name="Rectangle 47"/>
          <p:cNvSpPr txBox="1"/>
          <p:nvPr/>
        </p:nvSpPr>
        <p:spPr>
          <a:xfrm>
            <a:off x="977264" y="1499869"/>
            <a:ext cx="3551556" cy="673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4400" b="1">
                <a:solidFill>
                  <a:srgbClr val="EA5514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r>
              <a:t>Alphapose</a:t>
            </a:r>
          </a:p>
        </p:txBody>
      </p:sp>
      <p:sp>
        <p:nvSpPr>
          <p:cNvPr id="263" name="椭圆 2"/>
          <p:cNvSpPr/>
          <p:nvPr/>
        </p:nvSpPr>
        <p:spPr>
          <a:xfrm>
            <a:off x="722407" y="2632075"/>
            <a:ext cx="165157" cy="16491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椭圆 44"/>
          <p:cNvSpPr/>
          <p:nvPr/>
        </p:nvSpPr>
        <p:spPr>
          <a:xfrm>
            <a:off x="722407" y="3346544"/>
            <a:ext cx="165157" cy="1649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椭圆 46"/>
          <p:cNvSpPr/>
          <p:nvPr/>
        </p:nvSpPr>
        <p:spPr>
          <a:xfrm>
            <a:off x="722407" y="4392178"/>
            <a:ext cx="165157" cy="16491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6" presetClass="emph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3" presetClass="entr" presetSubtype="16" fill="hold" grpId="3" nodeType="afterEffect">
                                  <p:stCondLst>
                                    <p:cond delay="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6" presetClass="emph" presetSubtype="0" fill="hold" grpId="4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2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23" presetClass="entr" presetSubtype="16" fill="hold" grpId="5" nodeType="afterEffect">
                                  <p:stCondLst>
                                    <p:cond delay="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fill="hold" grpId="6" nodeType="after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2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23" presetClass="entr" presetSubtype="16" fill="hold" grpId="7" nodeType="afterEffect">
                                  <p:stCondLst>
                                    <p:cond delay="9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6" presetClass="emph" presetSubtype="0" fill="hold" grpId="8" nodeType="after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2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2" presetClass="entr" presetSubtype="2" fill="hold" grpId="9" nodeType="afterEffect">
                                  <p:stCondLst>
                                    <p:cond delay="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900"/>
                            </p:stCondLst>
                            <p:childTnLst>
                              <p:par>
                                <p:cTn id="42" presetID="2" presetClass="entr" presetSubtype="2" fill="hold" grpId="10" nodeType="afterEffect">
                                  <p:stCondLst>
                                    <p:cond delay="9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300"/>
                            </p:stCondLst>
                            <p:childTnLst>
                              <p:par>
                                <p:cTn id="47" presetID="2" presetClass="entr" presetSubtype="4" fill="hold" grpId="11" nodeType="afterEffect">
                                  <p:stCondLst>
                                    <p:cond delay="18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600"/>
                            </p:stCondLst>
                            <p:childTnLst>
                              <p:par>
                                <p:cTn id="52" presetID="23" presetClass="entr" presetSubtype="16" fill="hold" grpId="12" nodeType="afterEffect">
                                  <p:stCondLst>
                                    <p:cond delay="20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900"/>
                            </p:stCondLst>
                            <p:childTnLst>
                              <p:par>
                                <p:cTn id="57" presetID="6" presetClass="emph" presetSubtype="0" fill="hold" grpId="13" nodeType="after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2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700"/>
                            </p:stCondLst>
                            <p:childTnLst>
                              <p:par>
                                <p:cTn id="60" presetID="23" presetClass="entr" presetSubtype="16" fill="hold" grpId="14" nodeType="afterEffect">
                                  <p:stCondLst>
                                    <p:cond delay="2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750"/>
                            </p:stCondLst>
                            <p:childTnLst>
                              <p:par>
                                <p:cTn id="65" presetID="6" presetClass="emph" presetSubtype="0" fill="hold" grpId="15" nodeType="after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66" dur="150" fill="hold"/>
                                        <p:tgtEl>
                                          <p:spTgt spid="2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650"/>
                            </p:stCondLst>
                            <p:childTnLst>
                              <p:par>
                                <p:cTn id="68" presetID="23" presetClass="entr" presetSubtype="16" fill="hold" grpId="16" nodeType="afterEffect">
                                  <p:stCondLst>
                                    <p:cond delay="2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799"/>
                            </p:stCondLst>
                            <p:childTnLst>
                              <p:par>
                                <p:cTn id="73" presetID="6" presetClass="emph" presetSubtype="0" fill="hold" grpId="17" nodeType="after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2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799"/>
                            </p:stCondLst>
                            <p:childTnLst>
                              <p:par>
                                <p:cTn id="76" presetID="23" presetClass="entr" presetSubtype="16" fill="hold" grpId="18" nodeType="afterEffect">
                                  <p:stCondLst>
                                    <p:cond delay="2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849"/>
                            </p:stCondLst>
                            <p:childTnLst>
                              <p:par>
                                <p:cTn id="81" presetID="6" presetClass="emph" presetSubtype="0" fill="hold" grpId="19" nodeType="after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82" dur="150" fill="hold"/>
                                        <p:tgtEl>
                                          <p:spTgt spid="2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1749"/>
                            </p:stCondLst>
                            <p:childTnLst>
                              <p:par>
                                <p:cTn id="84" presetID="23" presetClass="entr" presetSubtype="16" fill="hold" grpId="20" nodeType="afterEffect">
                                  <p:stCondLst>
                                    <p:cond delay="2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000"/>
                            </p:stCondLst>
                            <p:childTnLst>
                              <p:par>
                                <p:cTn id="89" presetID="6" presetClass="emph" presetSubtype="0" fill="hold" grpId="21" nodeType="after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90" dur="150" fill="hold"/>
                                        <p:tgtEl>
                                          <p:spTgt spid="2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100"/>
                            </p:stCondLst>
                            <p:childTnLst>
                              <p:par>
                                <p:cTn id="92" presetID="23" presetClass="entr" presetSubtype="16" fill="hold" grpId="22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dur="indefinite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9449"/>
                            </p:stCondLst>
                            <p:childTnLst>
                              <p:par>
                                <p:cTn id="97" presetID="6" presetClass="emph" presetSubtype="0" fill="hold" grpId="23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98" dur="150" fill="hold"/>
                                        <p:tgtEl>
                                          <p:spTgt spid="2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649"/>
                            </p:stCondLst>
                            <p:childTnLst>
                              <p:par>
                                <p:cTn id="100" presetID="23" presetClass="entr" presetSubtype="16" fill="hold" grpId="24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99"/>
                            </p:stCondLst>
                            <p:childTnLst>
                              <p:par>
                                <p:cTn id="105" presetID="6" presetClass="emph" presetSubtype="0" fill="hold" grpId="25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06" dur="150" fill="hold"/>
                                        <p:tgtEl>
                                          <p:spTgt spid="2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8399"/>
                            </p:stCondLst>
                            <p:childTnLst>
                              <p:par>
                                <p:cTn id="108" presetID="23" presetClass="entr" presetSubtype="16" fill="hold" grpId="26" nodeType="afterEffect">
                                  <p:stCondLst>
                                    <p:cond delay="2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549"/>
                            </p:stCondLst>
                            <p:childTnLst>
                              <p:par>
                                <p:cTn id="113" presetID="6" presetClass="emph" presetSubtype="0" fill="hold" grpId="27" nodeType="after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4" dur="150" fill="hold"/>
                                        <p:tgtEl>
                                          <p:spTgt spid="2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3549"/>
                            </p:stCondLst>
                            <p:childTnLst>
                              <p:par>
                                <p:cTn id="116" presetID="23" presetClass="entr" presetSubtype="16" fill="hold" grpId="28" nodeType="afterEffect">
                                  <p:stCondLst>
                                    <p:cond delay="2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799"/>
                            </p:stCondLst>
                            <p:childTnLst>
                              <p:par>
                                <p:cTn id="121" presetID="6" presetClass="emph" presetSubtype="0" fill="hold" grpId="29" nodeType="after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22" dur="150" fill="hold"/>
                                        <p:tgtEl>
                                          <p:spTgt spid="2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8899"/>
                            </p:stCondLst>
                            <p:childTnLst>
                              <p:par>
                                <p:cTn id="124" presetID="23" presetClass="entr" presetSubtype="16" fill="hold" grpId="30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1250"/>
                            </p:stCondLst>
                            <p:childTnLst>
                              <p:par>
                                <p:cTn id="129" presetID="6" presetClass="emph" presetSubtype="0" fill="hold" grpId="31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4450"/>
                            </p:stCondLst>
                            <p:childTnLst>
                              <p:par>
                                <p:cTn id="132" presetID="23" presetClass="entr" presetSubtype="16" fill="hold" grpId="32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dur="indefinite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900"/>
                            </p:stCondLst>
                            <p:childTnLst>
                              <p:par>
                                <p:cTn id="137" presetID="6" presetClass="emph" presetSubtype="0" fill="hold" grpId="33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38" dur="150" fill="hold"/>
                                        <p:tgtEl>
                                          <p:spTgt spid="2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0200"/>
                            </p:stCondLst>
                            <p:childTnLst>
                              <p:par>
                                <p:cTn id="140" presetID="23" presetClass="entr" presetSubtype="16" fill="hold" grpId="34" nodeType="afterEffect">
                                  <p:stCondLst>
                                    <p:cond delay="2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2750"/>
                            </p:stCondLst>
                            <p:childTnLst>
                              <p:par>
                                <p:cTn id="145" presetID="6" presetClass="emph" presetSubtype="0" fill="hold" grpId="35" nodeType="after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46" dur="150" fill="hold"/>
                                        <p:tgtEl>
                                          <p:spTgt spid="2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6150"/>
                            </p:stCondLst>
                            <p:childTnLst>
                              <p:par>
                                <p:cTn id="148" presetID="23" presetClass="entr" presetSubtype="16" fill="hold" grpId="36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indefinite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8800"/>
                            </p:stCondLst>
                            <p:childTnLst>
                              <p:par>
                                <p:cTn id="153" presetID="6" presetClass="emph" presetSubtype="0" fill="hold" grpId="37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54" dur="150" fill="hold"/>
                                        <p:tgtEl>
                                          <p:spTgt spid="2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2300"/>
                            </p:stCondLst>
                            <p:childTnLst>
                              <p:par>
                                <p:cTn id="156" presetID="23" presetClass="entr" presetSubtype="16" fill="hold" grpId="38" nodeType="afterEffect">
                                  <p:stCondLst>
                                    <p:cond delay="2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dur="indefinite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4750"/>
                            </p:stCondLst>
                            <p:childTnLst>
                              <p:par>
                                <p:cTn id="161" presetID="6" presetClass="emph" presetSubtype="0" fill="hold" grpId="39" nodeType="after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62" dur="150" fill="hold"/>
                                        <p:tgtEl>
                                          <p:spTgt spid="2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8050"/>
                            </p:stCondLst>
                            <p:childTnLst>
                              <p:par>
                                <p:cTn id="164" presetID="23" presetClass="entr" presetSubtype="16" fill="hold" grpId="40" nodeType="afterEffect">
                                  <p:stCondLst>
                                    <p:cond delay="2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dur="indefinite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0600"/>
                            </p:stCondLst>
                            <p:childTnLst>
                              <p:par>
                                <p:cTn id="169" presetID="6" presetClass="emph" presetSubtype="0" fill="hold" grpId="41" nodeType="after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70" dur="150" fill="hold"/>
                                        <p:tgtEl>
                                          <p:spTgt spid="2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4000"/>
                            </p:stCondLst>
                            <p:childTnLst>
                              <p:par>
                                <p:cTn id="172" presetID="23" presetClass="entr" presetSubtype="16" fill="hold" grpId="42" nodeType="afterEffect">
                                  <p:stCondLst>
                                    <p:cond delay="2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6350"/>
                            </p:stCondLst>
                            <p:childTnLst>
                              <p:par>
                                <p:cTn id="177" presetID="6" presetClass="emph" presetSubtype="0" fill="hold" grpId="43" nodeType="after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178" dur="150" fill="hold"/>
                                        <p:tgtEl>
                                          <p:spTgt spid="2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9550"/>
                            </p:stCondLst>
                            <p:childTnLst>
                              <p:par>
                                <p:cTn id="180" presetID="2" presetClass="entr" presetSubtype="4" fill="hold" grpId="44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2900"/>
                            </p:stCondLst>
                            <p:childTnLst>
                              <p:par>
                                <p:cTn id="185" presetID="2" presetClass="entr" presetSubtype="4" fill="hold" grpId="45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dur="indefinite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6600"/>
                            </p:stCondLst>
                            <p:childTnLst>
                              <p:par>
                                <p:cTn id="190" presetID="2" presetClass="entr" presetSubtype="4" fill="hold" grpId="46" nodeType="afterEffect">
                                  <p:stCondLst>
                                    <p:cond delay="27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dur="indefinite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26" animBg="1" advAuto="0"/>
      <p:bldP spid="251" grpId="27" animBg="1" advAuto="0"/>
      <p:bldP spid="263" grpId="44" animBg="1" advAuto="0"/>
      <p:bldP spid="244" grpId="20" animBg="1" advAuto="0"/>
      <p:bldP spid="244" grpId="21" animBg="1" advAuto="0"/>
      <p:bldP spid="241" grpId="5" animBg="1" advAuto="0"/>
      <p:bldP spid="241" grpId="6" animBg="1" advAuto="0"/>
      <p:bldP spid="253" grpId="36" animBg="1" advAuto="0"/>
      <p:bldP spid="253" grpId="37" animBg="1" advAuto="0"/>
      <p:bldP spid="252" grpId="38" animBg="1" advAuto="0"/>
      <p:bldP spid="252" grpId="39" animBg="1" advAuto="0"/>
      <p:bldP spid="247" grpId="40" animBg="1" advAuto="0"/>
      <p:bldP spid="258" grpId="14" animBg="1" advAuto="0"/>
      <p:bldP spid="258" grpId="15" animBg="1" advAuto="0"/>
      <p:bldP spid="247" grpId="41" animBg="1" advAuto="0"/>
      <p:bldP spid="262" grpId="9" animBg="1" advAuto="0"/>
      <p:bldP spid="242" grpId="3" animBg="1" advAuto="0"/>
      <p:bldP spid="242" grpId="4" animBg="1" advAuto="0"/>
      <p:bldP spid="249" grpId="30" animBg="1" advAuto="0"/>
      <p:bldP spid="249" grpId="31" animBg="1" advAuto="0"/>
      <p:bldP spid="264" grpId="45" animBg="1" advAuto="0"/>
      <p:bldP spid="259" grpId="16" animBg="1" advAuto="0"/>
      <p:bldP spid="259" grpId="17" animBg="1" advAuto="0"/>
      <p:bldP spid="257" grpId="12" animBg="1" advAuto="0"/>
      <p:bldP spid="257" grpId="13" animBg="1" advAuto="0"/>
      <p:bldP spid="240" grpId="7" animBg="1" advAuto="0"/>
      <p:bldP spid="240" grpId="8" animBg="1" advAuto="0"/>
      <p:bldP spid="245" grpId="34" animBg="1" advAuto="0"/>
      <p:bldP spid="260" grpId="18" animBg="1" advAuto="0"/>
      <p:bldP spid="260" grpId="19" animBg="1" advAuto="0"/>
      <p:bldP spid="243" grpId="1" animBg="1" advAuto="0"/>
      <p:bldP spid="243" grpId="2" animBg="1" advAuto="0"/>
      <p:bldP spid="248" grpId="22" animBg="1" advAuto="0"/>
      <p:bldP spid="248" grpId="23" animBg="1" advAuto="0"/>
      <p:bldP spid="255" grpId="32" animBg="1" advAuto="0"/>
      <p:bldP spid="255" grpId="33" animBg="1" advAuto="0"/>
      <p:bldP spid="245" grpId="35" animBg="1" advAuto="0"/>
      <p:bldP spid="265" grpId="46" animBg="1" advAuto="0"/>
      <p:bldP spid="246" grpId="28" animBg="1" advAuto="0"/>
      <p:bldP spid="246" grpId="29" animBg="1" advAuto="0"/>
      <p:bldP spid="261" grpId="10" animBg="1" advAuto="0"/>
      <p:bldP spid="250" grpId="42" animBg="1" advAuto="0"/>
      <p:bldP spid="250" grpId="43" animBg="1" advAuto="0"/>
      <p:bldP spid="254" grpId="24" animBg="1" advAuto="0"/>
      <p:bldP spid="256" grpId="11" animBg="1" advAuto="0"/>
      <p:bldP spid="254" grpId="25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演示</Application>
  <PresentationFormat/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等线</vt:lpstr>
      <vt:lpstr>等线 Light</vt:lpstr>
      <vt:lpstr>Arial</vt:lpstr>
      <vt:lpstr>微软雅黑</vt:lpstr>
      <vt:lpstr>华文中宋</vt:lpstr>
      <vt:lpstr>方正兰亭超细黑简体</vt:lpstr>
      <vt:lpstr>黑体</vt:lpstr>
      <vt:lpstr>Impact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hans_</cp:lastModifiedBy>
  <cp:revision>3</cp:revision>
  <dcterms:created xsi:type="dcterms:W3CDTF">2020-08-31T06:47:00Z</dcterms:created>
  <dcterms:modified xsi:type="dcterms:W3CDTF">2021-06-17T14:22:13Z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DB94A72B98A6468CA52FC040BDCD04CA</vt:lpwstr>
  </property>
</Properties>
</file>