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61" r:id="rId4"/>
    <p:sldId id="262" r:id="rId5"/>
    <p:sldId id="264" r:id="rId6"/>
    <p:sldId id="265" r:id="rId7"/>
    <p:sldId id="266" r:id="rId8"/>
    <p:sldId id="268" r:id="rId9"/>
    <p:sldId id="269" r:id="rId10"/>
    <p:sldId id="270" r:id="rId11"/>
    <p:sldId id="271" r:id="rId12"/>
    <p:sldId id="258" r:id="rId13"/>
    <p:sldId id="259" r:id="rId14"/>
    <p:sldId id="267" r:id="rId15"/>
    <p:sldId id="260"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8BFDA5-1BD1-4DD9-B2A1-F91E66EF25E9}" v="1" dt="2024-07-10T11:20:43.818"/>
    <p1510:client id="{B651CC4D-2F25-413B-8BC3-7E40E940BFD5}" v="11" dt="2024-07-11T04:41:04.1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74" autoAdjust="0"/>
    <p:restoredTop sz="94660"/>
  </p:normalViewPr>
  <p:slideViewPr>
    <p:cSldViewPr snapToGrid="0">
      <p:cViewPr varScale="1">
        <p:scale>
          <a:sx n="76" d="100"/>
          <a:sy n="76" d="100"/>
        </p:scale>
        <p:origin x="126" y="5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khi Singh" userId="202c3a3e4e99b439" providerId="LiveId" clId="{2B8BFDA5-1BD1-4DD9-B2A1-F91E66EF25E9}"/>
    <pc:docChg chg="undo custSel addSld modSld">
      <pc:chgData name="Rakhi Singh" userId="202c3a3e4e99b439" providerId="LiveId" clId="{2B8BFDA5-1BD1-4DD9-B2A1-F91E66EF25E9}" dt="2024-07-10T13:01:19.589" v="178" actId="20577"/>
      <pc:docMkLst>
        <pc:docMk/>
      </pc:docMkLst>
      <pc:sldChg chg="modSp mod">
        <pc:chgData name="Rakhi Singh" userId="202c3a3e4e99b439" providerId="LiveId" clId="{2B8BFDA5-1BD1-4DD9-B2A1-F91E66EF25E9}" dt="2024-07-10T13:00:59.281" v="175" actId="1076"/>
        <pc:sldMkLst>
          <pc:docMk/>
          <pc:sldMk cId="349358716" sldId="257"/>
        </pc:sldMkLst>
        <pc:spChg chg="mod">
          <ac:chgData name="Rakhi Singh" userId="202c3a3e4e99b439" providerId="LiveId" clId="{2B8BFDA5-1BD1-4DD9-B2A1-F91E66EF25E9}" dt="2024-07-10T13:00:52.574" v="174" actId="1076"/>
          <ac:spMkLst>
            <pc:docMk/>
            <pc:sldMk cId="349358716" sldId="257"/>
            <ac:spMk id="2" creationId="{031EAB16-EDA6-DE66-504E-C5AFD1EE2402}"/>
          </ac:spMkLst>
        </pc:spChg>
        <pc:spChg chg="mod">
          <ac:chgData name="Rakhi Singh" userId="202c3a3e4e99b439" providerId="LiveId" clId="{2B8BFDA5-1BD1-4DD9-B2A1-F91E66EF25E9}" dt="2024-07-10T13:00:59.281" v="175" actId="1076"/>
          <ac:spMkLst>
            <pc:docMk/>
            <pc:sldMk cId="349358716" sldId="257"/>
            <ac:spMk id="3" creationId="{63A57CB4-7C2E-B176-EBE6-4B944AF180BB}"/>
          </ac:spMkLst>
        </pc:spChg>
        <pc:picChg chg="mod">
          <ac:chgData name="Rakhi Singh" userId="202c3a3e4e99b439" providerId="LiveId" clId="{2B8BFDA5-1BD1-4DD9-B2A1-F91E66EF25E9}" dt="2024-07-10T13:00:38.302" v="171" actId="14100"/>
          <ac:picMkLst>
            <pc:docMk/>
            <pc:sldMk cId="349358716" sldId="257"/>
            <ac:picMk id="4" creationId="{0499757D-3158-CBEC-2E6C-04C13813409D}"/>
          </ac:picMkLst>
        </pc:picChg>
      </pc:sldChg>
      <pc:sldChg chg="modSp new mod">
        <pc:chgData name="Rakhi Singh" userId="202c3a3e4e99b439" providerId="LiveId" clId="{2B8BFDA5-1BD1-4DD9-B2A1-F91E66EF25E9}" dt="2024-07-10T13:01:19.589" v="178" actId="20577"/>
        <pc:sldMkLst>
          <pc:docMk/>
          <pc:sldMk cId="4014857025" sldId="259"/>
        </pc:sldMkLst>
        <pc:spChg chg="mod">
          <ac:chgData name="Rakhi Singh" userId="202c3a3e4e99b439" providerId="LiveId" clId="{2B8BFDA5-1BD1-4DD9-B2A1-F91E66EF25E9}" dt="2024-07-10T11:18:34.453" v="88" actId="20577"/>
          <ac:spMkLst>
            <pc:docMk/>
            <pc:sldMk cId="4014857025" sldId="259"/>
            <ac:spMk id="2" creationId="{3AD7CF31-53D7-526F-6986-6EBF5D58A2F2}"/>
          </ac:spMkLst>
        </pc:spChg>
        <pc:spChg chg="mod">
          <ac:chgData name="Rakhi Singh" userId="202c3a3e4e99b439" providerId="LiveId" clId="{2B8BFDA5-1BD1-4DD9-B2A1-F91E66EF25E9}" dt="2024-07-10T11:20:40.559" v="131"/>
          <ac:spMkLst>
            <pc:docMk/>
            <pc:sldMk cId="4014857025" sldId="259"/>
            <ac:spMk id="3" creationId="{CAFE3CA7-3A90-3DC5-96C0-3FD915A9FB77}"/>
          </ac:spMkLst>
        </pc:spChg>
        <pc:spChg chg="mod">
          <ac:chgData name="Rakhi Singh" userId="202c3a3e4e99b439" providerId="LiveId" clId="{2B8BFDA5-1BD1-4DD9-B2A1-F91E66EF25E9}" dt="2024-07-10T11:24:20.194" v="147" actId="20577"/>
          <ac:spMkLst>
            <pc:docMk/>
            <pc:sldMk cId="4014857025" sldId="259"/>
            <ac:spMk id="4" creationId="{0694CB22-4BD6-9ED8-8221-125008E8F423}"/>
          </ac:spMkLst>
        </pc:spChg>
        <pc:spChg chg="mod">
          <ac:chgData name="Rakhi Singh" userId="202c3a3e4e99b439" providerId="LiveId" clId="{2B8BFDA5-1BD1-4DD9-B2A1-F91E66EF25E9}" dt="2024-07-10T11:20:01" v="109" actId="20577"/>
          <ac:spMkLst>
            <pc:docMk/>
            <pc:sldMk cId="4014857025" sldId="259"/>
            <ac:spMk id="5" creationId="{10AF794A-1CC9-8125-9D26-D66FF8BE01AC}"/>
          </ac:spMkLst>
        </pc:spChg>
        <pc:spChg chg="mod">
          <ac:chgData name="Rakhi Singh" userId="202c3a3e4e99b439" providerId="LiveId" clId="{2B8BFDA5-1BD1-4DD9-B2A1-F91E66EF25E9}" dt="2024-07-10T13:01:19.589" v="178" actId="20577"/>
          <ac:spMkLst>
            <pc:docMk/>
            <pc:sldMk cId="4014857025" sldId="259"/>
            <ac:spMk id="6" creationId="{33CD1231-042A-0FBE-6DB1-818C7C35F3E0}"/>
          </ac:spMkLst>
        </pc:spChg>
      </pc:sldChg>
    </pc:docChg>
  </pc:docChgLst>
  <pc:docChgLst>
    <pc:chgData name="Rakhi Singh" userId="202c3a3e4e99b439" providerId="LiveId" clId="{B651CC4D-2F25-413B-8BC3-7E40E940BFD5}"/>
    <pc:docChg chg="undo custSel addSld delSld modSld">
      <pc:chgData name="Rakhi Singh" userId="202c3a3e4e99b439" providerId="LiveId" clId="{B651CC4D-2F25-413B-8BC3-7E40E940BFD5}" dt="2024-07-11T04:41:24.158" v="257" actId="26606"/>
      <pc:docMkLst>
        <pc:docMk/>
      </pc:docMkLst>
      <pc:sldChg chg="modSp mod">
        <pc:chgData name="Rakhi Singh" userId="202c3a3e4e99b439" providerId="LiveId" clId="{B651CC4D-2F25-413B-8BC3-7E40E940BFD5}" dt="2024-07-11T02:23:31.428" v="171" actId="20577"/>
        <pc:sldMkLst>
          <pc:docMk/>
          <pc:sldMk cId="349358716" sldId="257"/>
        </pc:sldMkLst>
        <pc:spChg chg="mod">
          <ac:chgData name="Rakhi Singh" userId="202c3a3e4e99b439" providerId="LiveId" clId="{B651CC4D-2F25-413B-8BC3-7E40E940BFD5}" dt="2024-07-11T02:23:31.428" v="171" actId="20577"/>
          <ac:spMkLst>
            <pc:docMk/>
            <pc:sldMk cId="349358716" sldId="257"/>
            <ac:spMk id="3" creationId="{63A57CB4-7C2E-B176-EBE6-4B944AF180BB}"/>
          </ac:spMkLst>
        </pc:spChg>
      </pc:sldChg>
      <pc:sldChg chg="delSp add del setBg delDesignElem">
        <pc:chgData name="Rakhi Singh" userId="202c3a3e4e99b439" providerId="LiveId" clId="{B651CC4D-2F25-413B-8BC3-7E40E940BFD5}" dt="2024-07-11T02:37:04.366" v="187"/>
        <pc:sldMkLst>
          <pc:docMk/>
          <pc:sldMk cId="1695637357" sldId="258"/>
        </pc:sldMkLst>
        <pc:spChg chg="del">
          <ac:chgData name="Rakhi Singh" userId="202c3a3e4e99b439" providerId="LiveId" clId="{B651CC4D-2F25-413B-8BC3-7E40E940BFD5}" dt="2024-07-11T02:37:04.366" v="187"/>
          <ac:spMkLst>
            <pc:docMk/>
            <pc:sldMk cId="1695637357" sldId="258"/>
            <ac:spMk id="7" creationId="{A4798C7F-C8CA-4799-BF37-3AB4642CDB66}"/>
          </ac:spMkLst>
        </pc:spChg>
        <pc:spChg chg="del">
          <ac:chgData name="Rakhi Singh" userId="202c3a3e4e99b439" providerId="LiveId" clId="{B651CC4D-2F25-413B-8BC3-7E40E940BFD5}" dt="2024-07-11T02:37:04.366" v="187"/>
          <ac:spMkLst>
            <pc:docMk/>
            <pc:sldMk cId="1695637357" sldId="258"/>
            <ac:spMk id="40" creationId="{216BB147-20D5-4D93-BDA5-1BC614D6A4B2}"/>
          </ac:spMkLst>
        </pc:spChg>
        <pc:spChg chg="del">
          <ac:chgData name="Rakhi Singh" userId="202c3a3e4e99b439" providerId="LiveId" clId="{B651CC4D-2F25-413B-8BC3-7E40E940BFD5}" dt="2024-07-11T02:37:04.366" v="187"/>
          <ac:spMkLst>
            <pc:docMk/>
            <pc:sldMk cId="1695637357" sldId="258"/>
            <ac:spMk id="42" creationId="{0A253F60-DE40-4508-A37A-61331DF1DD5D}"/>
          </ac:spMkLst>
        </pc:spChg>
        <pc:spChg chg="del">
          <ac:chgData name="Rakhi Singh" userId="202c3a3e4e99b439" providerId="LiveId" clId="{B651CC4D-2F25-413B-8BC3-7E40E940BFD5}" dt="2024-07-11T02:37:04.366" v="187"/>
          <ac:spMkLst>
            <pc:docMk/>
            <pc:sldMk cId="1695637357" sldId="258"/>
            <ac:spMk id="106" creationId="{1C582B07-D0F0-4B6B-A5D9-D2F192CB3A4E}"/>
          </ac:spMkLst>
        </pc:spChg>
        <pc:spChg chg="del">
          <ac:chgData name="Rakhi Singh" userId="202c3a3e4e99b439" providerId="LiveId" clId="{B651CC4D-2F25-413B-8BC3-7E40E940BFD5}" dt="2024-07-11T02:37:04.366" v="187"/>
          <ac:spMkLst>
            <pc:docMk/>
            <pc:sldMk cId="1695637357" sldId="258"/>
            <ac:spMk id="108" creationId="{21B645D3-580E-4657-9154-484648880ED5}"/>
          </ac:spMkLst>
        </pc:spChg>
        <pc:spChg chg="del">
          <ac:chgData name="Rakhi Singh" userId="202c3a3e4e99b439" providerId="LiveId" clId="{B651CC4D-2F25-413B-8BC3-7E40E940BFD5}" dt="2024-07-11T02:37:04.366" v="187"/>
          <ac:spMkLst>
            <pc:docMk/>
            <pc:sldMk cId="1695637357" sldId="258"/>
            <ac:spMk id="110" creationId="{DA1A4301-6FFC-4C82-A1FA-7634D8CAA8F5}"/>
          </ac:spMkLst>
        </pc:spChg>
        <pc:spChg chg="del">
          <ac:chgData name="Rakhi Singh" userId="202c3a3e4e99b439" providerId="LiveId" clId="{B651CC4D-2F25-413B-8BC3-7E40E940BFD5}" dt="2024-07-11T02:37:04.366" v="187"/>
          <ac:spMkLst>
            <pc:docMk/>
            <pc:sldMk cId="1695637357" sldId="258"/>
            <ac:spMk id="112" creationId="{27870DA4-44E8-43FB-940A-4AF9766959C0}"/>
          </ac:spMkLst>
        </pc:spChg>
        <pc:grpChg chg="del">
          <ac:chgData name="Rakhi Singh" userId="202c3a3e4e99b439" providerId="LiveId" clId="{B651CC4D-2F25-413B-8BC3-7E40E940BFD5}" dt="2024-07-11T02:37:04.366" v="187"/>
          <ac:grpSpMkLst>
            <pc:docMk/>
            <pc:sldMk cId="1695637357" sldId="258"/>
            <ac:grpSpMk id="9" creationId="{87F0794B-55D3-4D2D-BDE7-4688ED321E42}"/>
          </ac:grpSpMkLst>
        </pc:grpChg>
        <pc:grpChg chg="del">
          <ac:chgData name="Rakhi Singh" userId="202c3a3e4e99b439" providerId="LiveId" clId="{B651CC4D-2F25-413B-8BC3-7E40E940BFD5}" dt="2024-07-11T02:37:04.366" v="187"/>
          <ac:grpSpMkLst>
            <pc:docMk/>
            <pc:sldMk cId="1695637357" sldId="258"/>
            <ac:grpSpMk id="44" creationId="{CFB42397-759B-4110-90F9-11A099A04F18}"/>
          </ac:grpSpMkLst>
        </pc:grpChg>
        <pc:grpChg chg="del">
          <ac:chgData name="Rakhi Singh" userId="202c3a3e4e99b439" providerId="LiveId" clId="{B651CC4D-2F25-413B-8BC3-7E40E940BFD5}" dt="2024-07-11T02:37:04.366" v="187"/>
          <ac:grpSpMkLst>
            <pc:docMk/>
            <pc:sldMk cId="1695637357" sldId="258"/>
            <ac:grpSpMk id="75" creationId="{9A50F0F9-04C8-47E4-AF66-B3CAF8C81917}"/>
          </ac:grpSpMkLst>
        </pc:grpChg>
        <pc:grpChg chg="del">
          <ac:chgData name="Rakhi Singh" userId="202c3a3e4e99b439" providerId="LiveId" clId="{B651CC4D-2F25-413B-8BC3-7E40E940BFD5}" dt="2024-07-11T02:37:04.366" v="187"/>
          <ac:grpSpMkLst>
            <pc:docMk/>
            <pc:sldMk cId="1695637357" sldId="258"/>
            <ac:grpSpMk id="114" creationId="{8323DD1D-77DE-48B2-A0A0-6265801531E5}"/>
          </ac:grpSpMkLst>
        </pc:grpChg>
      </pc:sldChg>
      <pc:sldChg chg="delSp add setBg delDesignElem">
        <pc:chgData name="Rakhi Singh" userId="202c3a3e4e99b439" providerId="LiveId" clId="{B651CC4D-2F25-413B-8BC3-7E40E940BFD5}" dt="2024-07-11T02:37:04.366" v="187"/>
        <pc:sldMkLst>
          <pc:docMk/>
          <pc:sldMk cId="1795781787" sldId="259"/>
        </pc:sldMkLst>
        <pc:spChg chg="del">
          <ac:chgData name="Rakhi Singh" userId="202c3a3e4e99b439" providerId="LiveId" clId="{B651CC4D-2F25-413B-8BC3-7E40E940BFD5}" dt="2024-07-11T02:37:04.366" v="187"/>
          <ac:spMkLst>
            <pc:docMk/>
            <pc:sldMk cId="1795781787" sldId="259"/>
            <ac:spMk id="162" creationId="{A4798C7F-C8CA-4799-BF37-3AB4642CDB66}"/>
          </ac:spMkLst>
        </pc:spChg>
        <pc:spChg chg="del">
          <ac:chgData name="Rakhi Singh" userId="202c3a3e4e99b439" providerId="LiveId" clId="{B651CC4D-2F25-413B-8BC3-7E40E940BFD5}" dt="2024-07-11T02:37:04.366" v="187"/>
          <ac:spMkLst>
            <pc:docMk/>
            <pc:sldMk cId="1795781787" sldId="259"/>
            <ac:spMk id="164" creationId="{216BB147-20D5-4D93-BDA5-1BC614D6A4B2}"/>
          </ac:spMkLst>
        </pc:spChg>
        <pc:spChg chg="del">
          <ac:chgData name="Rakhi Singh" userId="202c3a3e4e99b439" providerId="LiveId" clId="{B651CC4D-2F25-413B-8BC3-7E40E940BFD5}" dt="2024-07-11T02:37:04.366" v="187"/>
          <ac:spMkLst>
            <pc:docMk/>
            <pc:sldMk cId="1795781787" sldId="259"/>
            <ac:spMk id="165" creationId="{0A253F60-DE40-4508-A37A-61331DF1DD5D}"/>
          </ac:spMkLst>
        </pc:spChg>
        <pc:spChg chg="del">
          <ac:chgData name="Rakhi Singh" userId="202c3a3e4e99b439" providerId="LiveId" clId="{B651CC4D-2F25-413B-8BC3-7E40E940BFD5}" dt="2024-07-11T02:37:04.366" v="187"/>
          <ac:spMkLst>
            <pc:docMk/>
            <pc:sldMk cId="1795781787" sldId="259"/>
            <ac:spMk id="166" creationId="{3BBF3378-C49E-4B97-A883-6393FBF18C0B}"/>
          </ac:spMkLst>
        </pc:spChg>
        <pc:spChg chg="del">
          <ac:chgData name="Rakhi Singh" userId="202c3a3e4e99b439" providerId="LiveId" clId="{B651CC4D-2F25-413B-8BC3-7E40E940BFD5}" dt="2024-07-11T02:37:04.366" v="187"/>
          <ac:spMkLst>
            <pc:docMk/>
            <pc:sldMk cId="1795781787" sldId="259"/>
            <ac:spMk id="168" creationId="{EB68BB96-3C54-47CE-A559-16FC5968EE9F}"/>
          </ac:spMkLst>
        </pc:spChg>
        <pc:spChg chg="del">
          <ac:chgData name="Rakhi Singh" userId="202c3a3e4e99b439" providerId="LiveId" clId="{B651CC4D-2F25-413B-8BC3-7E40E940BFD5}" dt="2024-07-11T02:37:04.366" v="187"/>
          <ac:spMkLst>
            <pc:docMk/>
            <pc:sldMk cId="1795781787" sldId="259"/>
            <ac:spMk id="170" creationId="{1C582B07-D0F0-4B6B-A5D9-D2F192CB3A4E}"/>
          </ac:spMkLst>
        </pc:spChg>
        <pc:spChg chg="del">
          <ac:chgData name="Rakhi Singh" userId="202c3a3e4e99b439" providerId="LiveId" clId="{B651CC4D-2F25-413B-8BC3-7E40E940BFD5}" dt="2024-07-11T02:37:04.366" v="187"/>
          <ac:spMkLst>
            <pc:docMk/>
            <pc:sldMk cId="1795781787" sldId="259"/>
            <ac:spMk id="171" creationId="{7EE60796-BC52-4154-A3A9-773DE8285501}"/>
          </ac:spMkLst>
        </pc:spChg>
        <pc:spChg chg="del">
          <ac:chgData name="Rakhi Singh" userId="202c3a3e4e99b439" providerId="LiveId" clId="{B651CC4D-2F25-413B-8BC3-7E40E940BFD5}" dt="2024-07-11T02:37:04.366" v="187"/>
          <ac:spMkLst>
            <pc:docMk/>
            <pc:sldMk cId="1795781787" sldId="259"/>
            <ac:spMk id="172" creationId="{DA1A4301-6FFC-4C82-A1FA-7634D8CAA8F5}"/>
          </ac:spMkLst>
        </pc:spChg>
        <pc:spChg chg="del">
          <ac:chgData name="Rakhi Singh" userId="202c3a3e4e99b439" providerId="LiveId" clId="{B651CC4D-2F25-413B-8BC3-7E40E940BFD5}" dt="2024-07-11T02:37:04.366" v="187"/>
          <ac:spMkLst>
            <pc:docMk/>
            <pc:sldMk cId="1795781787" sldId="259"/>
            <ac:spMk id="173" creationId="{BFEC1042-3FDC-47A3-BCD7-CA9D052F987E}"/>
          </ac:spMkLst>
        </pc:spChg>
        <pc:grpChg chg="del">
          <ac:chgData name="Rakhi Singh" userId="202c3a3e4e99b439" providerId="LiveId" clId="{B651CC4D-2F25-413B-8BC3-7E40E940BFD5}" dt="2024-07-11T02:37:04.366" v="187"/>
          <ac:grpSpMkLst>
            <pc:docMk/>
            <pc:sldMk cId="1795781787" sldId="259"/>
            <ac:grpSpMk id="163" creationId="{87F0794B-55D3-4D2D-BDE7-4688ED321E42}"/>
          </ac:grpSpMkLst>
        </pc:grpChg>
        <pc:grpChg chg="del">
          <ac:chgData name="Rakhi Singh" userId="202c3a3e4e99b439" providerId="LiveId" clId="{B651CC4D-2F25-413B-8BC3-7E40E940BFD5}" dt="2024-07-11T02:37:04.366" v="187"/>
          <ac:grpSpMkLst>
            <pc:docMk/>
            <pc:sldMk cId="1795781787" sldId="259"/>
            <ac:grpSpMk id="167" creationId="{DA3D4001-286E-4CB2-B293-3058BDDC8221}"/>
          </ac:grpSpMkLst>
        </pc:grpChg>
        <pc:grpChg chg="del">
          <ac:chgData name="Rakhi Singh" userId="202c3a3e4e99b439" providerId="LiveId" clId="{B651CC4D-2F25-413B-8BC3-7E40E940BFD5}" dt="2024-07-11T02:37:04.366" v="187"/>
          <ac:grpSpMkLst>
            <pc:docMk/>
            <pc:sldMk cId="1795781787" sldId="259"/>
            <ac:grpSpMk id="169" creationId="{BDDD9304-3AB6-4BE9-833E-9C1B3EC42182}"/>
          </ac:grpSpMkLst>
        </pc:grpChg>
        <pc:grpChg chg="del">
          <ac:chgData name="Rakhi Singh" userId="202c3a3e4e99b439" providerId="LiveId" clId="{B651CC4D-2F25-413B-8BC3-7E40E940BFD5}" dt="2024-07-11T02:37:04.366" v="187"/>
          <ac:grpSpMkLst>
            <pc:docMk/>
            <pc:sldMk cId="1795781787" sldId="259"/>
            <ac:grpSpMk id="174" creationId="{8323DD1D-77DE-48B2-A0A0-6265801531E5}"/>
          </ac:grpSpMkLst>
        </pc:grpChg>
      </pc:sldChg>
      <pc:sldChg chg="del">
        <pc:chgData name="Rakhi Singh" userId="202c3a3e4e99b439" providerId="LiveId" clId="{B651CC4D-2F25-413B-8BC3-7E40E940BFD5}" dt="2024-07-11T02:25:05.418" v="182" actId="47"/>
        <pc:sldMkLst>
          <pc:docMk/>
          <pc:sldMk cId="4014857025" sldId="259"/>
        </pc:sldMkLst>
      </pc:sldChg>
      <pc:sldChg chg="add">
        <pc:chgData name="Rakhi Singh" userId="202c3a3e4e99b439" providerId="LiveId" clId="{B651CC4D-2F25-413B-8BC3-7E40E940BFD5}" dt="2024-07-11T02:37:04.366" v="187"/>
        <pc:sldMkLst>
          <pc:docMk/>
          <pc:sldMk cId="2971698656" sldId="260"/>
        </pc:sldMkLst>
      </pc:sldChg>
      <pc:sldChg chg="addSp delSp modSp new del mod">
        <pc:chgData name="Rakhi Singh" userId="202c3a3e4e99b439" providerId="LiveId" clId="{B651CC4D-2F25-413B-8BC3-7E40E940BFD5}" dt="2024-07-11T02:25:09.928" v="183" actId="47"/>
        <pc:sldMkLst>
          <pc:docMk/>
          <pc:sldMk cId="3760808438" sldId="260"/>
        </pc:sldMkLst>
        <pc:spChg chg="add del mod">
          <ac:chgData name="Rakhi Singh" userId="202c3a3e4e99b439" providerId="LiveId" clId="{B651CC4D-2F25-413B-8BC3-7E40E940BFD5}" dt="2024-07-11T02:18:38.910" v="92"/>
          <ac:spMkLst>
            <pc:docMk/>
            <pc:sldMk cId="3760808438" sldId="260"/>
            <ac:spMk id="3" creationId="{744E350F-CD58-A9C9-4C18-D1234ECD7BC2}"/>
          </ac:spMkLst>
        </pc:spChg>
      </pc:sldChg>
      <pc:sldChg chg="addSp delSp modSp add mod">
        <pc:chgData name="Rakhi Singh" userId="202c3a3e4e99b439" providerId="LiveId" clId="{B651CC4D-2F25-413B-8BC3-7E40E940BFD5}" dt="2024-07-11T04:38:23.350" v="225" actId="255"/>
        <pc:sldMkLst>
          <pc:docMk/>
          <pc:sldMk cId="4221847534" sldId="261"/>
        </pc:sldMkLst>
        <pc:spChg chg="del mod">
          <ac:chgData name="Rakhi Singh" userId="202c3a3e4e99b439" providerId="LiveId" clId="{B651CC4D-2F25-413B-8BC3-7E40E940BFD5}" dt="2024-07-11T02:14:53.791" v="24" actId="21"/>
          <ac:spMkLst>
            <pc:docMk/>
            <pc:sldMk cId="4221847534" sldId="261"/>
            <ac:spMk id="2" creationId="{00000000-0000-0000-0000-000000000000}"/>
          </ac:spMkLst>
        </pc:spChg>
        <pc:spChg chg="del">
          <ac:chgData name="Rakhi Singh" userId="202c3a3e4e99b439" providerId="LiveId" clId="{B651CC4D-2F25-413B-8BC3-7E40E940BFD5}" dt="2024-07-11T02:14:59.586" v="25" actId="21"/>
          <ac:spMkLst>
            <pc:docMk/>
            <pc:sldMk cId="4221847534" sldId="261"/>
            <ac:spMk id="3" creationId="{00000000-0000-0000-0000-000000000000}"/>
          </ac:spMkLst>
        </pc:spChg>
        <pc:spChg chg="add del mod">
          <ac:chgData name="Rakhi Singh" userId="202c3a3e4e99b439" providerId="LiveId" clId="{B651CC4D-2F25-413B-8BC3-7E40E940BFD5}" dt="2024-07-11T02:24:10.824" v="175"/>
          <ac:spMkLst>
            <pc:docMk/>
            <pc:sldMk cId="4221847534" sldId="261"/>
            <ac:spMk id="8" creationId="{EC16C035-F330-E897-F91B-E14213F37D23}"/>
          </ac:spMkLst>
        </pc:spChg>
        <pc:spChg chg="add mod">
          <ac:chgData name="Rakhi Singh" userId="202c3a3e4e99b439" providerId="LiveId" clId="{B651CC4D-2F25-413B-8BC3-7E40E940BFD5}" dt="2024-07-11T04:38:23.350" v="225" actId="255"/>
          <ac:spMkLst>
            <pc:docMk/>
            <pc:sldMk cId="4221847534" sldId="261"/>
            <ac:spMk id="10" creationId="{C79EBE30-EE93-F970-B0E0-4BA67660BCED}"/>
          </ac:spMkLst>
        </pc:spChg>
        <pc:picChg chg="mod">
          <ac:chgData name="Rakhi Singh" userId="202c3a3e4e99b439" providerId="LiveId" clId="{B651CC4D-2F25-413B-8BC3-7E40E940BFD5}" dt="2024-07-11T04:35:43.283" v="210" actId="1076"/>
          <ac:picMkLst>
            <pc:docMk/>
            <pc:sldMk cId="4221847534" sldId="261"/>
            <ac:picMk id="4" creationId="{00000000-0000-0000-0000-000000000000}"/>
          </ac:picMkLst>
        </pc:picChg>
        <pc:picChg chg="mod">
          <ac:chgData name="Rakhi Singh" userId="202c3a3e4e99b439" providerId="LiveId" clId="{B651CC4D-2F25-413B-8BC3-7E40E940BFD5}" dt="2024-07-11T04:35:51.934" v="214" actId="1076"/>
          <ac:picMkLst>
            <pc:docMk/>
            <pc:sldMk cId="4221847534" sldId="261"/>
            <ac:picMk id="5" creationId="{00000000-0000-0000-0000-000000000000}"/>
          </ac:picMkLst>
        </pc:picChg>
        <pc:picChg chg="mod">
          <ac:chgData name="Rakhi Singh" userId="202c3a3e4e99b439" providerId="LiveId" clId="{B651CC4D-2F25-413B-8BC3-7E40E940BFD5}" dt="2024-07-11T04:36:04.258" v="218" actId="14100"/>
          <ac:picMkLst>
            <pc:docMk/>
            <pc:sldMk cId="4221847534" sldId="261"/>
            <ac:picMk id="6" creationId="{00000000-0000-0000-0000-000000000000}"/>
          </ac:picMkLst>
        </pc:picChg>
        <pc:picChg chg="mod">
          <ac:chgData name="Rakhi Singh" userId="202c3a3e4e99b439" providerId="LiveId" clId="{B651CC4D-2F25-413B-8BC3-7E40E940BFD5}" dt="2024-07-11T04:35:44.937" v="211" actId="1076"/>
          <ac:picMkLst>
            <pc:docMk/>
            <pc:sldMk cId="4221847534" sldId="261"/>
            <ac:picMk id="7" creationId="{00000000-0000-0000-0000-000000000000}"/>
          </ac:picMkLst>
        </pc:picChg>
      </pc:sldChg>
      <pc:sldChg chg="modSp add mod">
        <pc:chgData name="Rakhi Singh" userId="202c3a3e4e99b439" providerId="LiveId" clId="{B651CC4D-2F25-413B-8BC3-7E40E940BFD5}" dt="2024-07-11T04:36:35.094" v="220" actId="255"/>
        <pc:sldMkLst>
          <pc:docMk/>
          <pc:sldMk cId="3760514123" sldId="262"/>
        </pc:sldMkLst>
        <pc:spChg chg="mod">
          <ac:chgData name="Rakhi Singh" userId="202c3a3e4e99b439" providerId="LiveId" clId="{B651CC4D-2F25-413B-8BC3-7E40E940BFD5}" dt="2024-07-11T04:36:35.094" v="220" actId="255"/>
          <ac:spMkLst>
            <pc:docMk/>
            <pc:sldMk cId="3760514123" sldId="262"/>
            <ac:spMk id="3" creationId="{00000000-0000-0000-0000-000000000000}"/>
          </ac:spMkLst>
        </pc:spChg>
      </pc:sldChg>
      <pc:sldChg chg="delSp modSp add mod">
        <pc:chgData name="Rakhi Singh" userId="202c3a3e4e99b439" providerId="LiveId" clId="{B651CC4D-2F25-413B-8BC3-7E40E940BFD5}" dt="2024-07-11T04:36:53.530" v="221" actId="2711"/>
        <pc:sldMkLst>
          <pc:docMk/>
          <pc:sldMk cId="622851456" sldId="264"/>
        </pc:sldMkLst>
        <pc:spChg chg="del">
          <ac:chgData name="Rakhi Singh" userId="202c3a3e4e99b439" providerId="LiveId" clId="{B651CC4D-2F25-413B-8BC3-7E40E940BFD5}" dt="2024-07-11T02:16:33.671" v="56" actId="21"/>
          <ac:spMkLst>
            <pc:docMk/>
            <pc:sldMk cId="622851456" sldId="264"/>
            <ac:spMk id="2" creationId="{00000000-0000-0000-0000-000000000000}"/>
          </ac:spMkLst>
        </pc:spChg>
        <pc:spChg chg="mod">
          <ac:chgData name="Rakhi Singh" userId="202c3a3e4e99b439" providerId="LiveId" clId="{B651CC4D-2F25-413B-8BC3-7E40E940BFD5}" dt="2024-07-11T04:36:53.530" v="221" actId="2711"/>
          <ac:spMkLst>
            <pc:docMk/>
            <pc:sldMk cId="622851456" sldId="264"/>
            <ac:spMk id="3" creationId="{00000000-0000-0000-0000-000000000000}"/>
          </ac:spMkLst>
        </pc:spChg>
        <pc:picChg chg="mod">
          <ac:chgData name="Rakhi Singh" userId="202c3a3e4e99b439" providerId="LiveId" clId="{B651CC4D-2F25-413B-8BC3-7E40E940BFD5}" dt="2024-07-11T02:16:37.116" v="58" actId="1076"/>
          <ac:picMkLst>
            <pc:docMk/>
            <pc:sldMk cId="622851456" sldId="264"/>
            <ac:picMk id="4" creationId="{00000000-0000-0000-0000-000000000000}"/>
          </ac:picMkLst>
        </pc:picChg>
        <pc:picChg chg="mod">
          <ac:chgData name="Rakhi Singh" userId="202c3a3e4e99b439" providerId="LiveId" clId="{B651CC4D-2F25-413B-8BC3-7E40E940BFD5}" dt="2024-07-11T02:16:39.125" v="59" actId="1076"/>
          <ac:picMkLst>
            <pc:docMk/>
            <pc:sldMk cId="622851456" sldId="264"/>
            <ac:picMk id="6" creationId="{00000000-0000-0000-0000-000000000000}"/>
          </ac:picMkLst>
        </pc:picChg>
      </pc:sldChg>
      <pc:sldChg chg="modSp add mod">
        <pc:chgData name="Rakhi Singh" userId="202c3a3e4e99b439" providerId="LiveId" clId="{B651CC4D-2F25-413B-8BC3-7E40E940BFD5}" dt="2024-07-11T02:24:44.275" v="181" actId="27636"/>
        <pc:sldMkLst>
          <pc:docMk/>
          <pc:sldMk cId="414294600" sldId="265"/>
        </pc:sldMkLst>
        <pc:spChg chg="mod">
          <ac:chgData name="Rakhi Singh" userId="202c3a3e4e99b439" providerId="LiveId" clId="{B651CC4D-2F25-413B-8BC3-7E40E940BFD5}" dt="2024-07-11T02:24:32.460" v="178" actId="113"/>
          <ac:spMkLst>
            <pc:docMk/>
            <pc:sldMk cId="414294600" sldId="265"/>
            <ac:spMk id="2" creationId="{00000000-0000-0000-0000-000000000000}"/>
          </ac:spMkLst>
        </pc:spChg>
        <pc:spChg chg="mod">
          <ac:chgData name="Rakhi Singh" userId="202c3a3e4e99b439" providerId="LiveId" clId="{B651CC4D-2F25-413B-8BC3-7E40E940BFD5}" dt="2024-07-11T02:24:44.275" v="181" actId="27636"/>
          <ac:spMkLst>
            <pc:docMk/>
            <pc:sldMk cId="414294600" sldId="265"/>
            <ac:spMk id="3" creationId="{00000000-0000-0000-0000-000000000000}"/>
          </ac:spMkLst>
        </pc:spChg>
      </pc:sldChg>
      <pc:sldChg chg="delSp modSp add mod">
        <pc:chgData name="Rakhi Singh" userId="202c3a3e4e99b439" providerId="LiveId" clId="{B651CC4D-2F25-413B-8BC3-7E40E940BFD5}" dt="2024-07-11T02:17:55.545" v="70" actId="1076"/>
        <pc:sldMkLst>
          <pc:docMk/>
          <pc:sldMk cId="2130401227" sldId="266"/>
        </pc:sldMkLst>
        <pc:spChg chg="mod">
          <ac:chgData name="Rakhi Singh" userId="202c3a3e4e99b439" providerId="LiveId" clId="{B651CC4D-2F25-413B-8BC3-7E40E940BFD5}" dt="2024-07-11T02:17:51.021" v="68" actId="14100"/>
          <ac:spMkLst>
            <pc:docMk/>
            <pc:sldMk cId="2130401227" sldId="266"/>
            <ac:spMk id="2" creationId="{00000000-0000-0000-0000-000000000000}"/>
          </ac:spMkLst>
        </pc:spChg>
        <pc:spChg chg="del mod">
          <ac:chgData name="Rakhi Singh" userId="202c3a3e4e99b439" providerId="LiveId" clId="{B651CC4D-2F25-413B-8BC3-7E40E940BFD5}" dt="2024-07-11T02:14:00.341" v="17" actId="21"/>
          <ac:spMkLst>
            <pc:docMk/>
            <pc:sldMk cId="2130401227" sldId="266"/>
            <ac:spMk id="3" creationId="{00000000-0000-0000-0000-000000000000}"/>
          </ac:spMkLst>
        </pc:spChg>
        <pc:picChg chg="mod">
          <ac:chgData name="Rakhi Singh" userId="202c3a3e4e99b439" providerId="LiveId" clId="{B651CC4D-2F25-413B-8BC3-7E40E940BFD5}" dt="2024-07-11T02:17:55.545" v="70" actId="1076"/>
          <ac:picMkLst>
            <pc:docMk/>
            <pc:sldMk cId="2130401227" sldId="266"/>
            <ac:picMk id="4" creationId="{00000000-0000-0000-0000-000000000000}"/>
          </ac:picMkLst>
        </pc:picChg>
      </pc:sldChg>
      <pc:sldChg chg="delSp modSp add mod">
        <pc:chgData name="Rakhi Singh" userId="202c3a3e4e99b439" providerId="LiveId" clId="{B651CC4D-2F25-413B-8BC3-7E40E940BFD5}" dt="2024-07-11T03:33:55.011" v="200" actId="1076"/>
        <pc:sldMkLst>
          <pc:docMk/>
          <pc:sldMk cId="322202082" sldId="267"/>
        </pc:sldMkLst>
        <pc:spChg chg="mod">
          <ac:chgData name="Rakhi Singh" userId="202c3a3e4e99b439" providerId="LiveId" clId="{B651CC4D-2F25-413B-8BC3-7E40E940BFD5}" dt="2024-07-11T03:33:32.441" v="194" actId="1076"/>
          <ac:spMkLst>
            <pc:docMk/>
            <pc:sldMk cId="322202082" sldId="267"/>
            <ac:spMk id="2" creationId="{FBCA9518-48BC-6A80-5A9D-30B47BFAEC6D}"/>
          </ac:spMkLst>
        </pc:spChg>
        <pc:spChg chg="del">
          <ac:chgData name="Rakhi Singh" userId="202c3a3e4e99b439" providerId="LiveId" clId="{B651CC4D-2F25-413B-8BC3-7E40E940BFD5}" dt="2024-07-11T02:37:25.332" v="188" actId="21"/>
          <ac:spMkLst>
            <pc:docMk/>
            <pc:sldMk cId="322202082" sldId="267"/>
            <ac:spMk id="10" creationId="{0763F906-D8A4-13AC-87AD-032C5E6F7C6D}"/>
          </ac:spMkLst>
        </pc:spChg>
        <pc:spChg chg="mod">
          <ac:chgData name="Rakhi Singh" userId="202c3a3e4e99b439" providerId="LiveId" clId="{B651CC4D-2F25-413B-8BC3-7E40E940BFD5}" dt="2024-07-11T03:33:55.011" v="200" actId="1076"/>
          <ac:spMkLst>
            <pc:docMk/>
            <pc:sldMk cId="322202082" sldId="267"/>
            <ac:spMk id="13" creationId="{D6988C8D-5096-EA72-70AD-DCE38D1FDD58}"/>
          </ac:spMkLst>
        </pc:spChg>
        <pc:picChg chg="mod">
          <ac:chgData name="Rakhi Singh" userId="202c3a3e4e99b439" providerId="LiveId" clId="{B651CC4D-2F25-413B-8BC3-7E40E940BFD5}" dt="2024-07-11T03:33:39.503" v="197" actId="1076"/>
          <ac:picMkLst>
            <pc:docMk/>
            <pc:sldMk cId="322202082" sldId="267"/>
            <ac:picMk id="6" creationId="{F6EC306C-E194-920F-8D8A-6467D7D022CF}"/>
          </ac:picMkLst>
        </pc:picChg>
        <pc:picChg chg="mod">
          <ac:chgData name="Rakhi Singh" userId="202c3a3e4e99b439" providerId="LiveId" clId="{B651CC4D-2F25-413B-8BC3-7E40E940BFD5}" dt="2024-07-11T03:33:50.676" v="199" actId="14100"/>
          <ac:picMkLst>
            <pc:docMk/>
            <pc:sldMk cId="322202082" sldId="267"/>
            <ac:picMk id="12" creationId="{ED4CA3E1-2A92-4C6C-288A-7ED25DE0F2AF}"/>
          </ac:picMkLst>
        </pc:picChg>
      </pc:sldChg>
      <pc:sldChg chg="modSp add mod">
        <pc:chgData name="Rakhi Singh" userId="202c3a3e4e99b439" providerId="LiveId" clId="{B651CC4D-2F25-413B-8BC3-7E40E940BFD5}" dt="2024-07-11T04:38:45.255" v="246" actId="20577"/>
        <pc:sldMkLst>
          <pc:docMk/>
          <pc:sldMk cId="4014857025" sldId="268"/>
        </pc:sldMkLst>
        <pc:spChg chg="mod">
          <ac:chgData name="Rakhi Singh" userId="202c3a3e4e99b439" providerId="LiveId" clId="{B651CC4D-2F25-413B-8BC3-7E40E940BFD5}" dt="2024-07-11T04:38:45.255" v="246" actId="20577"/>
          <ac:spMkLst>
            <pc:docMk/>
            <pc:sldMk cId="4014857025" sldId="268"/>
            <ac:spMk id="2" creationId="{3AD7CF31-53D7-526F-6986-6EBF5D58A2F2}"/>
          </ac:spMkLst>
        </pc:spChg>
      </pc:sldChg>
      <pc:sldChg chg="add">
        <pc:chgData name="Rakhi Singh" userId="202c3a3e4e99b439" providerId="LiveId" clId="{B651CC4D-2F25-413B-8BC3-7E40E940BFD5}" dt="2024-07-11T04:37:31.723" v="222"/>
        <pc:sldMkLst>
          <pc:docMk/>
          <pc:sldMk cId="2348665548" sldId="269"/>
        </pc:sldMkLst>
      </pc:sldChg>
      <pc:sldChg chg="add">
        <pc:chgData name="Rakhi Singh" userId="202c3a3e4e99b439" providerId="LiveId" clId="{B651CC4D-2F25-413B-8BC3-7E40E940BFD5}" dt="2024-07-11T04:37:31.723" v="222"/>
        <pc:sldMkLst>
          <pc:docMk/>
          <pc:sldMk cId="1505642617" sldId="270"/>
        </pc:sldMkLst>
      </pc:sldChg>
      <pc:sldChg chg="add">
        <pc:chgData name="Rakhi Singh" userId="202c3a3e4e99b439" providerId="LiveId" clId="{B651CC4D-2F25-413B-8BC3-7E40E940BFD5}" dt="2024-07-11T04:37:31.723" v="222"/>
        <pc:sldMkLst>
          <pc:docMk/>
          <pc:sldMk cId="615671608" sldId="271"/>
        </pc:sldMkLst>
      </pc:sldChg>
      <pc:sldChg chg="addSp delSp modSp new mod setBg">
        <pc:chgData name="Rakhi Singh" userId="202c3a3e4e99b439" providerId="LiveId" clId="{B651CC4D-2F25-413B-8BC3-7E40E940BFD5}" dt="2024-07-11T04:41:24.158" v="257" actId="26606"/>
        <pc:sldMkLst>
          <pc:docMk/>
          <pc:sldMk cId="3798047002" sldId="272"/>
        </pc:sldMkLst>
        <pc:spChg chg="add del">
          <ac:chgData name="Rakhi Singh" userId="202c3a3e4e99b439" providerId="LiveId" clId="{B651CC4D-2F25-413B-8BC3-7E40E940BFD5}" dt="2024-07-11T04:41:17.766" v="254" actId="26606"/>
          <ac:spMkLst>
            <pc:docMk/>
            <pc:sldMk cId="3798047002" sldId="272"/>
            <ac:spMk id="1035" creationId="{13B6DAC6-0186-4D62-AD69-90B9C0411EA3}"/>
          </ac:spMkLst>
        </pc:spChg>
        <pc:spChg chg="add del">
          <ac:chgData name="Rakhi Singh" userId="202c3a3e4e99b439" providerId="LiveId" clId="{B651CC4D-2F25-413B-8BC3-7E40E940BFD5}" dt="2024-07-11T04:41:17.766" v="254" actId="26606"/>
          <ac:spMkLst>
            <pc:docMk/>
            <pc:sldMk cId="3798047002" sldId="272"/>
            <ac:spMk id="1037" creationId="{95AD374E-E6EB-4F34-968E-2D6FA466BFE7}"/>
          </ac:spMkLst>
        </pc:spChg>
        <pc:spChg chg="add del">
          <ac:chgData name="Rakhi Singh" userId="202c3a3e4e99b439" providerId="LiveId" clId="{B651CC4D-2F25-413B-8BC3-7E40E940BFD5}" dt="2024-07-11T04:41:24.142" v="256" actId="26606"/>
          <ac:spMkLst>
            <pc:docMk/>
            <pc:sldMk cId="3798047002" sldId="272"/>
            <ac:spMk id="1071" creationId="{13B6DAC6-0186-4D62-AD69-90B9C0411EA3}"/>
          </ac:spMkLst>
        </pc:spChg>
        <pc:spChg chg="add del">
          <ac:chgData name="Rakhi Singh" userId="202c3a3e4e99b439" providerId="LiveId" clId="{B651CC4D-2F25-413B-8BC3-7E40E940BFD5}" dt="2024-07-11T04:41:24.142" v="256" actId="26606"/>
          <ac:spMkLst>
            <pc:docMk/>
            <pc:sldMk cId="3798047002" sldId="272"/>
            <ac:spMk id="1072" creationId="{BA6285CA-6AFA-4F27-AFB5-1B32CDE09B1A}"/>
          </ac:spMkLst>
        </pc:spChg>
        <pc:spChg chg="add del">
          <ac:chgData name="Rakhi Singh" userId="202c3a3e4e99b439" providerId="LiveId" clId="{B651CC4D-2F25-413B-8BC3-7E40E940BFD5}" dt="2024-07-11T04:41:24.142" v="256" actId="26606"/>
          <ac:spMkLst>
            <pc:docMk/>
            <pc:sldMk cId="3798047002" sldId="272"/>
            <ac:spMk id="1073" creationId="{4BE5C09D-B3C1-42F3-B945-39AEDFD19898}"/>
          </ac:spMkLst>
        </pc:spChg>
        <pc:spChg chg="add">
          <ac:chgData name="Rakhi Singh" userId="202c3a3e4e99b439" providerId="LiveId" clId="{B651CC4D-2F25-413B-8BC3-7E40E940BFD5}" dt="2024-07-11T04:41:24.158" v="257" actId="26606"/>
          <ac:spMkLst>
            <pc:docMk/>
            <pc:sldMk cId="3798047002" sldId="272"/>
            <ac:spMk id="1075" creationId="{13B6DAC6-0186-4D62-AD69-90B9C0411EA3}"/>
          </ac:spMkLst>
        </pc:spChg>
        <pc:spChg chg="add">
          <ac:chgData name="Rakhi Singh" userId="202c3a3e4e99b439" providerId="LiveId" clId="{B651CC4D-2F25-413B-8BC3-7E40E940BFD5}" dt="2024-07-11T04:41:24.158" v="257" actId="26606"/>
          <ac:spMkLst>
            <pc:docMk/>
            <pc:sldMk cId="3798047002" sldId="272"/>
            <ac:spMk id="1076" creationId="{BA6285CA-6AFA-4F27-AFB5-1B32CDE09B1A}"/>
          </ac:spMkLst>
        </pc:spChg>
        <pc:spChg chg="add">
          <ac:chgData name="Rakhi Singh" userId="202c3a3e4e99b439" providerId="LiveId" clId="{B651CC4D-2F25-413B-8BC3-7E40E940BFD5}" dt="2024-07-11T04:41:24.158" v="257" actId="26606"/>
          <ac:spMkLst>
            <pc:docMk/>
            <pc:sldMk cId="3798047002" sldId="272"/>
            <ac:spMk id="1077" creationId="{4BE5C09D-B3C1-42F3-B945-39AEDFD19898}"/>
          </ac:spMkLst>
        </pc:spChg>
        <pc:grpChg chg="add del">
          <ac:chgData name="Rakhi Singh" userId="202c3a3e4e99b439" providerId="LiveId" clId="{B651CC4D-2F25-413B-8BC3-7E40E940BFD5}" dt="2024-07-11T04:41:17.766" v="254" actId="26606"/>
          <ac:grpSpMkLst>
            <pc:docMk/>
            <pc:sldMk cId="3798047002" sldId="272"/>
            <ac:grpSpMk id="1039" creationId="{91108A0F-8C78-4294-B028-9F09581FC0A3}"/>
          </ac:grpSpMkLst>
        </pc:grpChg>
        <pc:grpChg chg="add del">
          <ac:chgData name="Rakhi Singh" userId="202c3a3e4e99b439" providerId="LiveId" clId="{B651CC4D-2F25-413B-8BC3-7E40E940BFD5}" dt="2024-07-11T04:41:24.142" v="256" actId="26606"/>
          <ac:grpSpMkLst>
            <pc:docMk/>
            <pc:sldMk cId="3798047002" sldId="272"/>
            <ac:grpSpMk id="1041" creationId="{628E122F-BCB2-43BD-850B-48491CEEF415}"/>
          </ac:grpSpMkLst>
        </pc:grpChg>
        <pc:grpChg chg="add">
          <ac:chgData name="Rakhi Singh" userId="202c3a3e4e99b439" providerId="LiveId" clId="{B651CC4D-2F25-413B-8BC3-7E40E940BFD5}" dt="2024-07-11T04:41:24.158" v="257" actId="26606"/>
          <ac:grpSpMkLst>
            <pc:docMk/>
            <pc:sldMk cId="3798047002" sldId="272"/>
            <ac:grpSpMk id="1078" creationId="{628E122F-BCB2-43BD-850B-48491CEEF415}"/>
          </ac:grpSpMkLst>
        </pc:grpChg>
        <pc:picChg chg="add mod">
          <ac:chgData name="Rakhi Singh" userId="202c3a3e4e99b439" providerId="LiveId" clId="{B651CC4D-2F25-413B-8BC3-7E40E940BFD5}" dt="2024-07-11T04:40:56.406" v="251"/>
          <ac:picMkLst>
            <pc:docMk/>
            <pc:sldMk cId="3798047002" sldId="272"/>
            <ac:picMk id="2" creationId="{19A9FA17-2AF2-DC4E-609B-0FB94125ADC6}"/>
          </ac:picMkLst>
        </pc:picChg>
        <pc:picChg chg="add mod">
          <ac:chgData name="Rakhi Singh" userId="202c3a3e4e99b439" providerId="LiveId" clId="{B651CC4D-2F25-413B-8BC3-7E40E940BFD5}" dt="2024-07-11T04:40:56.406" v="251"/>
          <ac:picMkLst>
            <pc:docMk/>
            <pc:sldMk cId="3798047002" sldId="272"/>
            <ac:picMk id="3" creationId="{D43EB891-116C-C267-A827-7FB5984984E1}"/>
          </ac:picMkLst>
        </pc:picChg>
        <pc:picChg chg="add del">
          <ac:chgData name="Rakhi Singh" userId="202c3a3e4e99b439" providerId="LiveId" clId="{B651CC4D-2F25-413B-8BC3-7E40E940BFD5}" dt="2024-07-11T04:40:54.546" v="250" actId="21"/>
          <ac:picMkLst>
            <pc:docMk/>
            <pc:sldMk cId="3798047002" sldId="272"/>
            <ac:picMk id="1026" creationId="{19A9FA17-2AF2-DC4E-609B-0FB94125ADC6}"/>
          </ac:picMkLst>
        </pc:picChg>
        <pc:picChg chg="add del">
          <ac:chgData name="Rakhi Singh" userId="202c3a3e4e99b439" providerId="LiveId" clId="{B651CC4D-2F25-413B-8BC3-7E40E940BFD5}" dt="2024-07-11T04:40:54.546" v="250" actId="21"/>
          <ac:picMkLst>
            <pc:docMk/>
            <pc:sldMk cId="3798047002" sldId="272"/>
            <ac:picMk id="1028" creationId="{D43EB891-116C-C267-A827-7FB5984984E1}"/>
          </ac:picMkLst>
        </pc:picChg>
        <pc:picChg chg="add mod">
          <ac:chgData name="Rakhi Singh" userId="202c3a3e4e99b439" providerId="LiveId" clId="{B651CC4D-2F25-413B-8BC3-7E40E940BFD5}" dt="2024-07-11T04:41:24.158" v="257" actId="26606"/>
          <ac:picMkLst>
            <pc:docMk/>
            <pc:sldMk cId="3798047002" sldId="272"/>
            <ac:picMk id="1030" creationId="{EDA738B7-DC8A-9CEE-221B-035DC18DE08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D74916-7C3C-4C01-B047-3631EF492668}" type="datetimeFigureOut">
              <a:rPr lang="en-AU" smtClean="0"/>
              <a:t>11/07/2024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59FAD9-9851-4E08-9742-BDB96C908EC2}" type="slidenum">
              <a:rPr lang="en-AU" smtClean="0"/>
              <a:t>‹#›</a:t>
            </a:fld>
            <a:endParaRPr lang="en-AU"/>
          </a:p>
        </p:txBody>
      </p:sp>
    </p:spTree>
    <p:extLst>
      <p:ext uri="{BB962C8B-B14F-4D97-AF65-F5344CB8AC3E}">
        <p14:creationId xmlns:p14="http://schemas.microsoft.com/office/powerpoint/2010/main" val="449942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0D59FAD9-9851-4E08-9742-BDB96C908EC2}" type="slidenum">
              <a:rPr lang="en-AU" smtClean="0"/>
              <a:t>6</a:t>
            </a:fld>
            <a:endParaRPr lang="en-AU"/>
          </a:p>
        </p:txBody>
      </p:sp>
    </p:spTree>
    <p:extLst>
      <p:ext uri="{BB962C8B-B14F-4D97-AF65-F5344CB8AC3E}">
        <p14:creationId xmlns:p14="http://schemas.microsoft.com/office/powerpoint/2010/main" val="774171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1" i="0" dirty="0">
                <a:solidFill>
                  <a:srgbClr val="000000"/>
                </a:solidFill>
                <a:effectLst/>
                <a:highlight>
                  <a:srgbClr val="FFFFFF"/>
                </a:highlight>
                <a:latin typeface="Helvetica Neue"/>
              </a:rPr>
              <a:t>Per Annum Growth and School Rank Analysis</a:t>
            </a:r>
          </a:p>
          <a:p>
            <a:pPr algn="l"/>
            <a:endParaRPr lang="en-GB" b="1" i="0" dirty="0">
              <a:solidFill>
                <a:srgbClr val="000000"/>
              </a:solidFill>
              <a:effectLst/>
              <a:highlight>
                <a:srgbClr val="FFFFFF"/>
              </a:highlight>
              <a:latin typeface="Helvetica Neue"/>
            </a:endParaRPr>
          </a:p>
          <a:p>
            <a:pPr algn="l">
              <a:buFont typeface="Arial" panose="020B0604020202020204" pitchFamily="34" charset="0"/>
              <a:buChar char="•"/>
            </a:pPr>
            <a:r>
              <a:rPr lang="en-GB" b="1" i="0" dirty="0">
                <a:solidFill>
                  <a:srgbClr val="000000"/>
                </a:solidFill>
                <a:effectLst/>
                <a:highlight>
                  <a:srgbClr val="FFFFFF"/>
                </a:highlight>
                <a:latin typeface="Helvetica Neue"/>
              </a:rPr>
              <a:t>Pearson correlation coefficient</a:t>
            </a:r>
            <a:r>
              <a:rPr lang="en-GB" b="0" i="0" dirty="0">
                <a:solidFill>
                  <a:srgbClr val="000000"/>
                </a:solidFill>
                <a:effectLst/>
                <a:highlight>
                  <a:srgbClr val="FFFFFF"/>
                </a:highlight>
                <a:latin typeface="Helvetica Neue"/>
              </a:rPr>
              <a:t>: 0.1874315234737049</a:t>
            </a:r>
          </a:p>
          <a:p>
            <a:pPr algn="l"/>
            <a:r>
              <a:rPr lang="en-GB" b="0" i="0" dirty="0">
                <a:solidFill>
                  <a:srgbClr val="000000"/>
                </a:solidFill>
                <a:effectLst/>
                <a:highlight>
                  <a:srgbClr val="FFFFFF"/>
                </a:highlight>
                <a:latin typeface="Helvetica Neue"/>
              </a:rPr>
              <a:t>The correlation coefficient indicates a weak positive relationship between school rank and annual growth, suggesting a slight tendency for improved school rankings to correlate with increased annual growth. However, the correlation is too weak to be considered statistically significant.</a:t>
            </a:r>
          </a:p>
          <a:p>
            <a:pPr algn="l"/>
            <a:endParaRPr lang="en-GB" b="0" i="0" dirty="0">
              <a:solidFill>
                <a:srgbClr val="000000"/>
              </a:solidFill>
              <a:effectLst/>
              <a:highlight>
                <a:srgbClr val="FFFFFF"/>
              </a:highlight>
              <a:latin typeface="Helvetica Neue"/>
            </a:endParaRPr>
          </a:p>
          <a:p>
            <a:pPr algn="l">
              <a:buFont typeface="Arial" panose="020B0604020202020204" pitchFamily="34" charset="0"/>
              <a:buChar char="•"/>
            </a:pPr>
            <a:r>
              <a:rPr lang="en-GB" b="1" i="0" dirty="0">
                <a:solidFill>
                  <a:srgbClr val="000000"/>
                </a:solidFill>
                <a:effectLst/>
                <a:highlight>
                  <a:srgbClr val="FFFFFF"/>
                </a:highlight>
                <a:latin typeface="Helvetica Neue"/>
              </a:rPr>
              <a:t>P-value</a:t>
            </a:r>
            <a:r>
              <a:rPr lang="en-GB" b="0" i="0" dirty="0">
                <a:solidFill>
                  <a:srgbClr val="000000"/>
                </a:solidFill>
                <a:effectLst/>
                <a:highlight>
                  <a:srgbClr val="FFFFFF"/>
                </a:highlight>
                <a:latin typeface="Helvetica Neue"/>
              </a:rPr>
              <a:t>: 0.0632066020143343</a:t>
            </a:r>
          </a:p>
          <a:p>
            <a:pPr algn="l"/>
            <a:r>
              <a:rPr lang="en-GB" b="0" i="0" dirty="0">
                <a:solidFill>
                  <a:srgbClr val="000000"/>
                </a:solidFill>
                <a:effectLst/>
                <a:highlight>
                  <a:srgbClr val="FFFFFF"/>
                </a:highlight>
                <a:latin typeface="Helvetica Neue"/>
              </a:rPr>
              <a:t>The p-value falls just short of the conventional significance threshold of 0.05, indicating that the observed correlation may be due to chance rather than a genuine relationship. As a result, we fail to reject the null hypothesis, which states that there is no correlation between school rank and annual growth.</a:t>
            </a:r>
          </a:p>
          <a:p>
            <a:pPr algn="l"/>
            <a:endParaRPr lang="en-GB" b="0" i="0" dirty="0">
              <a:solidFill>
                <a:srgbClr val="000000"/>
              </a:solidFill>
              <a:effectLst/>
              <a:highlight>
                <a:srgbClr val="FFFFFF"/>
              </a:highlight>
              <a:latin typeface="Helvetica Neue"/>
            </a:endParaRPr>
          </a:p>
          <a:p>
            <a:pPr algn="l"/>
            <a:r>
              <a:rPr lang="en-GB" b="1" i="0" dirty="0">
                <a:solidFill>
                  <a:srgbClr val="000000"/>
                </a:solidFill>
                <a:effectLst/>
                <a:highlight>
                  <a:srgbClr val="FFFFFF"/>
                </a:highlight>
                <a:latin typeface="Helvetica Neue"/>
              </a:rPr>
              <a:t>Hypothesis:</a:t>
            </a:r>
          </a:p>
          <a:p>
            <a:pPr algn="l"/>
            <a:r>
              <a:rPr lang="en-GB" b="1" i="0" dirty="0">
                <a:solidFill>
                  <a:srgbClr val="000000"/>
                </a:solidFill>
                <a:effectLst/>
                <a:highlight>
                  <a:srgbClr val="FFFFFF"/>
                </a:highlight>
                <a:latin typeface="Helvetica Neue"/>
              </a:rPr>
              <a:t>Null Hypothesis </a:t>
            </a:r>
            <a:r>
              <a:rPr lang="en-GB" b="0" i="0" dirty="0">
                <a:solidFill>
                  <a:srgbClr val="000000"/>
                </a:solidFill>
                <a:effectLst/>
                <a:highlight>
                  <a:srgbClr val="FFFFFF"/>
                </a:highlight>
                <a:latin typeface="Helvetica Neue"/>
              </a:rPr>
              <a:t>(H₀): No correlation exists between annual growth and school rank.</a:t>
            </a:r>
            <a:br>
              <a:rPr lang="en-GB" b="0" i="0" dirty="0">
                <a:solidFill>
                  <a:srgbClr val="000000"/>
                </a:solidFill>
                <a:effectLst/>
                <a:highlight>
                  <a:srgbClr val="FFFFFF"/>
                </a:highlight>
                <a:latin typeface="Helvetica Neue"/>
              </a:rPr>
            </a:br>
            <a:r>
              <a:rPr lang="en-GB" b="1" i="0" dirty="0">
                <a:solidFill>
                  <a:srgbClr val="000000"/>
                </a:solidFill>
                <a:effectLst/>
                <a:highlight>
                  <a:srgbClr val="FFFFFF"/>
                </a:highlight>
                <a:latin typeface="Helvetica Neue"/>
              </a:rPr>
              <a:t>Alternate Hypothesis </a:t>
            </a:r>
            <a:r>
              <a:rPr lang="en-GB" b="0" i="0" dirty="0">
                <a:solidFill>
                  <a:srgbClr val="000000"/>
                </a:solidFill>
                <a:effectLst/>
                <a:highlight>
                  <a:srgbClr val="FFFFFF"/>
                </a:highlight>
                <a:latin typeface="Helvetica Neue"/>
              </a:rPr>
              <a:t>(H₁): A correlation exists between annual growth and school rank.</a:t>
            </a:r>
          </a:p>
          <a:p>
            <a:pPr algn="l"/>
            <a:endParaRPr lang="en-GB" b="0" i="0" dirty="0">
              <a:solidFill>
                <a:srgbClr val="000000"/>
              </a:solidFill>
              <a:effectLst/>
              <a:highlight>
                <a:srgbClr val="FFFFFF"/>
              </a:highlight>
              <a:latin typeface="Helvetica Neue"/>
            </a:endParaRPr>
          </a:p>
          <a:p>
            <a:pPr algn="l"/>
            <a:r>
              <a:rPr lang="en-GB" b="1" i="0" dirty="0">
                <a:solidFill>
                  <a:srgbClr val="000000"/>
                </a:solidFill>
                <a:effectLst/>
                <a:highlight>
                  <a:srgbClr val="FFFFFF"/>
                </a:highlight>
                <a:latin typeface="Helvetica Neue"/>
              </a:rPr>
              <a:t>Conclusion:</a:t>
            </a:r>
          </a:p>
          <a:p>
            <a:pPr algn="l"/>
            <a:r>
              <a:rPr lang="en-GB" b="0" i="0" dirty="0">
                <a:solidFill>
                  <a:srgbClr val="000000"/>
                </a:solidFill>
                <a:effectLst/>
                <a:highlight>
                  <a:srgbClr val="FFFFFF"/>
                </a:highlight>
                <a:latin typeface="Helvetica Neue"/>
              </a:rPr>
              <a:t>The weak positive correlation observed between school rank and annual growth is not statistically significant at the 0.05 level. This suggests that the relationship may be due to chance. To draw stronger conclusions, additional data may be necessary.</a:t>
            </a:r>
          </a:p>
          <a:p>
            <a:endParaRPr lang="en-AU" dirty="0"/>
          </a:p>
        </p:txBody>
      </p:sp>
      <p:sp>
        <p:nvSpPr>
          <p:cNvPr id="4" name="Slide Number Placeholder 3"/>
          <p:cNvSpPr>
            <a:spLocks noGrp="1"/>
          </p:cNvSpPr>
          <p:nvPr>
            <p:ph type="sldNum" sz="quarter" idx="5"/>
          </p:nvPr>
        </p:nvSpPr>
        <p:spPr/>
        <p:txBody>
          <a:bodyPr/>
          <a:lstStyle/>
          <a:p>
            <a:fld id="{18663E61-4226-41C9-96C1-7B6A185AA244}" type="slidenum">
              <a:rPr lang="en-AU" smtClean="0"/>
              <a:t>9</a:t>
            </a:fld>
            <a:endParaRPr lang="en-AU"/>
          </a:p>
        </p:txBody>
      </p:sp>
    </p:spTree>
    <p:extLst>
      <p:ext uri="{BB962C8B-B14F-4D97-AF65-F5344CB8AC3E}">
        <p14:creationId xmlns:p14="http://schemas.microsoft.com/office/powerpoint/2010/main" val="39475799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GB" sz="1800" b="1" i="0" dirty="0">
                <a:solidFill>
                  <a:srgbClr val="2F5496"/>
                </a:solidFill>
                <a:effectLst/>
                <a:highlight>
                  <a:srgbClr val="FFFFFF"/>
                </a:highlight>
                <a:latin typeface="Segoe UI" panose="020B0502040204020203" pitchFamily="34" charset="0"/>
              </a:rPr>
              <a:t>House Price Increase and School Rank Analysis </a:t>
            </a:r>
          </a:p>
          <a:p>
            <a:pPr algn="l" rtl="0" fontAlgn="base"/>
            <a:endParaRPr lang="en-GB" b="0" i="0" dirty="0">
              <a:solidFill>
                <a:srgbClr val="2F5496"/>
              </a:solidFill>
              <a:effectLst/>
              <a:highlight>
                <a:srgbClr val="FFFFFF"/>
              </a:highlight>
              <a:latin typeface="Segoe UI" panose="020B0502040204020203" pitchFamily="34" charset="0"/>
            </a:endParaRPr>
          </a:p>
          <a:p>
            <a:pPr algn="l" rtl="0" fontAlgn="base">
              <a:buFont typeface="Arial" panose="020B0604020202020204" pitchFamily="34" charset="0"/>
              <a:buChar char="•"/>
            </a:pPr>
            <a:r>
              <a:rPr lang="en-GB" sz="1800" b="1" i="0" dirty="0">
                <a:solidFill>
                  <a:srgbClr val="000000"/>
                </a:solidFill>
                <a:effectLst/>
                <a:highlight>
                  <a:srgbClr val="FFFFFF"/>
                </a:highlight>
                <a:latin typeface="Segoe UI" panose="020B0502040204020203" pitchFamily="34" charset="0"/>
              </a:rPr>
              <a:t>Pearson correlation coefficient</a:t>
            </a:r>
            <a:r>
              <a:rPr lang="en-GB" sz="1800" b="0" i="0" dirty="0">
                <a:solidFill>
                  <a:srgbClr val="000000"/>
                </a:solidFill>
                <a:effectLst/>
                <a:highlight>
                  <a:srgbClr val="FFFFFF"/>
                </a:highlight>
                <a:latin typeface="Segoe UI" panose="020B0502040204020203" pitchFamily="34" charset="0"/>
              </a:rPr>
              <a:t>: -0.2693652389426884 </a:t>
            </a:r>
          </a:p>
          <a:p>
            <a:pPr algn="l" rtl="0" fontAlgn="base"/>
            <a:r>
              <a:rPr lang="en-GB" sz="1800" b="0" i="0" dirty="0">
                <a:solidFill>
                  <a:srgbClr val="000000"/>
                </a:solidFill>
                <a:effectLst/>
                <a:highlight>
                  <a:srgbClr val="FFFFFF"/>
                </a:highlight>
                <a:latin typeface="Segoe UI" panose="020B0502040204020203" pitchFamily="34" charset="0"/>
              </a:rPr>
              <a:t>The correlation coefficient indicates a weak to moderate negative correlation between school rank and House Price growth, suggesting that better-ranked schools are associated with higher equity growth. </a:t>
            </a:r>
            <a:endParaRPr lang="en-GB" b="0" i="0" dirty="0">
              <a:solidFill>
                <a:srgbClr val="000000"/>
              </a:solidFill>
              <a:effectLst/>
              <a:highlight>
                <a:srgbClr val="FFFFFF"/>
              </a:highlight>
              <a:latin typeface="Segoe UI" panose="020B0502040204020203" pitchFamily="34" charset="0"/>
            </a:endParaRPr>
          </a:p>
          <a:p>
            <a:pPr algn="l" rtl="0" fontAlgn="base">
              <a:buFont typeface="Arial" panose="020B0604020202020204" pitchFamily="34" charset="0"/>
              <a:buChar char="•"/>
            </a:pPr>
            <a:r>
              <a:rPr lang="en-GB" sz="1800" b="1" i="0" dirty="0">
                <a:solidFill>
                  <a:srgbClr val="000000"/>
                </a:solidFill>
                <a:effectLst/>
                <a:highlight>
                  <a:srgbClr val="FFFFFF"/>
                </a:highlight>
                <a:latin typeface="Segoe UI" panose="020B0502040204020203" pitchFamily="34" charset="0"/>
              </a:rPr>
              <a:t>P-value</a:t>
            </a:r>
            <a:r>
              <a:rPr lang="en-GB" sz="1800" b="0" i="0" dirty="0">
                <a:solidFill>
                  <a:srgbClr val="000000"/>
                </a:solidFill>
                <a:effectLst/>
                <a:highlight>
                  <a:srgbClr val="FFFFFF"/>
                </a:highlight>
                <a:latin typeface="Segoe UI" panose="020B0502040204020203" pitchFamily="34" charset="0"/>
              </a:rPr>
              <a:t>: </a:t>
            </a:r>
            <a:r>
              <a:rPr kumimoji="0" lang="en-US" altLang="en-US" sz="18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0.0029353964662798466</a:t>
            </a:r>
            <a:r>
              <a:rPr lang="en-GB" sz="1800" b="0" i="0" dirty="0">
                <a:solidFill>
                  <a:srgbClr val="000000"/>
                </a:solidFill>
                <a:effectLst/>
                <a:highlight>
                  <a:srgbClr val="FFFFFF"/>
                </a:highlight>
                <a:latin typeface="Segoe UI" panose="020B0502040204020203" pitchFamily="34" charset="0"/>
              </a:rPr>
              <a:t> </a:t>
            </a:r>
          </a:p>
          <a:p>
            <a:pPr algn="l" rtl="0" fontAlgn="base"/>
            <a:r>
              <a:rPr lang="en-GB" sz="1800" b="0" i="0" dirty="0">
                <a:solidFill>
                  <a:srgbClr val="000000"/>
                </a:solidFill>
                <a:effectLst/>
                <a:highlight>
                  <a:srgbClr val="FFFFFF"/>
                </a:highlight>
                <a:latin typeface="Segoe UI" panose="020B0502040204020203" pitchFamily="34" charset="0"/>
              </a:rPr>
              <a:t>The p-value is significantly below the 0.05 threshold, providing strong evidence to reject the null hypothesis and confirm a statistically significant correlation between school rank and equity growth. </a:t>
            </a:r>
          </a:p>
          <a:p>
            <a:pPr algn="l" rtl="0" fontAlgn="base"/>
            <a:endParaRPr lang="en-GB" b="0" i="0" dirty="0">
              <a:solidFill>
                <a:srgbClr val="000000"/>
              </a:solidFill>
              <a:effectLst/>
              <a:highlight>
                <a:srgbClr val="FFFFFF"/>
              </a:highlight>
              <a:latin typeface="Segoe UI" panose="020B0502040204020203" pitchFamily="34" charset="0"/>
            </a:endParaRPr>
          </a:p>
          <a:p>
            <a:pPr algn="l" rtl="0" fontAlgn="base"/>
            <a:r>
              <a:rPr lang="en-GB" sz="1800" b="1" i="0" dirty="0">
                <a:solidFill>
                  <a:srgbClr val="2F5496"/>
                </a:solidFill>
                <a:effectLst/>
                <a:highlight>
                  <a:srgbClr val="FFFFFF"/>
                </a:highlight>
                <a:latin typeface="Segoe UI" panose="020B0502040204020203" pitchFamily="34" charset="0"/>
              </a:rPr>
              <a:t>Hypotheses</a:t>
            </a:r>
            <a:r>
              <a:rPr lang="en-GB" sz="1800" b="0" i="0" dirty="0">
                <a:solidFill>
                  <a:srgbClr val="2F5496"/>
                </a:solidFill>
                <a:effectLst/>
                <a:highlight>
                  <a:srgbClr val="FFFFFF"/>
                </a:highlight>
                <a:latin typeface="Segoe UI" panose="020B0502040204020203" pitchFamily="34" charset="0"/>
              </a:rPr>
              <a:t>: </a:t>
            </a:r>
            <a:endParaRPr lang="en-GB" b="0" i="0" dirty="0">
              <a:solidFill>
                <a:srgbClr val="2F5496"/>
              </a:solidFill>
              <a:effectLst/>
              <a:highlight>
                <a:srgbClr val="FFFFFF"/>
              </a:highlight>
              <a:latin typeface="Segoe UI" panose="020B0502040204020203" pitchFamily="34" charset="0"/>
            </a:endParaRPr>
          </a:p>
          <a:p>
            <a:pPr algn="l" rtl="0" fontAlgn="base"/>
            <a:r>
              <a:rPr lang="en-GB" sz="1800" b="1" i="0" dirty="0">
                <a:solidFill>
                  <a:srgbClr val="000000"/>
                </a:solidFill>
                <a:effectLst/>
                <a:highlight>
                  <a:srgbClr val="FFFFFF"/>
                </a:highlight>
                <a:latin typeface="Segoe UI" panose="020B0502040204020203" pitchFamily="34" charset="0"/>
              </a:rPr>
              <a:t>Null</a:t>
            </a:r>
            <a:r>
              <a:rPr lang="en-GB" sz="1800" b="0" i="0" dirty="0">
                <a:solidFill>
                  <a:srgbClr val="000000"/>
                </a:solidFill>
                <a:effectLst/>
                <a:highlight>
                  <a:srgbClr val="FFFFFF"/>
                </a:highlight>
                <a:latin typeface="Segoe UI" panose="020B0502040204020203" pitchFamily="34" charset="0"/>
              </a:rPr>
              <a:t> </a:t>
            </a:r>
            <a:r>
              <a:rPr lang="en-GB" sz="1800" b="1" i="0" dirty="0">
                <a:solidFill>
                  <a:srgbClr val="000000"/>
                </a:solidFill>
                <a:effectLst/>
                <a:highlight>
                  <a:srgbClr val="FFFFFF"/>
                </a:highlight>
                <a:latin typeface="Segoe UI" panose="020B0502040204020203" pitchFamily="34" charset="0"/>
              </a:rPr>
              <a:t>Hypothesis</a:t>
            </a:r>
            <a:r>
              <a:rPr lang="en-GB" sz="1800" b="0" i="0" dirty="0">
                <a:solidFill>
                  <a:srgbClr val="000000"/>
                </a:solidFill>
                <a:effectLst/>
                <a:highlight>
                  <a:srgbClr val="FFFFFF"/>
                </a:highlight>
                <a:latin typeface="Segoe UI" panose="020B0502040204020203" pitchFamily="34" charset="0"/>
              </a:rPr>
              <a:t> (H₀): No correlation exists between house price growth and school rank. </a:t>
            </a:r>
          </a:p>
          <a:p>
            <a:pPr algn="l" rtl="0" fontAlgn="base"/>
            <a:r>
              <a:rPr lang="en-GB" sz="1800" b="1" i="0" dirty="0">
                <a:solidFill>
                  <a:srgbClr val="000000"/>
                </a:solidFill>
                <a:effectLst/>
                <a:highlight>
                  <a:srgbClr val="FFFFFF"/>
                </a:highlight>
                <a:latin typeface="Segoe UI" panose="020B0502040204020203" pitchFamily="34" charset="0"/>
              </a:rPr>
              <a:t>Alternate Hypothesis </a:t>
            </a:r>
            <a:r>
              <a:rPr lang="en-GB" sz="1800" b="0" i="0" dirty="0">
                <a:solidFill>
                  <a:srgbClr val="000000"/>
                </a:solidFill>
                <a:effectLst/>
                <a:highlight>
                  <a:srgbClr val="FFFFFF"/>
                </a:highlight>
                <a:latin typeface="Segoe UI" panose="020B0502040204020203" pitchFamily="34" charset="0"/>
              </a:rPr>
              <a:t>(H₁): A correlation exists between house price growth and school rank. </a:t>
            </a:r>
            <a:endParaRPr lang="en-GB" b="0" i="0" dirty="0">
              <a:solidFill>
                <a:srgbClr val="000000"/>
              </a:solidFill>
              <a:effectLst/>
              <a:highlight>
                <a:srgbClr val="FFFFFF"/>
              </a:highlight>
              <a:latin typeface="Segoe UI" panose="020B0502040204020203" pitchFamily="34" charset="0"/>
            </a:endParaRPr>
          </a:p>
          <a:p>
            <a:endParaRPr lang="en-AU" dirty="0"/>
          </a:p>
          <a:p>
            <a:pPr algn="l" rtl="0" fontAlgn="base"/>
            <a:r>
              <a:rPr lang="en-GB" sz="1200" b="1" i="0" dirty="0">
                <a:solidFill>
                  <a:srgbClr val="2F5496"/>
                </a:solidFill>
                <a:effectLst/>
                <a:highlight>
                  <a:srgbClr val="FFFFFF"/>
                </a:highlight>
                <a:latin typeface="Segoe UI" panose="020B0502040204020203" pitchFamily="34" charset="0"/>
              </a:rPr>
              <a:t>Conclusion</a:t>
            </a:r>
            <a:r>
              <a:rPr lang="en-GB" sz="1200" b="0" i="0" dirty="0">
                <a:solidFill>
                  <a:srgbClr val="2F5496"/>
                </a:solidFill>
                <a:effectLst/>
                <a:highlight>
                  <a:srgbClr val="FFFFFF"/>
                </a:highlight>
                <a:latin typeface="Segoe UI" panose="020B0502040204020203" pitchFamily="34" charset="0"/>
              </a:rPr>
              <a:t>: </a:t>
            </a:r>
            <a:endParaRPr lang="en-GB" b="0" i="0" dirty="0">
              <a:solidFill>
                <a:srgbClr val="2F5496"/>
              </a:solidFill>
              <a:effectLst/>
              <a:highlight>
                <a:srgbClr val="FFFFFF"/>
              </a:highlight>
              <a:latin typeface="Segoe UI" panose="020B0502040204020203" pitchFamily="34" charset="0"/>
            </a:endParaRPr>
          </a:p>
          <a:p>
            <a:pPr algn="l" rtl="0" fontAlgn="base"/>
            <a:r>
              <a:rPr lang="en-GB" sz="1200" b="0" i="0" dirty="0">
                <a:solidFill>
                  <a:srgbClr val="000000"/>
                </a:solidFill>
                <a:effectLst/>
                <a:highlight>
                  <a:srgbClr val="FFFFFF"/>
                </a:highlight>
                <a:latin typeface="Segoe UI" panose="020B0502040204020203" pitchFamily="34" charset="0"/>
              </a:rPr>
              <a:t>The results show a significant negative correlation between school rank and house price growth, indicating that better-ranked schools are associated with higher house price increase. This correlation is statistically significant at the 0.05 level, providing meaningful insight into the relationship between school rankings and equity growth in the housing market. </a:t>
            </a:r>
            <a:endParaRPr lang="en-GB" b="0" i="0" dirty="0">
              <a:solidFill>
                <a:srgbClr val="000000"/>
              </a:solidFill>
              <a:effectLst/>
              <a:highlight>
                <a:srgbClr val="FFFFFF"/>
              </a:highlight>
              <a:latin typeface="Segoe UI" panose="020B0502040204020203" pitchFamily="34" charset="0"/>
            </a:endParaRPr>
          </a:p>
          <a:p>
            <a:pPr algn="l" rtl="0" fontAlgn="base"/>
            <a:r>
              <a:rPr lang="en-GB" sz="1200" b="0" i="0" dirty="0">
                <a:solidFill>
                  <a:srgbClr val="000000"/>
                </a:solidFill>
                <a:effectLst/>
                <a:highlight>
                  <a:srgbClr val="FFFFFF"/>
                </a:highlight>
                <a:latin typeface="Segoe UI" panose="020B0502040204020203" pitchFamily="34" charset="0"/>
              </a:rPr>
              <a:t>In summary, the data suggests that suburbs with better-ranked schools tend to experience higher equity growth, supporting the idea that school rankings have a positive impact on the housing market. </a:t>
            </a:r>
            <a:endParaRPr lang="en-GB" b="0" i="0" dirty="0">
              <a:solidFill>
                <a:srgbClr val="000000"/>
              </a:solidFill>
              <a:effectLst/>
              <a:highlight>
                <a:srgbClr val="FFFFFF"/>
              </a:highlight>
              <a:latin typeface="Segoe UI" panose="020B0502040204020203" pitchFamily="34" charset="0"/>
            </a:endParaRPr>
          </a:p>
          <a:p>
            <a:pPr algn="l" rtl="0" fontAlgn="base"/>
            <a:r>
              <a:rPr lang="en-GB" sz="1200" b="0" i="0" dirty="0">
                <a:solidFill>
                  <a:srgbClr val="000000"/>
                </a:solidFill>
                <a:effectLst/>
                <a:highlight>
                  <a:srgbClr val="FFFFFF"/>
                </a:highlight>
                <a:latin typeface="Segoe UI" panose="020B0502040204020203" pitchFamily="34" charset="0"/>
              </a:rPr>
              <a:t> </a:t>
            </a:r>
            <a:endParaRPr lang="en-GB" b="0" i="0" dirty="0">
              <a:solidFill>
                <a:srgbClr val="000000"/>
              </a:solidFill>
              <a:effectLst/>
              <a:highlight>
                <a:srgbClr val="FFFFFF"/>
              </a:highlight>
              <a:latin typeface="Segoe UI" panose="020B0502040204020203" pitchFamily="34" charset="0"/>
            </a:endParaRPr>
          </a:p>
          <a:p>
            <a:endParaRPr lang="en-AU" dirty="0"/>
          </a:p>
        </p:txBody>
      </p:sp>
      <p:sp>
        <p:nvSpPr>
          <p:cNvPr id="4" name="Slide Number Placeholder 3"/>
          <p:cNvSpPr>
            <a:spLocks noGrp="1"/>
          </p:cNvSpPr>
          <p:nvPr>
            <p:ph type="sldNum" sz="quarter" idx="5"/>
          </p:nvPr>
        </p:nvSpPr>
        <p:spPr/>
        <p:txBody>
          <a:bodyPr/>
          <a:lstStyle/>
          <a:p>
            <a:fld id="{18663E61-4226-41C9-96C1-7B6A185AA244}" type="slidenum">
              <a:rPr lang="en-AU" smtClean="0"/>
              <a:t>10</a:t>
            </a:fld>
            <a:endParaRPr lang="en-AU"/>
          </a:p>
        </p:txBody>
      </p:sp>
    </p:spTree>
    <p:extLst>
      <p:ext uri="{BB962C8B-B14F-4D97-AF65-F5344CB8AC3E}">
        <p14:creationId xmlns:p14="http://schemas.microsoft.com/office/powerpoint/2010/main" val="343246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buFont typeface="Arial" panose="020B0604020202020204" pitchFamily="34" charset="0"/>
              <a:buChar char="•"/>
            </a:pPr>
            <a:r>
              <a:rPr lang="en-GB" sz="1800" b="0" i="0" dirty="0">
                <a:solidFill>
                  <a:srgbClr val="000000"/>
                </a:solidFill>
                <a:effectLst/>
                <a:highlight>
                  <a:srgbClr val="FFFFFF"/>
                </a:highlight>
                <a:latin typeface="Times New Roman" panose="02020603050405020304" pitchFamily="18" charset="0"/>
              </a:rPr>
              <a:t>As house prices increase more significantly in suburbs with good schools, affordability becomes a critical issue. </a:t>
            </a:r>
          </a:p>
          <a:p>
            <a:pPr algn="l" rtl="0" fontAlgn="base">
              <a:buFont typeface="Arial" panose="020B0604020202020204" pitchFamily="34" charset="0"/>
              <a:buChar char="•"/>
            </a:pPr>
            <a:r>
              <a:rPr lang="en-GB" sz="1800" b="0" i="0" dirty="0">
                <a:solidFill>
                  <a:srgbClr val="000000"/>
                </a:solidFill>
                <a:effectLst/>
                <a:highlight>
                  <a:srgbClr val="FFFFFF"/>
                </a:highlight>
                <a:latin typeface="Times New Roman" panose="02020603050405020304" pitchFamily="18" charset="0"/>
              </a:rPr>
              <a:t>Higher house prices mean that the cost of buying a home in these desirable areas increases faster than in areas with lower-ranked schools. </a:t>
            </a:r>
          </a:p>
          <a:p>
            <a:pPr algn="l" rtl="0" fontAlgn="base">
              <a:buFont typeface="Arial" panose="020B0604020202020204" pitchFamily="34" charset="0"/>
              <a:buChar char="•"/>
            </a:pPr>
            <a:r>
              <a:rPr lang="en-GB" sz="1800" b="0" i="0" dirty="0">
                <a:solidFill>
                  <a:srgbClr val="000000"/>
                </a:solidFill>
                <a:effectLst/>
                <a:highlight>
                  <a:srgbClr val="FFFFFF"/>
                </a:highlight>
                <a:latin typeface="Times New Roman" panose="02020603050405020304" pitchFamily="18" charset="0"/>
              </a:rPr>
              <a:t>For middle-income families, the rising house prices can make it difficult to afford homes in these areas, potentially limiting access to good schools based on financial constraints. </a:t>
            </a:r>
          </a:p>
          <a:p>
            <a:pPr algn="l" rtl="0" fontAlgn="base">
              <a:buFont typeface="Arial" panose="020B0604020202020204" pitchFamily="34" charset="0"/>
              <a:buChar char="•"/>
            </a:pPr>
            <a:r>
              <a:rPr lang="en-GB" sz="1800" b="0" i="0" dirty="0">
                <a:solidFill>
                  <a:srgbClr val="000000"/>
                </a:solidFill>
                <a:effectLst/>
                <a:highlight>
                  <a:srgbClr val="FFFFFF"/>
                </a:highlight>
                <a:latin typeface="Times New Roman" panose="02020603050405020304" pitchFamily="18" charset="0"/>
              </a:rPr>
              <a:t>This can lead to a socio-economic divide where only wealthier families can afford to live in suburbs with the best schools, aggravate inequality in educational opportunities. </a:t>
            </a:r>
          </a:p>
          <a:p>
            <a:pPr algn="l" rtl="0" fontAlgn="base"/>
            <a:endParaRPr lang="en-GB" sz="1200" b="0" i="0" dirty="0">
              <a:solidFill>
                <a:srgbClr val="000000"/>
              </a:solidFill>
              <a:effectLst/>
              <a:highlight>
                <a:srgbClr val="FFFFFF"/>
              </a:highlight>
              <a:latin typeface="Times New Roman" panose="02020603050405020304" pitchFamily="18" charset="0"/>
            </a:endParaRPr>
          </a:p>
          <a:p>
            <a:pPr algn="l" rtl="0" fontAlgn="base"/>
            <a:endParaRPr lang="en-GB" sz="1200" b="0" i="0" dirty="0">
              <a:solidFill>
                <a:srgbClr val="000000"/>
              </a:solidFill>
              <a:effectLst/>
              <a:highlight>
                <a:srgbClr val="FFFFFF"/>
              </a:highlight>
              <a:latin typeface="Times New Roman" panose="02020603050405020304" pitchFamily="18" charset="0"/>
            </a:endParaRPr>
          </a:p>
          <a:p>
            <a:pPr algn="l" rtl="0" fontAlgn="base"/>
            <a:r>
              <a:rPr lang="en-GB" sz="1200" b="0" i="0" dirty="0">
                <a:solidFill>
                  <a:srgbClr val="000000"/>
                </a:solidFill>
                <a:effectLst/>
                <a:highlight>
                  <a:srgbClr val="FFFFFF"/>
                </a:highlight>
                <a:latin typeface="Times New Roman" panose="02020603050405020304" pitchFamily="18" charset="0"/>
              </a:rPr>
              <a:t>When house prices go up, it becomes harder for people to afford to buy a home. This is because higher prices mean you need more money to buy a house. For many people, especially those with average incomes, this can make buying a home too expensive. As house prices increase, so do mortgage payments, which can take up a larger part of a family's budget, leaving less money for other things. If house prices rise faster than wages, it becomes even more difficult for people to afford homes. This can lead to fewer people owning homes and more people renting. High house prices can also create bigger problems, like a greater need for affordable housing and an increase in people struggling to find a place to live. </a:t>
            </a:r>
            <a:endParaRPr lang="en-GB" b="0" i="0" dirty="0">
              <a:solidFill>
                <a:srgbClr val="000000"/>
              </a:solidFill>
              <a:effectLst/>
              <a:highlight>
                <a:srgbClr val="FFFFFF"/>
              </a:highlight>
              <a:latin typeface="Segoe UI" panose="020B0502040204020203" pitchFamily="34" charset="0"/>
            </a:endParaRPr>
          </a:p>
          <a:p>
            <a:pPr algn="l" rtl="0" fontAlgn="base"/>
            <a:r>
              <a:rPr lang="en-GB" sz="1200" b="0" i="0" dirty="0">
                <a:solidFill>
                  <a:srgbClr val="000000"/>
                </a:solidFill>
                <a:effectLst/>
                <a:highlight>
                  <a:srgbClr val="FFFFFF"/>
                </a:highlight>
                <a:latin typeface="Segoe UI" panose="020B0502040204020203" pitchFamily="34" charset="0"/>
              </a:rPr>
              <a:t> </a:t>
            </a:r>
            <a:endParaRPr lang="en-GB" b="0" i="0" dirty="0">
              <a:solidFill>
                <a:srgbClr val="000000"/>
              </a:solidFill>
              <a:effectLst/>
              <a:highlight>
                <a:srgbClr val="FFFFFF"/>
              </a:highlight>
              <a:latin typeface="Segoe UI" panose="020B0502040204020203" pitchFamily="34" charset="0"/>
            </a:endParaRPr>
          </a:p>
          <a:p>
            <a:endParaRPr lang="en-AU" dirty="0"/>
          </a:p>
        </p:txBody>
      </p:sp>
      <p:sp>
        <p:nvSpPr>
          <p:cNvPr id="4" name="Slide Number Placeholder 3"/>
          <p:cNvSpPr>
            <a:spLocks noGrp="1"/>
          </p:cNvSpPr>
          <p:nvPr>
            <p:ph type="sldNum" sz="quarter" idx="5"/>
          </p:nvPr>
        </p:nvSpPr>
        <p:spPr/>
        <p:txBody>
          <a:bodyPr/>
          <a:lstStyle/>
          <a:p>
            <a:fld id="{18663E61-4226-41C9-96C1-7B6A185AA244}" type="slidenum">
              <a:rPr lang="en-AU" smtClean="0"/>
              <a:t>11</a:t>
            </a:fld>
            <a:endParaRPr lang="en-AU"/>
          </a:p>
        </p:txBody>
      </p:sp>
    </p:spTree>
    <p:extLst>
      <p:ext uri="{BB962C8B-B14F-4D97-AF65-F5344CB8AC3E}">
        <p14:creationId xmlns:p14="http://schemas.microsoft.com/office/powerpoint/2010/main" val="605268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VIC"/>
              </a:rPr>
              <a:t>The data is compiled using information lodged every time a property sale is completed. It provides property statistics for Victoria's 79 municipalities and yearly medians by suburb over a 10-year period.</a:t>
            </a:r>
          </a:p>
          <a:p>
            <a:endParaRPr lang="en-US" b="0" i="0" dirty="0">
              <a:solidFill>
                <a:srgbClr val="000000"/>
              </a:solidFill>
              <a:effectLst/>
              <a:latin typeface="VIC"/>
            </a:endParaRPr>
          </a:p>
          <a:p>
            <a:r>
              <a:rPr lang="en-US" b="0" i="0" dirty="0">
                <a:solidFill>
                  <a:srgbClr val="000000"/>
                </a:solidFill>
                <a:effectLst/>
                <a:latin typeface="VIC"/>
              </a:rPr>
              <a:t>Over the past 10 year, we have see an increasing trend for all suburbs except for QUAMBATOOK, which has 7 % decrease in growth.</a:t>
            </a:r>
          </a:p>
          <a:p>
            <a:endParaRPr lang="en-US" b="0" i="0" dirty="0">
              <a:solidFill>
                <a:srgbClr val="000000"/>
              </a:solidFill>
              <a:effectLst/>
              <a:latin typeface="VIC"/>
            </a:endParaRPr>
          </a:p>
          <a:p>
            <a:r>
              <a:rPr lang="en-US" b="0" i="0" dirty="0">
                <a:solidFill>
                  <a:srgbClr val="000000"/>
                </a:solidFill>
                <a:effectLst/>
                <a:latin typeface="VIC"/>
              </a:rPr>
              <a:t>After we have calculated the mean for all </a:t>
            </a:r>
            <a:r>
              <a:rPr lang="en-US" b="0" i="0" dirty="0" err="1">
                <a:solidFill>
                  <a:srgbClr val="000000"/>
                </a:solidFill>
                <a:effectLst/>
                <a:latin typeface="VIC"/>
              </a:rPr>
              <a:t>surbs</a:t>
            </a:r>
            <a:r>
              <a:rPr lang="en-US" b="0" i="0" dirty="0">
                <a:solidFill>
                  <a:srgbClr val="000000"/>
                </a:solidFill>
                <a:effectLst/>
                <a:latin typeface="VIC"/>
              </a:rPr>
              <a:t>, we have created the line chart showing the Melbourne price movement with time. Starting at $</a:t>
            </a:r>
            <a:r>
              <a:rPr lang="en-AU" b="0" i="0" dirty="0">
                <a:effectLst/>
                <a:highlight>
                  <a:srgbClr val="E1F5FE"/>
                </a:highlight>
                <a:latin typeface="system-ui"/>
              </a:rPr>
              <a:t>470,395.08 in 2013, the median house price for Melbourne has increased to $695,069.46, then the median house price rise slowly and dropped to $</a:t>
            </a:r>
            <a:r>
              <a:rPr lang="en-AU" b="0" i="0" dirty="0">
                <a:effectLst/>
                <a:highlight>
                  <a:srgbClr val="FFFFFF"/>
                </a:highlight>
                <a:latin typeface="system-ui"/>
              </a:rPr>
              <a:t>695089.00 in 2019. </a:t>
            </a:r>
          </a:p>
          <a:p>
            <a:endParaRPr lang="en-AU" b="0" i="0" dirty="0">
              <a:solidFill>
                <a:srgbClr val="000000"/>
              </a:solidFill>
              <a:effectLst/>
              <a:highlight>
                <a:srgbClr val="FFFFFF"/>
              </a:highlight>
              <a:latin typeface="system-ui"/>
            </a:endParaRPr>
          </a:p>
          <a:p>
            <a:r>
              <a:rPr lang="en-AU" b="0" i="0" dirty="0">
                <a:solidFill>
                  <a:srgbClr val="000000"/>
                </a:solidFill>
                <a:effectLst/>
                <a:highlight>
                  <a:srgbClr val="FFFFFF"/>
                </a:highlight>
                <a:latin typeface="system-ui"/>
              </a:rPr>
              <a:t>Interestingly, we see a similar trend from 2019 to 2023, with a steady increase to $</a:t>
            </a:r>
            <a:r>
              <a:rPr lang="en-AU" b="0" i="0" dirty="0">
                <a:effectLst/>
                <a:highlight>
                  <a:srgbClr val="F5F5F5"/>
                </a:highlight>
                <a:latin typeface="system-ui"/>
              </a:rPr>
              <a:t>939,518.09 then a drop of 9% in the median price. This drop is mainly related to the increase population in 2023 after the pandemic.</a:t>
            </a:r>
            <a:endParaRPr lang="en-US" b="0" i="0" dirty="0">
              <a:solidFill>
                <a:srgbClr val="000000"/>
              </a:solidFill>
              <a:effectLst/>
              <a:latin typeface="VIC"/>
            </a:endParaRPr>
          </a:p>
          <a:p>
            <a:endParaRPr lang="en-US" b="0" i="0" dirty="0">
              <a:solidFill>
                <a:srgbClr val="000000"/>
              </a:solidFill>
              <a:effectLst/>
              <a:latin typeface="VIC"/>
            </a:endParaRPr>
          </a:p>
          <a:p>
            <a:endParaRPr lang="en-US" b="0" i="0" dirty="0">
              <a:solidFill>
                <a:srgbClr val="000000"/>
              </a:solidFill>
              <a:effectLst/>
              <a:latin typeface="VIC"/>
            </a:endParaRPr>
          </a:p>
          <a:p>
            <a:endParaRPr lang="en-AU" dirty="0"/>
          </a:p>
        </p:txBody>
      </p:sp>
      <p:sp>
        <p:nvSpPr>
          <p:cNvPr id="4" name="Slide Number Placeholder 3"/>
          <p:cNvSpPr>
            <a:spLocks noGrp="1"/>
          </p:cNvSpPr>
          <p:nvPr>
            <p:ph type="sldNum" sz="quarter" idx="5"/>
          </p:nvPr>
        </p:nvSpPr>
        <p:spPr/>
        <p:txBody>
          <a:bodyPr/>
          <a:lstStyle/>
          <a:p>
            <a:fld id="{C92BEACA-CFC5-497B-A5EE-8F0D850CC7CC}" type="slidenum">
              <a:rPr lang="en-AU" smtClean="0"/>
              <a:t>13</a:t>
            </a:fld>
            <a:endParaRPr lang="en-AU"/>
          </a:p>
        </p:txBody>
      </p:sp>
    </p:spTree>
    <p:extLst>
      <p:ext uri="{BB962C8B-B14F-4D97-AF65-F5344CB8AC3E}">
        <p14:creationId xmlns:p14="http://schemas.microsoft.com/office/powerpoint/2010/main" val="3862376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0" i="0" dirty="0">
                <a:solidFill>
                  <a:srgbClr val="3C475B"/>
                </a:solidFill>
                <a:effectLst/>
                <a:highlight>
                  <a:srgbClr val="FFFFFF"/>
                </a:highlight>
                <a:latin typeface="inherit"/>
              </a:rPr>
              <a:t>Housing values have gone from less than three times disposable household incomes in the mid-1990s, to more than 5.5 times incomes, modelling from the Reserve Bank shows.</a:t>
            </a:r>
          </a:p>
          <a:p>
            <a:pPr algn="l" fontAlgn="base"/>
            <a:r>
              <a:rPr lang="en-US" b="0" i="0" dirty="0">
                <a:solidFill>
                  <a:srgbClr val="3C475B"/>
                </a:solidFill>
                <a:effectLst/>
                <a:highlight>
                  <a:srgbClr val="FFFFFF"/>
                </a:highlight>
                <a:latin typeface="inherit"/>
              </a:rPr>
              <a:t>With property prices continuing to rise against a backdrop of low wage growth, the gap between the two was likely to continue to widen</a:t>
            </a:r>
          </a:p>
          <a:p>
            <a:endParaRPr lang="en-AU" dirty="0"/>
          </a:p>
        </p:txBody>
      </p:sp>
      <p:sp>
        <p:nvSpPr>
          <p:cNvPr id="4" name="Slide Number Placeholder 3"/>
          <p:cNvSpPr>
            <a:spLocks noGrp="1"/>
          </p:cNvSpPr>
          <p:nvPr>
            <p:ph type="sldNum" sz="quarter" idx="5"/>
          </p:nvPr>
        </p:nvSpPr>
        <p:spPr/>
        <p:txBody>
          <a:bodyPr/>
          <a:lstStyle/>
          <a:p>
            <a:fld id="{C92BEACA-CFC5-497B-A5EE-8F0D850CC7CC}" type="slidenum">
              <a:rPr lang="en-AU" smtClean="0"/>
              <a:t>15</a:t>
            </a:fld>
            <a:endParaRPr lang="en-AU"/>
          </a:p>
        </p:txBody>
      </p:sp>
    </p:spTree>
    <p:extLst>
      <p:ext uri="{BB962C8B-B14F-4D97-AF65-F5344CB8AC3E}">
        <p14:creationId xmlns:p14="http://schemas.microsoft.com/office/powerpoint/2010/main" val="29851448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073D55F9-11A3-4523-8F38-6BA37933791A}" type="datetime1">
              <a:rPr lang="en-US" smtClean="0"/>
              <a:t>7/11/2024</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394339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0B4E757A-3EC2-4683-9080-1A460C37C843}" type="datetime1">
              <a:rPr lang="en-US" smtClean="0"/>
              <a:t>7/11/2024</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157611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a:xfrm>
            <a:off x="523539" y="6324600"/>
            <a:ext cx="2560220" cy="365125"/>
          </a:xfrm>
        </p:spPr>
        <p:txBody>
          <a:bodyPr/>
          <a:lstStyle/>
          <a:p>
            <a:fld id="{5CC8096C-64ED-4153-A483-5C02E44AD5C3}" type="datetime1">
              <a:rPr lang="en-US" smtClean="0"/>
              <a:t>7/11/2024</a:t>
            </a:fld>
            <a:endParaRPr lang="en-US" dirty="0"/>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a:xfrm>
            <a:off x="4267200" y="6319838"/>
            <a:ext cx="3982781" cy="365125"/>
          </a:xfrm>
        </p:spPr>
        <p:txBody>
          <a:bodyPr/>
          <a:lstStyle/>
          <a:p>
            <a:r>
              <a:rPr lang="en-US"/>
              <a:t>Sample Footer Text</a:t>
            </a:r>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705108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marL="228600" indent="-228600">
              <a:buFont typeface="Arial" panose="020B0604020202020204" pitchFamily="34" charset="0"/>
              <a:buChar char="•"/>
              <a:defRPr/>
            </a:lvl1pPr>
            <a:lvl2pPr marL="228600" indent="-228600">
              <a:buFont typeface="Arial" panose="020B0604020202020204" pitchFamily="34" charset="0"/>
              <a:buChar char="•"/>
              <a:defRPr/>
            </a:lvl2pPr>
            <a:lvl3pPr marL="228600" indent="-228600">
              <a:buFont typeface="Arial" panose="020B0604020202020204" pitchFamily="34" charset="0"/>
              <a:buChar char="•"/>
              <a:defRPr/>
            </a:lvl3pPr>
            <a:lvl4pPr marL="228600" indent="-228600">
              <a:buFont typeface="Arial" panose="020B0604020202020204" pitchFamily="34" charset="0"/>
              <a:buChar char="•"/>
              <a:defRPr/>
            </a:lvl4pPr>
            <a:lvl5pPr marL="2286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1CB9D56B-6EBE-4E5F-99D9-2A3DBDF37D0A}" type="datetime1">
              <a:rPr lang="en-US" smtClean="0"/>
              <a:t>7/11/2024</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155524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457200" y="1709738"/>
            <a:ext cx="1089025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457200" y="4589463"/>
            <a:ext cx="10890250" cy="1500187"/>
          </a:xfrm>
        </p:spPr>
        <p:txBody>
          <a:bodyPr/>
          <a:lstStyle>
            <a:lvl1pPr marL="0" indent="0">
              <a:buNone/>
              <a:defRPr sz="2400">
                <a:solidFill>
                  <a:srgbClr val="FFFFF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8C33F3CA-C7E3-432D-9282-18F13836509A}" type="datetime1">
              <a:rPr lang="en-US" smtClean="0"/>
              <a:t>7/11/2024</a:t>
            </a:fld>
            <a:endParaRPr lang="en-US" dirty="0"/>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774599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457200" y="1825625"/>
            <a:ext cx="5562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75BE9C62-1337-40B8-BA50-E9F4861DB4BC}" type="datetime1">
              <a:rPr lang="en-US" smtClean="0"/>
              <a:t>7/11/2024</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228811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0863"/>
            <a:ext cx="5157787"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3101975"/>
            <a:ext cx="5157787"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0863"/>
            <a:ext cx="5183188"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3101975"/>
            <a:ext cx="5183188"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47C195EB-2DA3-4B24-8725-19BC22A7BE50}" type="datetime1">
              <a:rPr lang="en-US" smtClean="0"/>
              <a:t>7/11/2024</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4165991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F4E237E6-0076-4915-A5A8-B7C11FA4F374}" type="datetime1">
              <a:rPr lang="en-US" smtClean="0"/>
              <a:t>7/11/2024</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4233066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3505F58F-C0B5-422A-8E5A-6B99E5D80F0A}" type="datetime1">
              <a:rPr lang="en-US" smtClean="0"/>
              <a:t>7/11/2024</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601631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981200"/>
          </a:xfrm>
        </p:spPr>
        <p:txBody>
          <a:bodyPr anchor="b"/>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7565E655-9687-48DF-A33F-F8824CCCB5D1}" type="datetime1">
              <a:rPr lang="en-US" smtClean="0"/>
              <a:t>7/11/2024</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510087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2209799"/>
          </a:xfrm>
        </p:spPr>
        <p:txBody>
          <a:bodyPr anchor="b"/>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B97FD56A-AAB8-4544-A495-D0645413C9E3}" type="datetime1">
              <a:rPr lang="en-US" smtClean="0"/>
              <a:t>7/11/2024</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414715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5" name="Rectangle 114">
            <a:extLst>
              <a:ext uri="{FF2B5EF4-FFF2-40B4-BE49-F238E27FC236}">
                <a16:creationId xmlns:a16="http://schemas.microsoft.com/office/drawing/2014/main" id="{A4798C7F-C8CA-4799-BF37-3AB4642CDB66}"/>
              </a:ext>
            </a:extLst>
          </p:cNvPr>
          <p:cNvSpPr/>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80" name="Group 79">
            <a:extLst>
              <a:ext uri="{FF2B5EF4-FFF2-40B4-BE49-F238E27FC236}">
                <a16:creationId xmlns:a16="http://schemas.microsoft.com/office/drawing/2014/main" id="{87F0794B-55D3-4D2D-BDE7-4688ED321E42}"/>
              </a:ext>
            </a:extLst>
          </p:cNvPr>
          <p:cNvGrpSpPr/>
          <p:nvPr/>
        </p:nvGrpSpPr>
        <p:grpSpPr>
          <a:xfrm>
            <a:off x="-11413" y="0"/>
            <a:ext cx="12214827" cy="6858000"/>
            <a:chOff x="-6214" y="-1"/>
            <a:chExt cx="12214827" cy="6858000"/>
          </a:xfrm>
        </p:grpSpPr>
        <p:cxnSp>
          <p:nvCxnSpPr>
            <p:cNvPr id="81" name="Straight Connector 80">
              <a:extLst>
                <a:ext uri="{FF2B5EF4-FFF2-40B4-BE49-F238E27FC236}">
                  <a16:creationId xmlns:a16="http://schemas.microsoft.com/office/drawing/2014/main" id="{BE4C795B-1813-4CC6-B03F-8DD130BEAABD}"/>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0F4C04D-5CD8-446B-BE3D-257172E6E4CB}"/>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DDC802E-606F-4F39-84B6-90DF0FE54461}"/>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C5B0C75-0136-4A39-9AB6-0F02C4527810}"/>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C5ED2B52-3D40-46DE-8B54-99A4071578D8}"/>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8BCEC75-1B6B-45B2-8041-8D933FCF60F5}"/>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A2FC789-056A-43CC-807E-4262CDC3E0F5}"/>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48C32FD3-76B0-40E7-89F2-E9C523210AF4}"/>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82E9447-8362-426C-840A-B6F2231F7BCC}"/>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F141DC8-83CE-4C21-A5BA-E2FFF3D866E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12A697C-ECBC-40A9-AC69-BF96A34B91AF}"/>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2E988AF-5EFB-43D3-B93F-6E4F41A2C90B}"/>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B312C1B-AAE2-4A6D-ACC7-ABAA75D42854}"/>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7B96146-61DA-44D6-A9DF-6DB41FCF2D80}"/>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B33F93D-4439-46EE-97C4-9CECAAFDCF60}"/>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914B275-A3D7-4BA4-B8CB-E7657100F3AD}"/>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D26EF3B-FBE7-4D57-8E01-553F50734A68}"/>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CC1E671-BA54-4B31-9A2E-8F50BC57A260}"/>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836A704-3624-4ABF-9A67-0F52C2F3EFBF}"/>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FDC385D-BA34-481F-A991-A776E0B19301}"/>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1EF033A-D8FB-416B-AE51-4E098A27D68C}"/>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7C17B48-F458-4E9B-9331-56FCDC5B6AB2}"/>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7E44A4B-D453-46F0-A83D-AF0B33D5C59F}"/>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46BEA9F-314B-440D-AE8D-21E1252EC5A0}"/>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15EAFD0-4869-4612-ACDE-ABC703104E88}"/>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0F26706-7F23-4FF0-9CAF-F3C4F47C119D}"/>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0195A72-345A-4E88-8D71-14DB3D1B607D}"/>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DBF51A6-A3BC-49FE-BB01-E8992811774E}"/>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78DF911-744C-419B-83DC-39F270BBF41F}"/>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49" name="Freeform: Shape 148">
            <a:extLst>
              <a:ext uri="{FF2B5EF4-FFF2-40B4-BE49-F238E27FC236}">
                <a16:creationId xmlns:a16="http://schemas.microsoft.com/office/drawing/2014/main" id="{216BB147-20D5-4D93-BDA5-1BC614D6A4B2}"/>
              </a:ext>
            </a:extLst>
          </p:cNvPr>
          <p:cNvSpPr/>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457200" y="365125"/>
            <a:ext cx="1072293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457200" y="1825625"/>
            <a:ext cx="10722932"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457200" y="6324600"/>
            <a:ext cx="256022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193BAB95-8DA7-460B-B00A-7037C8394FB0}" type="datetime1">
              <a:rPr lang="en-US" smtClean="0"/>
              <a:pPr/>
              <a:t>7/11/2024</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200861" y="6319838"/>
            <a:ext cx="3982781" cy="365125"/>
          </a:xfrm>
          <a:prstGeom prst="rect">
            <a:avLst/>
          </a:prstGeom>
        </p:spPr>
        <p:txBody>
          <a:bodyPr vert="horz" lIns="91440" tIns="45720" rIns="91440" bIns="45720" rtlCol="0" anchor="ctr"/>
          <a:lstStyle>
            <a:lvl1pPr algn="ctr">
              <a:defRPr sz="900" cap="all" spc="150" baseline="0">
                <a:solidFill>
                  <a:srgbClr val="FFFFFF"/>
                </a:solidFill>
              </a:defRPr>
            </a:lvl1pPr>
          </a:lstStyle>
          <a:p>
            <a:r>
              <a:rPr lang="en-US"/>
              <a:t>Sample Footer Text</a:t>
            </a:r>
            <a:endParaRPr lang="en-US" dirty="0">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11190806" y="6324600"/>
            <a:ext cx="799078" cy="365125"/>
          </a:xfrm>
          <a:prstGeom prst="rect">
            <a:avLst/>
          </a:prstGeom>
        </p:spPr>
        <p:txBody>
          <a:bodyPr vert="horz" lIns="91440" tIns="45720" rIns="91440" bIns="45720" rtlCol="0" anchor="ctr"/>
          <a:lstStyle>
            <a:lvl1pPr algn="ctr">
              <a:defRPr sz="900" cap="all" spc="150" baseline="0">
                <a:solidFill>
                  <a:srgbClr val="FFFFFF"/>
                </a:solidFill>
              </a:defRPr>
            </a:lvl1pPr>
          </a:lstStyle>
          <a:p>
            <a:fld id="{11A71338-8BA2-4C79-A6C5-5A8E30081D0C}" type="slidenum">
              <a:rPr lang="en-US" smtClean="0"/>
              <a:pPr/>
              <a:t>‹#›</a:t>
            </a:fld>
            <a:endParaRPr lang="en-US" dirty="0"/>
          </a:p>
        </p:txBody>
      </p:sp>
      <p:sp>
        <p:nvSpPr>
          <p:cNvPr id="77" name="Freeform: Shape 76">
            <a:extLst>
              <a:ext uri="{FF2B5EF4-FFF2-40B4-BE49-F238E27FC236}">
                <a16:creationId xmlns:a16="http://schemas.microsoft.com/office/drawing/2014/main" id="{0A253F60-DE40-4508-A37A-61331DF1DD5D}"/>
              </a:ext>
            </a:extLst>
          </p:cNvPr>
          <p:cNvSpPr/>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Tree>
    <p:extLst>
      <p:ext uri="{BB962C8B-B14F-4D97-AF65-F5344CB8AC3E}">
        <p14:creationId xmlns:p14="http://schemas.microsoft.com/office/powerpoint/2010/main" val="2365965165"/>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bg1"/>
        </a:buClr>
        <a:buSzPct val="75000"/>
        <a:buFont typeface="Arial" panose="020B0604020202020204" pitchFamily="34" charset="0"/>
        <a:buChar char="•"/>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hyperlink" Target="https://www.land.vic.gov.au/valuations/resources-and-reports/property-sales-statistics"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8.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www.land.vic.gov.au/valuations/resources-and-reports/property-sales-statistics" TargetMode="External"/><Relationship Id="rId2" Type="http://schemas.openxmlformats.org/officeDocument/2006/relationships/hyperlink" Target="https://bettereducation.com.au/" TargetMode="Externa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pic>
        <p:nvPicPr>
          <p:cNvPr id="48" name="Picture 47" descr="An abstract genetic concept">
            <a:extLst>
              <a:ext uri="{FF2B5EF4-FFF2-40B4-BE49-F238E27FC236}">
                <a16:creationId xmlns:a16="http://schemas.microsoft.com/office/drawing/2014/main" id="{C6BB73F7-AE34-BAF3-C4A9-C6DC300CAC9B}"/>
              </a:ext>
            </a:extLst>
          </p:cNvPr>
          <p:cNvPicPr>
            <a:picLocks noChangeAspect="1"/>
          </p:cNvPicPr>
          <p:nvPr/>
        </p:nvPicPr>
        <p:blipFill rotWithShape="1">
          <a:blip r:embed="rId2"/>
          <a:srcRect t="24459" b="19291"/>
          <a:stretch/>
        </p:blipFill>
        <p:spPr>
          <a:xfrm>
            <a:off x="20" y="10"/>
            <a:ext cx="12191980" cy="6857989"/>
          </a:xfrm>
          <a:prstGeom prst="rect">
            <a:avLst/>
          </a:prstGeom>
        </p:spPr>
      </p:pic>
      <p:sp>
        <p:nvSpPr>
          <p:cNvPr id="93" name="Flowchart: Document 92">
            <a:extLst>
              <a:ext uri="{FF2B5EF4-FFF2-40B4-BE49-F238E27FC236}">
                <a16:creationId xmlns:a16="http://schemas.microsoft.com/office/drawing/2014/main" id="{D22FBD32-C88A-4C1D-BC76-613A93944B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04804" y="304807"/>
            <a:ext cx="6858000" cy="6248391"/>
          </a:xfrm>
          <a:prstGeom prst="flowChartDocumen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grpSp>
        <p:nvGrpSpPr>
          <p:cNvPr id="95" name="Group 94">
            <a:extLst>
              <a:ext uri="{FF2B5EF4-FFF2-40B4-BE49-F238E27FC236}">
                <a16:creationId xmlns:a16="http://schemas.microsoft.com/office/drawing/2014/main" id="{CD79EE37-C3B0-49F1-9785-D0E81CA82B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96" name="Straight Connector 95">
              <a:extLst>
                <a:ext uri="{FF2B5EF4-FFF2-40B4-BE49-F238E27FC236}">
                  <a16:creationId xmlns:a16="http://schemas.microsoft.com/office/drawing/2014/main" id="{FB57EE24-04F7-41C6-B67E-7DA9477503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27E17265-DA36-47C9-AC4D-01822E76026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0E35D068-10AF-4241-ADFE-F40CFC9A7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B19D8CB9-3E32-4523-AA97-532E923B65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77CF05D3-197B-478D-91B9-1377234BF6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2EC49475-B923-4DC6-9257-BD65C25942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CDB29F5D-09EE-40A0-A705-540E29297B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ACA51D99-F305-4D17-9E03-5D35596257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2C8330E8-C3AF-44DC-80E5-215237BB79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DA6C3EC5-2106-4BC2-B570-E24E7C800C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6B5CAA0D-896F-46F4-BA95-0C7904A013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0A459D97-1E10-461B-B7BE-4A5FC85F79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B6CC35D8-8268-42B8-82BB-2120BD612E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98253610-7D46-4B46-984A-207710895F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36A6CB29-B660-4E14-9809-43D35C04DD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4C79E6EA-9BE0-4C29-AD42-41CACB6A2C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EB6499EE-044E-470D-8595-61636D9C73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30E042D5-4423-4A0F-8597-2B336F92A92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6A7BB4DB-48A1-4E03-A408-ED2D71B4E0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51C7BAFB-49FE-4016-A05F-804D2BCF89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7E9C7A31-7505-41B9-970C-1334EACE5B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A57DAEDB-03F1-4BE3-AEB7-B53E401F50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563867AB-2ACE-4D27-8864-3D0E2CBB68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EAE40CBB-020D-4627-AB50-C48748408A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812AFB78-0A9B-471D-900E-0D5145E9F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5CBFD124-CC90-48A3-88D9-14CCA6455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620B98D2-82E8-4F95-B588-CC9ABD9B2E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BA3D3940-B50F-4C62-8D89-37DEE47021D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123ED1A6-1F52-4F8C-A206-D0EAEA90C0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8C2B2D67-C7A3-94EF-D4EC-DCF5FAA45D88}"/>
              </a:ext>
            </a:extLst>
          </p:cNvPr>
          <p:cNvSpPr>
            <a:spLocks noGrp="1"/>
          </p:cNvSpPr>
          <p:nvPr>
            <p:ph type="ctrTitle"/>
          </p:nvPr>
        </p:nvSpPr>
        <p:spPr>
          <a:xfrm>
            <a:off x="537410" y="728905"/>
            <a:ext cx="4567990" cy="3184274"/>
          </a:xfrm>
        </p:spPr>
        <p:txBody>
          <a:bodyPr>
            <a:normAutofit/>
          </a:bodyPr>
          <a:lstStyle/>
          <a:p>
            <a:pPr algn="l"/>
            <a:r>
              <a:rPr lang="en-AU" dirty="0"/>
              <a:t>Housing Affordability</a:t>
            </a:r>
          </a:p>
        </p:txBody>
      </p:sp>
      <p:sp>
        <p:nvSpPr>
          <p:cNvPr id="3" name="Subtitle 2">
            <a:extLst>
              <a:ext uri="{FF2B5EF4-FFF2-40B4-BE49-F238E27FC236}">
                <a16:creationId xmlns:a16="http://schemas.microsoft.com/office/drawing/2014/main" id="{D82E7D70-FDE0-13B0-A31A-6ABD619A9A2B}"/>
              </a:ext>
            </a:extLst>
          </p:cNvPr>
          <p:cNvSpPr>
            <a:spLocks noGrp="1"/>
          </p:cNvSpPr>
          <p:nvPr>
            <p:ph type="subTitle" idx="1"/>
          </p:nvPr>
        </p:nvSpPr>
        <p:spPr>
          <a:xfrm>
            <a:off x="537410" y="4072044"/>
            <a:ext cx="4567990" cy="1495379"/>
          </a:xfrm>
        </p:spPr>
        <p:txBody>
          <a:bodyPr>
            <a:normAutofit/>
          </a:bodyPr>
          <a:lstStyle/>
          <a:p>
            <a:pPr algn="l"/>
            <a:r>
              <a:rPr lang="en-AU" sz="5400" dirty="0"/>
              <a:t>Melbourne</a:t>
            </a:r>
          </a:p>
        </p:txBody>
      </p:sp>
    </p:spTree>
    <p:extLst>
      <p:ext uri="{BB962C8B-B14F-4D97-AF65-F5344CB8AC3E}">
        <p14:creationId xmlns:p14="http://schemas.microsoft.com/office/powerpoint/2010/main" val="361610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of blue dots&#10;&#10;Description automatically generated">
            <a:extLst>
              <a:ext uri="{FF2B5EF4-FFF2-40B4-BE49-F238E27FC236}">
                <a16:creationId xmlns:a16="http://schemas.microsoft.com/office/drawing/2014/main" id="{98C033CA-6388-7B0B-E575-4230FB6C6A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264" y="1044084"/>
            <a:ext cx="5873758" cy="352425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2" name="Footer Placeholder 1">
            <a:extLst>
              <a:ext uri="{FF2B5EF4-FFF2-40B4-BE49-F238E27FC236}">
                <a16:creationId xmlns:a16="http://schemas.microsoft.com/office/drawing/2014/main" id="{1D114FC1-9697-2DAA-E951-401C456C836F}"/>
              </a:ext>
            </a:extLst>
          </p:cNvPr>
          <p:cNvSpPr>
            <a:spLocks noGrp="1"/>
          </p:cNvSpPr>
          <p:nvPr>
            <p:ph type="ftr" sz="quarter" idx="11"/>
          </p:nvPr>
        </p:nvSpPr>
        <p:spPr>
          <a:xfrm>
            <a:off x="146043" y="6319838"/>
            <a:ext cx="12045958" cy="365125"/>
          </a:xfrm>
        </p:spPr>
        <p:txBody>
          <a:bodyPr/>
          <a:lstStyle/>
          <a:p>
            <a:r>
              <a:rPr lang="en-GB" dirty="0"/>
              <a:t>Data Source : Better Education (https://bettereducation.com.au/) | Property Sales Statistics (https://www.land.vic.gov.au/valuations/resources-and-reports/property-sales-statistics)</a:t>
            </a:r>
            <a:endParaRPr lang="en-US" dirty="0"/>
          </a:p>
        </p:txBody>
      </p:sp>
      <p:sp>
        <p:nvSpPr>
          <p:cNvPr id="4" name="TextBox 3">
            <a:extLst>
              <a:ext uri="{FF2B5EF4-FFF2-40B4-BE49-F238E27FC236}">
                <a16:creationId xmlns:a16="http://schemas.microsoft.com/office/drawing/2014/main" id="{D5C98251-BF4C-900E-E3CA-D387C83C6BBE}"/>
              </a:ext>
            </a:extLst>
          </p:cNvPr>
          <p:cNvSpPr txBox="1"/>
          <p:nvPr/>
        </p:nvSpPr>
        <p:spPr>
          <a:xfrm>
            <a:off x="3334043" y="173037"/>
            <a:ext cx="7160455" cy="400110"/>
          </a:xfrm>
          <a:prstGeom prst="rect">
            <a:avLst/>
          </a:prstGeom>
          <a:noFill/>
        </p:spPr>
        <p:txBody>
          <a:bodyPr wrap="square" rtlCol="0">
            <a:spAutoFit/>
          </a:bodyPr>
          <a:lstStyle/>
          <a:p>
            <a:r>
              <a:rPr lang="en-GB" sz="2000" b="1" dirty="0">
                <a:solidFill>
                  <a:schemeClr val="bg1"/>
                </a:solidFill>
                <a:latin typeface="Arial" panose="020B0604020202020204" pitchFamily="34" charset="0"/>
                <a:cs typeface="Arial" panose="020B0604020202020204" pitchFamily="34" charset="0"/>
              </a:rPr>
              <a:t>School Ranking Vs House Prices</a:t>
            </a:r>
            <a:endParaRPr lang="en-AU" sz="2000" b="1" dirty="0">
              <a:solidFill>
                <a:schemeClr val="bg1"/>
              </a:solidFill>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057FE7ED-96A0-65DB-934A-00B9F411E905}"/>
              </a:ext>
            </a:extLst>
          </p:cNvPr>
          <p:cNvSpPr txBox="1"/>
          <p:nvPr/>
        </p:nvSpPr>
        <p:spPr>
          <a:xfrm>
            <a:off x="2097428" y="5167585"/>
            <a:ext cx="7997143" cy="707886"/>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Pearson correlation coefficient: -0.29597163226278067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P-value: 0.0029353964662798466 </a:t>
            </a:r>
          </a:p>
        </p:txBody>
      </p:sp>
      <p:sp>
        <p:nvSpPr>
          <p:cNvPr id="12" name="TextBox 11">
            <a:extLst>
              <a:ext uri="{FF2B5EF4-FFF2-40B4-BE49-F238E27FC236}">
                <a16:creationId xmlns:a16="http://schemas.microsoft.com/office/drawing/2014/main" id="{C72F0BF4-4EAA-1939-654E-E83E44EE7F42}"/>
              </a:ext>
            </a:extLst>
          </p:cNvPr>
          <p:cNvSpPr txBox="1"/>
          <p:nvPr/>
        </p:nvSpPr>
        <p:spPr>
          <a:xfrm>
            <a:off x="6471138" y="1791044"/>
            <a:ext cx="5425597" cy="1477328"/>
          </a:xfrm>
          <a:prstGeom prst="rect">
            <a:avLst/>
          </a:prstGeom>
          <a:noFill/>
        </p:spPr>
        <p:txBody>
          <a:bodyPr wrap="square" rtlCol="0">
            <a:spAutoFit/>
          </a:bodyPr>
          <a:lstStyle/>
          <a:p>
            <a:r>
              <a:rPr lang="en-GB" dirty="0">
                <a:solidFill>
                  <a:schemeClr val="bg1"/>
                </a:solidFill>
                <a:latin typeface="Arial" panose="020B0604020202020204" pitchFamily="34" charset="0"/>
                <a:cs typeface="Arial" panose="020B0604020202020204" pitchFamily="34" charset="0"/>
              </a:rPr>
              <a:t>Null Hypothesis (H₀): No correlation exists between house price growth and school rank. </a:t>
            </a:r>
          </a:p>
          <a:p>
            <a:endParaRPr lang="en-GB" dirty="0">
              <a:solidFill>
                <a:schemeClr val="bg1"/>
              </a:solidFill>
              <a:latin typeface="Arial" panose="020B0604020202020204" pitchFamily="34" charset="0"/>
              <a:cs typeface="Arial" panose="020B0604020202020204" pitchFamily="34" charset="0"/>
            </a:endParaRPr>
          </a:p>
          <a:p>
            <a:r>
              <a:rPr lang="en-GB" dirty="0">
                <a:solidFill>
                  <a:schemeClr val="bg1"/>
                </a:solidFill>
                <a:latin typeface="Arial" panose="020B0604020202020204" pitchFamily="34" charset="0"/>
                <a:cs typeface="Arial" panose="020B0604020202020204" pitchFamily="34" charset="0"/>
              </a:rPr>
              <a:t>Alternate Hypothesis (H₁): A correlation exists between house price growth and school rank.</a:t>
            </a:r>
            <a:endParaRPr lang="en-AU"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05642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897EC-E453-F03B-2B6D-462C5E218B59}"/>
              </a:ext>
            </a:extLst>
          </p:cNvPr>
          <p:cNvSpPr>
            <a:spLocks noGrp="1"/>
          </p:cNvSpPr>
          <p:nvPr>
            <p:ph type="title"/>
          </p:nvPr>
        </p:nvSpPr>
        <p:spPr>
          <a:xfrm>
            <a:off x="553998" y="336989"/>
            <a:ext cx="10722932" cy="1325563"/>
          </a:xfrm>
        </p:spPr>
        <p:txBody>
          <a:bodyPr/>
          <a:lstStyle/>
          <a:p>
            <a:pPr algn="ctr"/>
            <a:r>
              <a:rPr lang="en-GB" dirty="0"/>
              <a:t>Summary</a:t>
            </a:r>
            <a:endParaRPr lang="en-AU" dirty="0"/>
          </a:p>
        </p:txBody>
      </p:sp>
      <p:sp>
        <p:nvSpPr>
          <p:cNvPr id="3" name="Footer Placeholder 2">
            <a:extLst>
              <a:ext uri="{FF2B5EF4-FFF2-40B4-BE49-F238E27FC236}">
                <a16:creationId xmlns:a16="http://schemas.microsoft.com/office/drawing/2014/main" id="{8725B1BE-0744-4FD9-ADE7-BD5204552BBA}"/>
              </a:ext>
            </a:extLst>
          </p:cNvPr>
          <p:cNvSpPr>
            <a:spLocks noGrp="1"/>
          </p:cNvSpPr>
          <p:nvPr>
            <p:ph type="ftr" sz="quarter" idx="11"/>
          </p:nvPr>
        </p:nvSpPr>
        <p:spPr>
          <a:xfrm>
            <a:off x="1364566" y="6319838"/>
            <a:ext cx="9101797" cy="365125"/>
          </a:xfrm>
        </p:spPr>
        <p:txBody>
          <a:bodyPr/>
          <a:lstStyle/>
          <a:p>
            <a:r>
              <a:rPr lang="en-GB" dirty="0"/>
              <a:t>Data Source : Better Education (https://bettereducation.com.au/) | Property Sales Statistics (https://www.land.vic.gov.au/valuations/resources-and-reports/property-sales-statistics)</a:t>
            </a:r>
            <a:endParaRPr lang="en-US" dirty="0"/>
          </a:p>
        </p:txBody>
      </p:sp>
      <p:sp>
        <p:nvSpPr>
          <p:cNvPr id="7" name="Title 1">
            <a:extLst>
              <a:ext uri="{FF2B5EF4-FFF2-40B4-BE49-F238E27FC236}">
                <a16:creationId xmlns:a16="http://schemas.microsoft.com/office/drawing/2014/main" id="{E6208886-2907-4BA3-B39E-00AB01ADD7F5}"/>
              </a:ext>
            </a:extLst>
          </p:cNvPr>
          <p:cNvSpPr txBox="1">
            <a:spLocks/>
          </p:cNvSpPr>
          <p:nvPr/>
        </p:nvSpPr>
        <p:spPr>
          <a:xfrm>
            <a:off x="734534" y="1409333"/>
            <a:ext cx="10722932" cy="478826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a:lstStyle>
          <a:p>
            <a:pPr algn="just"/>
            <a:endParaRPr lang="en-GB" sz="3200" dirty="0"/>
          </a:p>
        </p:txBody>
      </p:sp>
      <p:sp>
        <p:nvSpPr>
          <p:cNvPr id="8" name="TextBox 7">
            <a:extLst>
              <a:ext uri="{FF2B5EF4-FFF2-40B4-BE49-F238E27FC236}">
                <a16:creationId xmlns:a16="http://schemas.microsoft.com/office/drawing/2014/main" id="{EACF3B30-8FB5-0901-A626-A28FA27AE408}"/>
              </a:ext>
            </a:extLst>
          </p:cNvPr>
          <p:cNvSpPr txBox="1"/>
          <p:nvPr/>
        </p:nvSpPr>
        <p:spPr>
          <a:xfrm>
            <a:off x="999065" y="2094689"/>
            <a:ext cx="9211733" cy="1631216"/>
          </a:xfrm>
          <a:prstGeom prst="rect">
            <a:avLst/>
          </a:prstGeom>
          <a:noFill/>
        </p:spPr>
        <p:txBody>
          <a:bodyPr wrap="square" rtlCol="0">
            <a:spAutoFit/>
          </a:bodyPr>
          <a:lstStyle/>
          <a:p>
            <a:pPr marL="285750" indent="-285750">
              <a:buFont typeface="Arial" panose="020B0604020202020204" pitchFamily="34" charset="0"/>
              <a:buChar char="•"/>
            </a:pPr>
            <a:r>
              <a:rPr lang="en-GB" sz="2000" dirty="0">
                <a:solidFill>
                  <a:schemeClr val="bg1"/>
                </a:solidFill>
                <a:latin typeface="Arial" panose="020B0604020202020204" pitchFamily="34" charset="0"/>
                <a:cs typeface="Arial" panose="020B0604020202020204" pitchFamily="34" charset="0"/>
              </a:rPr>
              <a:t>House price increase is more in good school suburbs</a:t>
            </a:r>
          </a:p>
          <a:p>
            <a:endParaRPr lang="en-GB" sz="2000"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sz="2000" dirty="0">
                <a:solidFill>
                  <a:schemeClr val="bg1"/>
                </a:solidFill>
                <a:latin typeface="Arial" panose="020B0604020202020204" pitchFamily="34" charset="0"/>
                <a:cs typeface="Arial" panose="020B0604020202020204" pitchFamily="34" charset="0"/>
              </a:rPr>
              <a:t>Hose price per annum growth is weakly corelated with school ranking</a:t>
            </a:r>
          </a:p>
          <a:p>
            <a:endParaRPr lang="en-GB" sz="2000"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sz="2000" dirty="0">
                <a:solidFill>
                  <a:schemeClr val="bg1"/>
                </a:solidFill>
                <a:latin typeface="Arial" panose="020B0604020202020204" pitchFamily="34" charset="0"/>
                <a:cs typeface="Arial" panose="020B0604020202020204" pitchFamily="34" charset="0"/>
              </a:rPr>
              <a:t>Good school suburbs are less affordable</a:t>
            </a:r>
            <a:endParaRPr lang="en-AU" sz="20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15671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CBE33E-2BF5-3C49-1FF9-D827536A69EE}"/>
              </a:ext>
            </a:extLst>
          </p:cNvPr>
          <p:cNvSpPr txBox="1"/>
          <p:nvPr/>
        </p:nvSpPr>
        <p:spPr>
          <a:xfrm>
            <a:off x="3572423" y="477147"/>
            <a:ext cx="5813687" cy="5545420"/>
          </a:xfrm>
          <a:prstGeom prst="rect">
            <a:avLst/>
          </a:prstGeom>
        </p:spPr>
        <p:txBody>
          <a:bodyPr vert="horz" lIns="91440" tIns="45720" rIns="91440" bIns="45720" rtlCol="0" anchor="ctr">
            <a:normAutofit/>
          </a:bodyPr>
          <a:lstStyle/>
          <a:p>
            <a:pPr marL="228600" indent="-228600">
              <a:lnSpc>
                <a:spcPct val="110000"/>
              </a:lnSpc>
              <a:spcAft>
                <a:spcPts val="600"/>
              </a:spcAft>
              <a:buClr>
                <a:schemeClr val="bg1"/>
              </a:buClr>
              <a:buSzPct val="75000"/>
              <a:buFont typeface="+mj-lt"/>
              <a:buAutoNum type="arabicPeriod"/>
            </a:pPr>
            <a:r>
              <a:rPr lang="en-US" dirty="0">
                <a:solidFill>
                  <a:schemeClr val="tx2"/>
                </a:solidFill>
              </a:rPr>
              <a:t>Data Sources | Data Preparation | Analysis</a:t>
            </a:r>
          </a:p>
        </p:txBody>
      </p:sp>
      <p:sp>
        <p:nvSpPr>
          <p:cNvPr id="3" name="TextBox 2">
            <a:extLst>
              <a:ext uri="{FF2B5EF4-FFF2-40B4-BE49-F238E27FC236}">
                <a16:creationId xmlns:a16="http://schemas.microsoft.com/office/drawing/2014/main" id="{A1F87788-E62F-69A3-3134-03635FEB7BB7}"/>
              </a:ext>
            </a:extLst>
          </p:cNvPr>
          <p:cNvSpPr txBox="1"/>
          <p:nvPr/>
        </p:nvSpPr>
        <p:spPr>
          <a:xfrm>
            <a:off x="3683726" y="4206240"/>
            <a:ext cx="4525197" cy="369332"/>
          </a:xfrm>
          <a:prstGeom prst="rect">
            <a:avLst/>
          </a:prstGeom>
          <a:noFill/>
        </p:spPr>
        <p:txBody>
          <a:bodyPr wrap="square" rtlCol="0">
            <a:spAutoFit/>
          </a:bodyPr>
          <a:lstStyle/>
          <a:p>
            <a:r>
              <a:rPr lang="en-US" dirty="0">
                <a:hlinkClick r:id="rId2"/>
              </a:rPr>
              <a:t>Property sales statistics (land.vic.gov.au)</a:t>
            </a:r>
            <a:endParaRPr lang="en-AU" dirty="0"/>
          </a:p>
        </p:txBody>
      </p:sp>
    </p:spTree>
    <p:extLst>
      <p:ext uri="{BB962C8B-B14F-4D97-AF65-F5344CB8AC3E}">
        <p14:creationId xmlns:p14="http://schemas.microsoft.com/office/powerpoint/2010/main" val="1695637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F2113-3F08-2D33-79B1-505EA8DAD992}"/>
              </a:ext>
            </a:extLst>
          </p:cNvPr>
          <p:cNvSpPr>
            <a:spLocks noGrp="1"/>
          </p:cNvSpPr>
          <p:nvPr>
            <p:ph type="title"/>
          </p:nvPr>
        </p:nvSpPr>
        <p:spPr>
          <a:xfrm>
            <a:off x="421477" y="211849"/>
            <a:ext cx="6159160" cy="2240735"/>
          </a:xfrm>
        </p:spPr>
        <p:txBody>
          <a:bodyPr vert="horz" lIns="91440" tIns="45720" rIns="91440" bIns="45720" rtlCol="0" anchor="ctr">
            <a:normAutofit/>
          </a:bodyPr>
          <a:lstStyle/>
          <a:p>
            <a:r>
              <a:rPr lang="en-US" dirty="0"/>
              <a:t>Melbourne Housing Market heat or not</a:t>
            </a:r>
          </a:p>
        </p:txBody>
      </p:sp>
      <p:sp>
        <p:nvSpPr>
          <p:cNvPr id="4" name="Text Placeholder 3">
            <a:extLst>
              <a:ext uri="{FF2B5EF4-FFF2-40B4-BE49-F238E27FC236}">
                <a16:creationId xmlns:a16="http://schemas.microsoft.com/office/drawing/2014/main" id="{700D2352-7975-9D7B-B3A6-101C4A567228}"/>
              </a:ext>
            </a:extLst>
          </p:cNvPr>
          <p:cNvSpPr>
            <a:spLocks noGrp="1"/>
          </p:cNvSpPr>
          <p:nvPr>
            <p:ph type="body" sz="half" idx="2"/>
          </p:nvPr>
        </p:nvSpPr>
        <p:spPr>
          <a:xfrm>
            <a:off x="457200" y="3264832"/>
            <a:ext cx="6159160" cy="2998983"/>
          </a:xfrm>
        </p:spPr>
        <p:txBody>
          <a:bodyPr vert="horz" lIns="91440" tIns="45720" rIns="91440" bIns="45720" rtlCol="0">
            <a:normAutofit/>
          </a:bodyPr>
          <a:lstStyle/>
          <a:p>
            <a:pPr marL="228600" indent="-228600">
              <a:buFont typeface="+mj-lt"/>
              <a:buAutoNum type="arabicPeriod"/>
            </a:pPr>
            <a:endParaRPr lang="en-US" sz="1800" dirty="0"/>
          </a:p>
        </p:txBody>
      </p:sp>
      <p:pic>
        <p:nvPicPr>
          <p:cNvPr id="6" name="Content Placeholder 5">
            <a:extLst>
              <a:ext uri="{FF2B5EF4-FFF2-40B4-BE49-F238E27FC236}">
                <a16:creationId xmlns:a16="http://schemas.microsoft.com/office/drawing/2014/main" id="{0DC43101-8683-AC20-AEE0-D8F476907ECB}"/>
              </a:ext>
            </a:extLst>
          </p:cNvPr>
          <p:cNvPicPr>
            <a:picLocks noGrp="1" noChangeAspect="1"/>
          </p:cNvPicPr>
          <p:nvPr>
            <p:ph idx="1"/>
          </p:nvPr>
        </p:nvPicPr>
        <p:blipFill>
          <a:blip r:embed="rId3"/>
          <a:stretch>
            <a:fillRect/>
          </a:stretch>
        </p:blipFill>
        <p:spPr>
          <a:xfrm>
            <a:off x="6591037" y="1771289"/>
            <a:ext cx="5111034" cy="3283838"/>
          </a:xfrm>
          <a:prstGeom prst="rect">
            <a:avLst/>
          </a:prstGeom>
        </p:spPr>
      </p:pic>
      <p:pic>
        <p:nvPicPr>
          <p:cNvPr id="8" name="Picture 7">
            <a:extLst>
              <a:ext uri="{FF2B5EF4-FFF2-40B4-BE49-F238E27FC236}">
                <a16:creationId xmlns:a16="http://schemas.microsoft.com/office/drawing/2014/main" id="{9B44CA52-AED6-9138-B31B-2BF4D537BBFF}"/>
              </a:ext>
            </a:extLst>
          </p:cNvPr>
          <p:cNvPicPr>
            <a:picLocks noChangeAspect="1"/>
          </p:cNvPicPr>
          <p:nvPr/>
        </p:nvPicPr>
        <p:blipFill>
          <a:blip r:embed="rId4"/>
          <a:stretch>
            <a:fillRect/>
          </a:stretch>
        </p:blipFill>
        <p:spPr>
          <a:xfrm>
            <a:off x="520572" y="2314495"/>
            <a:ext cx="5483466" cy="2494454"/>
          </a:xfrm>
          <a:prstGeom prst="rect">
            <a:avLst/>
          </a:prstGeom>
        </p:spPr>
      </p:pic>
      <p:pic>
        <p:nvPicPr>
          <p:cNvPr id="10" name="Picture 9">
            <a:extLst>
              <a:ext uri="{FF2B5EF4-FFF2-40B4-BE49-F238E27FC236}">
                <a16:creationId xmlns:a16="http://schemas.microsoft.com/office/drawing/2014/main" id="{924BE3F9-3194-4C9A-BBFE-D2E9CB5F5AE3}"/>
              </a:ext>
            </a:extLst>
          </p:cNvPr>
          <p:cNvPicPr>
            <a:picLocks noChangeAspect="1"/>
          </p:cNvPicPr>
          <p:nvPr/>
        </p:nvPicPr>
        <p:blipFill>
          <a:blip r:embed="rId5"/>
          <a:stretch>
            <a:fillRect/>
          </a:stretch>
        </p:blipFill>
        <p:spPr>
          <a:xfrm>
            <a:off x="405936" y="5266394"/>
            <a:ext cx="7582290" cy="1339919"/>
          </a:xfrm>
          <a:prstGeom prst="rect">
            <a:avLst/>
          </a:prstGeom>
        </p:spPr>
      </p:pic>
      <p:sp>
        <p:nvSpPr>
          <p:cNvPr id="12" name="TextBox 11">
            <a:extLst>
              <a:ext uri="{FF2B5EF4-FFF2-40B4-BE49-F238E27FC236}">
                <a16:creationId xmlns:a16="http://schemas.microsoft.com/office/drawing/2014/main" id="{048E4D7D-49D7-A2B9-452A-DD9F5DBB8DAB}"/>
              </a:ext>
            </a:extLst>
          </p:cNvPr>
          <p:cNvSpPr txBox="1"/>
          <p:nvPr/>
        </p:nvSpPr>
        <p:spPr>
          <a:xfrm>
            <a:off x="8125219" y="5592401"/>
            <a:ext cx="4093779" cy="646331"/>
          </a:xfrm>
          <a:prstGeom prst="rect">
            <a:avLst/>
          </a:prstGeom>
          <a:noFill/>
        </p:spPr>
        <p:txBody>
          <a:bodyPr wrap="square" rtlCol="0">
            <a:spAutoFit/>
          </a:bodyPr>
          <a:lstStyle/>
          <a:p>
            <a:r>
              <a:rPr lang="en-AU" dirty="0">
                <a:highlight>
                  <a:srgbClr val="E1F5FE"/>
                </a:highlight>
                <a:latin typeface="system-ui"/>
              </a:rPr>
              <a:t>Max 10 Year growth : </a:t>
            </a:r>
            <a:r>
              <a:rPr lang="en-AU" b="0" i="0" dirty="0">
                <a:effectLst/>
                <a:highlight>
                  <a:srgbClr val="E1F5FE"/>
                </a:highlight>
                <a:latin typeface="system-ui"/>
              </a:rPr>
              <a:t>MARYSVILLE +285%</a:t>
            </a:r>
          </a:p>
          <a:p>
            <a:r>
              <a:rPr lang="en-AU" dirty="0">
                <a:highlight>
                  <a:srgbClr val="E1F5FE"/>
                </a:highlight>
                <a:latin typeface="system-ui"/>
              </a:rPr>
              <a:t>Min 10 Year </a:t>
            </a:r>
            <a:r>
              <a:rPr lang="en-AU" b="1" dirty="0">
                <a:highlight>
                  <a:srgbClr val="E1F5FE"/>
                </a:highlight>
                <a:latin typeface="system-ui"/>
              </a:rPr>
              <a:t>Growth</a:t>
            </a:r>
            <a:r>
              <a:rPr lang="en-AU" dirty="0">
                <a:highlight>
                  <a:srgbClr val="E1F5FE"/>
                </a:highlight>
                <a:latin typeface="system-ui"/>
              </a:rPr>
              <a:t>: </a:t>
            </a:r>
            <a:r>
              <a:rPr lang="en-US" dirty="0">
                <a:highlight>
                  <a:srgbClr val="E1F5FE"/>
                </a:highlight>
                <a:latin typeface="system-ui"/>
              </a:rPr>
              <a:t>QUAMBATOOK,</a:t>
            </a:r>
            <a:endParaRPr lang="en-AU" dirty="0">
              <a:highlight>
                <a:srgbClr val="E1F5FE"/>
              </a:highlight>
              <a:latin typeface="system-ui"/>
            </a:endParaRPr>
          </a:p>
        </p:txBody>
      </p:sp>
      <p:cxnSp>
        <p:nvCxnSpPr>
          <p:cNvPr id="45" name="Straight Connector 44">
            <a:extLst>
              <a:ext uri="{FF2B5EF4-FFF2-40B4-BE49-F238E27FC236}">
                <a16:creationId xmlns:a16="http://schemas.microsoft.com/office/drawing/2014/main" id="{F96F5EC4-2270-3B14-37C0-CB447A233C64}"/>
              </a:ext>
            </a:extLst>
          </p:cNvPr>
          <p:cNvCxnSpPr>
            <a:cxnSpLocks/>
          </p:cNvCxnSpPr>
          <p:nvPr/>
        </p:nvCxnSpPr>
        <p:spPr>
          <a:xfrm>
            <a:off x="9530765" y="2056522"/>
            <a:ext cx="0" cy="257271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57817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A9518-48BC-6A80-5A9D-30B47BFAEC6D}"/>
              </a:ext>
            </a:extLst>
          </p:cNvPr>
          <p:cNvSpPr>
            <a:spLocks noGrp="1"/>
          </p:cNvSpPr>
          <p:nvPr>
            <p:ph type="title"/>
          </p:nvPr>
        </p:nvSpPr>
        <p:spPr>
          <a:xfrm>
            <a:off x="3903028" y="172657"/>
            <a:ext cx="5917628" cy="650671"/>
          </a:xfrm>
        </p:spPr>
        <p:txBody>
          <a:bodyPr>
            <a:normAutofit fontScale="90000"/>
          </a:bodyPr>
          <a:lstStyle/>
          <a:p>
            <a:r>
              <a:rPr lang="en-AU" dirty="0"/>
              <a:t>Salary VS Price</a:t>
            </a:r>
          </a:p>
        </p:txBody>
      </p:sp>
      <p:sp>
        <p:nvSpPr>
          <p:cNvPr id="4" name="Text Placeholder 3">
            <a:extLst>
              <a:ext uri="{FF2B5EF4-FFF2-40B4-BE49-F238E27FC236}">
                <a16:creationId xmlns:a16="http://schemas.microsoft.com/office/drawing/2014/main" id="{E632C82D-AAA8-8343-32EC-BAFA08D67579}"/>
              </a:ext>
            </a:extLst>
          </p:cNvPr>
          <p:cNvSpPr>
            <a:spLocks noGrp="1"/>
          </p:cNvSpPr>
          <p:nvPr>
            <p:ph type="body" sz="half" idx="2"/>
          </p:nvPr>
        </p:nvSpPr>
        <p:spPr/>
        <p:txBody>
          <a:bodyPr/>
          <a:lstStyle/>
          <a:p>
            <a:endParaRPr lang="en-AU" dirty="0"/>
          </a:p>
        </p:txBody>
      </p:sp>
      <p:pic>
        <p:nvPicPr>
          <p:cNvPr id="6" name="Picture 5">
            <a:extLst>
              <a:ext uri="{FF2B5EF4-FFF2-40B4-BE49-F238E27FC236}">
                <a16:creationId xmlns:a16="http://schemas.microsoft.com/office/drawing/2014/main" id="{F6EC306C-E194-920F-8D8A-6467D7D022CF}"/>
              </a:ext>
            </a:extLst>
          </p:cNvPr>
          <p:cNvPicPr>
            <a:picLocks noChangeAspect="1"/>
          </p:cNvPicPr>
          <p:nvPr/>
        </p:nvPicPr>
        <p:blipFill>
          <a:blip r:embed="rId2"/>
          <a:stretch>
            <a:fillRect/>
          </a:stretch>
        </p:blipFill>
        <p:spPr>
          <a:xfrm>
            <a:off x="245840" y="1645920"/>
            <a:ext cx="4904669" cy="3272105"/>
          </a:xfrm>
          <a:prstGeom prst="rect">
            <a:avLst/>
          </a:prstGeom>
        </p:spPr>
      </p:pic>
      <p:pic>
        <p:nvPicPr>
          <p:cNvPr id="12" name="Picture 11">
            <a:extLst>
              <a:ext uri="{FF2B5EF4-FFF2-40B4-BE49-F238E27FC236}">
                <a16:creationId xmlns:a16="http://schemas.microsoft.com/office/drawing/2014/main" id="{ED4CA3E1-2A92-4C6C-288A-7ED25DE0F2AF}"/>
              </a:ext>
            </a:extLst>
          </p:cNvPr>
          <p:cNvPicPr>
            <a:picLocks noChangeAspect="1"/>
          </p:cNvPicPr>
          <p:nvPr/>
        </p:nvPicPr>
        <p:blipFill>
          <a:blip r:embed="rId3"/>
          <a:stretch>
            <a:fillRect/>
          </a:stretch>
        </p:blipFill>
        <p:spPr>
          <a:xfrm>
            <a:off x="6272784" y="1645921"/>
            <a:ext cx="5079428" cy="3238038"/>
          </a:xfrm>
          <a:prstGeom prst="rect">
            <a:avLst/>
          </a:prstGeom>
        </p:spPr>
      </p:pic>
      <p:sp>
        <p:nvSpPr>
          <p:cNvPr id="13" name="Rectangle 1">
            <a:extLst>
              <a:ext uri="{FF2B5EF4-FFF2-40B4-BE49-F238E27FC236}">
                <a16:creationId xmlns:a16="http://schemas.microsoft.com/office/drawing/2014/main" id="{D6988C8D-5096-EA72-70AD-DCE38D1FDD58}"/>
              </a:ext>
            </a:extLst>
          </p:cNvPr>
          <p:cNvSpPr>
            <a:spLocks noChangeArrowheads="1"/>
          </p:cNvSpPr>
          <p:nvPr/>
        </p:nvSpPr>
        <p:spPr bwMode="auto">
          <a:xfrm>
            <a:off x="6272784" y="5288820"/>
            <a:ext cx="5692140" cy="1384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Arial Unicode MS"/>
                <a:ea typeface="var(--jp-code-font-family)"/>
              </a:rPr>
              <a:t>y = 25.25x +-866264.94</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22020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9FE0C80-930D-E081-76B0-9A504D048388}"/>
              </a:ext>
            </a:extLst>
          </p:cNvPr>
          <p:cNvSpPr>
            <a:spLocks noGrp="1"/>
          </p:cNvSpPr>
          <p:nvPr>
            <p:ph type="title"/>
          </p:nvPr>
        </p:nvSpPr>
        <p:spPr/>
        <p:txBody>
          <a:bodyPr/>
          <a:lstStyle/>
          <a:p>
            <a:r>
              <a:rPr lang="en-AU" dirty="0"/>
              <a:t>Melbourne House Affordable or not?</a:t>
            </a:r>
          </a:p>
        </p:txBody>
      </p:sp>
      <p:sp>
        <p:nvSpPr>
          <p:cNvPr id="11" name="Content Placeholder 10">
            <a:extLst>
              <a:ext uri="{FF2B5EF4-FFF2-40B4-BE49-F238E27FC236}">
                <a16:creationId xmlns:a16="http://schemas.microsoft.com/office/drawing/2014/main" id="{1F244D09-3321-A77F-0F1E-973276269730}"/>
              </a:ext>
            </a:extLst>
          </p:cNvPr>
          <p:cNvSpPr>
            <a:spLocks noGrp="1"/>
          </p:cNvSpPr>
          <p:nvPr>
            <p:ph idx="1"/>
          </p:nvPr>
        </p:nvSpPr>
        <p:spPr/>
        <p:txBody>
          <a:bodyPr/>
          <a:lstStyle/>
          <a:p>
            <a:endParaRPr lang="en-AU" dirty="0"/>
          </a:p>
        </p:txBody>
      </p:sp>
      <p:pic>
        <p:nvPicPr>
          <p:cNvPr id="13" name="Picture 12">
            <a:extLst>
              <a:ext uri="{FF2B5EF4-FFF2-40B4-BE49-F238E27FC236}">
                <a16:creationId xmlns:a16="http://schemas.microsoft.com/office/drawing/2014/main" id="{BD3BD883-0EEF-2484-AA53-3A6CF29A157C}"/>
              </a:ext>
            </a:extLst>
          </p:cNvPr>
          <p:cNvPicPr>
            <a:picLocks noChangeAspect="1"/>
          </p:cNvPicPr>
          <p:nvPr/>
        </p:nvPicPr>
        <p:blipFill>
          <a:blip r:embed="rId3"/>
          <a:stretch>
            <a:fillRect/>
          </a:stretch>
        </p:blipFill>
        <p:spPr>
          <a:xfrm>
            <a:off x="457200" y="1720371"/>
            <a:ext cx="4537710" cy="4561846"/>
          </a:xfrm>
          <a:prstGeom prst="rect">
            <a:avLst/>
          </a:prstGeom>
        </p:spPr>
      </p:pic>
      <p:sp>
        <p:nvSpPr>
          <p:cNvPr id="14" name="TextBox 13">
            <a:extLst>
              <a:ext uri="{FF2B5EF4-FFF2-40B4-BE49-F238E27FC236}">
                <a16:creationId xmlns:a16="http://schemas.microsoft.com/office/drawing/2014/main" id="{CB509263-7838-F136-FA3A-31E02F8F6E0E}"/>
              </a:ext>
            </a:extLst>
          </p:cNvPr>
          <p:cNvSpPr txBox="1"/>
          <p:nvPr/>
        </p:nvSpPr>
        <p:spPr>
          <a:xfrm rot="16200000">
            <a:off x="7217735" y="-346299"/>
            <a:ext cx="738664" cy="4805514"/>
          </a:xfrm>
          <a:prstGeom prst="rect">
            <a:avLst/>
          </a:prstGeom>
          <a:noFill/>
        </p:spPr>
        <p:txBody>
          <a:bodyPr vert="eaVert" wrap="square" rtlCol="0">
            <a:spAutoFit/>
          </a:bodyPr>
          <a:lstStyle/>
          <a:p>
            <a:r>
              <a:rPr lang="en-AU" dirty="0"/>
              <a:t>Hose Deposit in 30 years:</a:t>
            </a:r>
          </a:p>
          <a:p>
            <a:r>
              <a:rPr lang="en-AU" dirty="0"/>
              <a:t>Annual Salary in 30 years:</a:t>
            </a:r>
          </a:p>
        </p:txBody>
      </p:sp>
    </p:spTree>
    <p:extLst>
      <p:ext uri="{BB962C8B-B14F-4D97-AF65-F5344CB8AC3E}">
        <p14:creationId xmlns:p14="http://schemas.microsoft.com/office/powerpoint/2010/main" val="2971698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75" name="Rectangle 1074">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76" name="Rectangle 1075">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77" name="Flowchart: Document 8">
            <a:extLst>
              <a:ext uri="{FF2B5EF4-FFF2-40B4-BE49-F238E27FC236}">
                <a16:creationId xmlns:a16="http://schemas.microsoft.com/office/drawing/2014/main" id="{4BE5C09D-B3C1-42F3-B945-39AEDFD198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646597" y="287679"/>
            <a:ext cx="6867330" cy="6273311"/>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 name="connsiteX0" fmla="*/ 17 w 21656"/>
              <a:gd name="connsiteY0" fmla="*/ 147 h 47742"/>
              <a:gd name="connsiteX1" fmla="*/ 21637 w 21656"/>
              <a:gd name="connsiteY1" fmla="*/ 0 h 47742"/>
              <a:gd name="connsiteX2" fmla="*/ 21656 w 21656"/>
              <a:gd name="connsiteY2" fmla="*/ 43796 h 47742"/>
              <a:gd name="connsiteX3" fmla="*/ 0 w 21656"/>
              <a:gd name="connsiteY3" fmla="*/ 46582 h 47742"/>
              <a:gd name="connsiteX4" fmla="*/ 17 w 21656"/>
              <a:gd name="connsiteY4" fmla="*/ 147 h 47742"/>
              <a:gd name="connsiteX0" fmla="*/ 17 w 21663"/>
              <a:gd name="connsiteY0" fmla="*/ 73 h 47668"/>
              <a:gd name="connsiteX1" fmla="*/ 21663 w 21663"/>
              <a:gd name="connsiteY1" fmla="*/ 0 h 47668"/>
              <a:gd name="connsiteX2" fmla="*/ 21656 w 21663"/>
              <a:gd name="connsiteY2" fmla="*/ 43722 h 47668"/>
              <a:gd name="connsiteX3" fmla="*/ 0 w 21663"/>
              <a:gd name="connsiteY3" fmla="*/ 46508 h 47668"/>
              <a:gd name="connsiteX4" fmla="*/ 17 w 21663"/>
              <a:gd name="connsiteY4" fmla="*/ 73 h 47668"/>
              <a:gd name="connsiteX0" fmla="*/ 5 w 21671"/>
              <a:gd name="connsiteY0" fmla="*/ 73 h 47668"/>
              <a:gd name="connsiteX1" fmla="*/ 21671 w 21671"/>
              <a:gd name="connsiteY1" fmla="*/ 0 h 47668"/>
              <a:gd name="connsiteX2" fmla="*/ 21664 w 21671"/>
              <a:gd name="connsiteY2" fmla="*/ 43722 h 47668"/>
              <a:gd name="connsiteX3" fmla="*/ 8 w 21671"/>
              <a:gd name="connsiteY3" fmla="*/ 46508 h 47668"/>
              <a:gd name="connsiteX4" fmla="*/ 5 w 21671"/>
              <a:gd name="connsiteY4" fmla="*/ 73 h 47668"/>
              <a:gd name="connsiteX0" fmla="*/ 5 w 21671"/>
              <a:gd name="connsiteY0" fmla="*/ 73 h 47668"/>
              <a:gd name="connsiteX1" fmla="*/ 21671 w 21671"/>
              <a:gd name="connsiteY1" fmla="*/ 0 h 47668"/>
              <a:gd name="connsiteX2" fmla="*/ 21670 w 21671"/>
              <a:gd name="connsiteY2" fmla="*/ 43722 h 47668"/>
              <a:gd name="connsiteX3" fmla="*/ 8 w 21671"/>
              <a:gd name="connsiteY3" fmla="*/ 46508 h 47668"/>
              <a:gd name="connsiteX4" fmla="*/ 5 w 21671"/>
              <a:gd name="connsiteY4" fmla="*/ 73 h 47668"/>
              <a:gd name="connsiteX0" fmla="*/ 4 w 21676"/>
              <a:gd name="connsiteY0" fmla="*/ 0 h 47722"/>
              <a:gd name="connsiteX1" fmla="*/ 21676 w 21676"/>
              <a:gd name="connsiteY1" fmla="*/ 54 h 47722"/>
              <a:gd name="connsiteX2" fmla="*/ 21675 w 21676"/>
              <a:gd name="connsiteY2" fmla="*/ 43776 h 47722"/>
              <a:gd name="connsiteX3" fmla="*/ 13 w 21676"/>
              <a:gd name="connsiteY3" fmla="*/ 46562 h 47722"/>
              <a:gd name="connsiteX4" fmla="*/ 4 w 21676"/>
              <a:gd name="connsiteY4" fmla="*/ 0 h 47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6" h="47722">
                <a:moveTo>
                  <a:pt x="4" y="0"/>
                </a:moveTo>
                <a:lnTo>
                  <a:pt x="21676" y="54"/>
                </a:lnTo>
                <a:cubicBezTo>
                  <a:pt x="21676" y="5828"/>
                  <a:pt x="21675" y="38002"/>
                  <a:pt x="21675" y="43776"/>
                </a:cubicBezTo>
                <a:cubicBezTo>
                  <a:pt x="10875" y="43776"/>
                  <a:pt x="10813" y="50312"/>
                  <a:pt x="13" y="46562"/>
                </a:cubicBezTo>
                <a:cubicBezTo>
                  <a:pt x="32" y="31095"/>
                  <a:pt x="-15" y="15467"/>
                  <a:pt x="4" y="0"/>
                </a:cubicBezTo>
                <a:close/>
              </a:path>
            </a:pathLst>
          </a:cu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078" name="Group 1077">
            <a:extLst>
              <a:ext uri="{FF2B5EF4-FFF2-40B4-BE49-F238E27FC236}">
                <a16:creationId xmlns:a16="http://schemas.microsoft.com/office/drawing/2014/main" id="{628E122F-BCB2-43BD-850B-48491CEEF4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042" name="Straight Connector 1041">
              <a:extLst>
                <a:ext uri="{FF2B5EF4-FFF2-40B4-BE49-F238E27FC236}">
                  <a16:creationId xmlns:a16="http://schemas.microsoft.com/office/drawing/2014/main" id="{414FAAF8-31CB-4B07-B529-5A88EFF682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3" name="Straight Connector 1042">
              <a:extLst>
                <a:ext uri="{FF2B5EF4-FFF2-40B4-BE49-F238E27FC236}">
                  <a16:creationId xmlns:a16="http://schemas.microsoft.com/office/drawing/2014/main" id="{746BA361-B0A5-4ABB-A288-CFDE7BAEF4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4" name="Straight Connector 1043">
              <a:extLst>
                <a:ext uri="{FF2B5EF4-FFF2-40B4-BE49-F238E27FC236}">
                  <a16:creationId xmlns:a16="http://schemas.microsoft.com/office/drawing/2014/main" id="{453021D8-E018-4408-8CCA-024F3FC311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5" name="Straight Connector 1044">
              <a:extLst>
                <a:ext uri="{FF2B5EF4-FFF2-40B4-BE49-F238E27FC236}">
                  <a16:creationId xmlns:a16="http://schemas.microsoft.com/office/drawing/2014/main" id="{2B92D8BD-E859-46F2-89FC-FC259125D1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6" name="Straight Connector 1045">
              <a:extLst>
                <a:ext uri="{FF2B5EF4-FFF2-40B4-BE49-F238E27FC236}">
                  <a16:creationId xmlns:a16="http://schemas.microsoft.com/office/drawing/2014/main" id="{D731C846-C584-4E9F-872D-500B07D109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7" name="Straight Connector 1046">
              <a:extLst>
                <a:ext uri="{FF2B5EF4-FFF2-40B4-BE49-F238E27FC236}">
                  <a16:creationId xmlns:a16="http://schemas.microsoft.com/office/drawing/2014/main" id="{9FD6636C-54CD-4310-9F2B-9A9CF3EC9BD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8" name="Straight Connector 1047">
              <a:extLst>
                <a:ext uri="{FF2B5EF4-FFF2-40B4-BE49-F238E27FC236}">
                  <a16:creationId xmlns:a16="http://schemas.microsoft.com/office/drawing/2014/main" id="{288113FA-166F-40E3-991C-33200E3876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9" name="Straight Connector 1048">
              <a:extLst>
                <a:ext uri="{FF2B5EF4-FFF2-40B4-BE49-F238E27FC236}">
                  <a16:creationId xmlns:a16="http://schemas.microsoft.com/office/drawing/2014/main" id="{85DD2EA6-4E91-475D-B141-030955A02E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0" name="Straight Connector 1049">
              <a:extLst>
                <a:ext uri="{FF2B5EF4-FFF2-40B4-BE49-F238E27FC236}">
                  <a16:creationId xmlns:a16="http://schemas.microsoft.com/office/drawing/2014/main" id="{077A4A45-7AB6-4608-9030-A70A5E3B3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1" name="Straight Connector 1050">
              <a:extLst>
                <a:ext uri="{FF2B5EF4-FFF2-40B4-BE49-F238E27FC236}">
                  <a16:creationId xmlns:a16="http://schemas.microsoft.com/office/drawing/2014/main" id="{D8252ABC-9FDF-43E9-A030-94081E5837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2" name="Straight Connector 1051">
              <a:extLst>
                <a:ext uri="{FF2B5EF4-FFF2-40B4-BE49-F238E27FC236}">
                  <a16:creationId xmlns:a16="http://schemas.microsoft.com/office/drawing/2014/main" id="{3D5000E7-8B90-4C3E-9DA8-8A7DF0152F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3" name="Straight Connector 1052">
              <a:extLst>
                <a:ext uri="{FF2B5EF4-FFF2-40B4-BE49-F238E27FC236}">
                  <a16:creationId xmlns:a16="http://schemas.microsoft.com/office/drawing/2014/main" id="{2DD251B8-330C-4939-93B6-C4FEDF6ACFC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4" name="Straight Connector 1053">
              <a:extLst>
                <a:ext uri="{FF2B5EF4-FFF2-40B4-BE49-F238E27FC236}">
                  <a16:creationId xmlns:a16="http://schemas.microsoft.com/office/drawing/2014/main" id="{6763F2D5-1D97-451F-9EE1-C959342FC9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5" name="Straight Connector 1054">
              <a:extLst>
                <a:ext uri="{FF2B5EF4-FFF2-40B4-BE49-F238E27FC236}">
                  <a16:creationId xmlns:a16="http://schemas.microsoft.com/office/drawing/2014/main" id="{09B81618-BDA5-46C2-A54E-4448465A58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6" name="Straight Connector 1055">
              <a:extLst>
                <a:ext uri="{FF2B5EF4-FFF2-40B4-BE49-F238E27FC236}">
                  <a16:creationId xmlns:a16="http://schemas.microsoft.com/office/drawing/2014/main" id="{F15D9E70-4AC3-46E9-93DB-07CB2B41EFC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7" name="Straight Connector 1056">
              <a:extLst>
                <a:ext uri="{FF2B5EF4-FFF2-40B4-BE49-F238E27FC236}">
                  <a16:creationId xmlns:a16="http://schemas.microsoft.com/office/drawing/2014/main" id="{15B884CB-61A3-4841-A661-215EE93E31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8" name="Straight Connector 1057">
              <a:extLst>
                <a:ext uri="{FF2B5EF4-FFF2-40B4-BE49-F238E27FC236}">
                  <a16:creationId xmlns:a16="http://schemas.microsoft.com/office/drawing/2014/main" id="{51808844-2CD5-4FB3-B3F6-CE5B82F89A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9" name="Straight Connector 1058">
              <a:extLst>
                <a:ext uri="{FF2B5EF4-FFF2-40B4-BE49-F238E27FC236}">
                  <a16:creationId xmlns:a16="http://schemas.microsoft.com/office/drawing/2014/main" id="{9FFDFB79-ADB0-49E8-919B-A0BB9190FF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0" name="Straight Connector 1059">
              <a:extLst>
                <a:ext uri="{FF2B5EF4-FFF2-40B4-BE49-F238E27FC236}">
                  <a16:creationId xmlns:a16="http://schemas.microsoft.com/office/drawing/2014/main" id="{63AABDCA-76BB-4D33-8117-D688C0BF9A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1" name="Straight Connector 1060">
              <a:extLst>
                <a:ext uri="{FF2B5EF4-FFF2-40B4-BE49-F238E27FC236}">
                  <a16:creationId xmlns:a16="http://schemas.microsoft.com/office/drawing/2014/main" id="{7C3DC4D8-930D-4D21-A1D0-45FF81BA15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2" name="Straight Connector 1061">
              <a:extLst>
                <a:ext uri="{FF2B5EF4-FFF2-40B4-BE49-F238E27FC236}">
                  <a16:creationId xmlns:a16="http://schemas.microsoft.com/office/drawing/2014/main" id="{DFC86F57-A8B2-4BA9-8751-CF0F43F25B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3" name="Straight Connector 1062">
              <a:extLst>
                <a:ext uri="{FF2B5EF4-FFF2-40B4-BE49-F238E27FC236}">
                  <a16:creationId xmlns:a16="http://schemas.microsoft.com/office/drawing/2014/main" id="{E6A34578-DE1C-4566-8856-1430B428B8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4" name="Straight Connector 1063">
              <a:extLst>
                <a:ext uri="{FF2B5EF4-FFF2-40B4-BE49-F238E27FC236}">
                  <a16:creationId xmlns:a16="http://schemas.microsoft.com/office/drawing/2014/main" id="{8DEE8827-9D87-4C09-9A85-FB043BFB0E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5" name="Straight Connector 1064">
              <a:extLst>
                <a:ext uri="{FF2B5EF4-FFF2-40B4-BE49-F238E27FC236}">
                  <a16:creationId xmlns:a16="http://schemas.microsoft.com/office/drawing/2014/main" id="{3FE11D9A-8DF5-4CD5-9B3C-4BBE699087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6" name="Straight Connector 1065">
              <a:extLst>
                <a:ext uri="{FF2B5EF4-FFF2-40B4-BE49-F238E27FC236}">
                  <a16:creationId xmlns:a16="http://schemas.microsoft.com/office/drawing/2014/main" id="{6150C108-376E-4B3A-84BE-5288AC2D51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7" name="Straight Connector 1066">
              <a:extLst>
                <a:ext uri="{FF2B5EF4-FFF2-40B4-BE49-F238E27FC236}">
                  <a16:creationId xmlns:a16="http://schemas.microsoft.com/office/drawing/2014/main" id="{AFBF9B4D-FC7D-4A99-9AD8-90C125364F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8" name="Straight Connector 1067">
              <a:extLst>
                <a:ext uri="{FF2B5EF4-FFF2-40B4-BE49-F238E27FC236}">
                  <a16:creationId xmlns:a16="http://schemas.microsoft.com/office/drawing/2014/main" id="{C747BAB4-EE42-4FB9-ABB4-6ABF823F69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9" name="Straight Connector 1068">
              <a:extLst>
                <a:ext uri="{FF2B5EF4-FFF2-40B4-BE49-F238E27FC236}">
                  <a16:creationId xmlns:a16="http://schemas.microsoft.com/office/drawing/2014/main" id="{F56D09A2-DE8A-4396-A490-AC84A3878A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0" name="Straight Connector 1069">
              <a:extLst>
                <a:ext uri="{FF2B5EF4-FFF2-40B4-BE49-F238E27FC236}">
                  <a16:creationId xmlns:a16="http://schemas.microsoft.com/office/drawing/2014/main" id="{37F35D0F-3113-4375-9BA7-093C9BC71AC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pic>
        <p:nvPicPr>
          <p:cNvPr id="1030" name="Picture 6" descr="Not just “THANK YOU” slide …. Not before the REAL ending | by Aravind  Gogineni | Sales World | Medium">
            <a:extLst>
              <a:ext uri="{FF2B5EF4-FFF2-40B4-BE49-F238E27FC236}">
                <a16:creationId xmlns:a16="http://schemas.microsoft.com/office/drawing/2014/main" id="{EDA738B7-DC8A-9CEE-221B-035DC18DE08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186" r="7809" b="-1"/>
          <a:stretch/>
        </p:blipFill>
        <p:spPr bwMode="auto">
          <a:xfrm>
            <a:off x="175917" y="168275"/>
            <a:ext cx="11863679" cy="65313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8047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4" name="Rectangle 223">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225" name="Group 224">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9" name="Straight Connector 118">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26" name="Freeform: Shape 225">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27" name="Freeform: Shape 226">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28" name="Freeform: Shape 227">
            <a:extLst>
              <a:ext uri="{FF2B5EF4-FFF2-40B4-BE49-F238E27FC236}">
                <a16:creationId xmlns:a16="http://schemas.microsoft.com/office/drawing/2014/main" id="{9A0D6220-3DFE-4182-9152-9135493A6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229" name="Group 228">
            <a:extLst>
              <a:ext uri="{FF2B5EF4-FFF2-40B4-BE49-F238E27FC236}">
                <a16:creationId xmlns:a16="http://schemas.microsoft.com/office/drawing/2014/main" id="{44C729BC-90F1-4823-A305-F6F124E93A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6" name="Straight Connector 155">
              <a:extLst>
                <a:ext uri="{FF2B5EF4-FFF2-40B4-BE49-F238E27FC236}">
                  <a16:creationId xmlns:a16="http://schemas.microsoft.com/office/drawing/2014/main" id="{640014BD-8822-4EFD-B887-1E95DBBB42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1E9445DF-509C-4993-834C-4A95C90E30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FDCB110E-203A-4D63-810B-7AB453AB9B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F264073E-6737-44FE-BC04-BFEE371334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6DA24A7E-F63B-4B87-ABA5-BDD8F8F65F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9CC2C5D2-CEDF-4390-A89D-71DBD7C377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8956D0DF-B8DD-44AB-A831-329B2973EE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7AB17CF4-098C-43B0-A0E0-235CEB55FB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D3CA7C27-06AF-4DB3-A3B2-F81C41D52B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8BD2BB17-7774-4215-872F-9CF37633B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22E1C172-AA18-42F1-B952-4791B50351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C9D5EBAC-D904-4410-A575-1A2B810D88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8B38425E-0189-47B9-9F42-67DC5386E3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E6584C8E-A8AC-49AB-8E5B-337E14D4F8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E8FCDC21-75B9-4F36-AEB4-186CDD994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79AAC1FD-FBB6-4E21-A267-E4B9029BB4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20FDEAF3-AB6A-41DF-BF11-245120818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29F9892F-F26B-4C6F-A949-097D3EBC77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FCCA59EA-5156-402B-82A4-AAE14B2D9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31E175D8-17F1-46B8-807F-89A75CD4D9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5AE169C4-F6B2-44D0-A73C-88C304E8A3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2CE19136-3F8D-4350-A424-8241923BCD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CF937350-E379-4C45-BC56-20808BBED3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FE4F6988-3981-46A0-B744-EE972197D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EDB419A9-FCB9-4B39-8D9E-91CC0B8E77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7D6861DB-43A8-4624-9ECC-5A96BE3AF1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4AFBD701-C20E-441D-8596-4BBBF49556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73C41C88-00F9-45AF-8D64-37BA70969B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E6420BDA-21B9-4B17-A82E-A9EB28138A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230" name="Rectangle 229">
            <a:extLst>
              <a:ext uri="{FF2B5EF4-FFF2-40B4-BE49-F238E27FC236}">
                <a16:creationId xmlns:a16="http://schemas.microsoft.com/office/drawing/2014/main" id="{57B73489-D0E4-4C8B-884B-43A00CCD3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31" name="Rectangle 230">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32" name="Right Triangle 23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7931" y="1559140"/>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3" name="Group 232">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93" name="Straight Connector 192">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031EAB16-EDA6-DE66-504E-C5AFD1EE2402}"/>
              </a:ext>
            </a:extLst>
          </p:cNvPr>
          <p:cNvSpPr txBox="1"/>
          <p:nvPr/>
        </p:nvSpPr>
        <p:spPr>
          <a:xfrm>
            <a:off x="280299" y="-147540"/>
            <a:ext cx="4952999" cy="224761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800" b="1" dirty="0">
                <a:solidFill>
                  <a:srgbClr val="FFFFFF"/>
                </a:solidFill>
                <a:latin typeface="+mj-lt"/>
                <a:ea typeface="+mj-ea"/>
                <a:cs typeface="+mj-cs"/>
              </a:rPr>
              <a:t>Objective: Analyze the factors affecting Housing Affordability in Melbourne </a:t>
            </a:r>
          </a:p>
        </p:txBody>
      </p:sp>
      <p:sp>
        <p:nvSpPr>
          <p:cNvPr id="3" name="TextBox 2">
            <a:extLst>
              <a:ext uri="{FF2B5EF4-FFF2-40B4-BE49-F238E27FC236}">
                <a16:creationId xmlns:a16="http://schemas.microsoft.com/office/drawing/2014/main" id="{63A57CB4-7C2E-B176-EBE6-4B944AF180BB}"/>
              </a:ext>
            </a:extLst>
          </p:cNvPr>
          <p:cNvSpPr txBox="1"/>
          <p:nvPr/>
        </p:nvSpPr>
        <p:spPr>
          <a:xfrm>
            <a:off x="614332" y="2301657"/>
            <a:ext cx="6358030" cy="3488374"/>
          </a:xfrm>
          <a:prstGeom prst="rect">
            <a:avLst/>
          </a:prstGeom>
        </p:spPr>
        <p:txBody>
          <a:bodyPr vert="horz" lIns="91440" tIns="45720" rIns="91440" bIns="45720" rtlCol="0">
            <a:normAutofit/>
          </a:bodyPr>
          <a:lstStyle/>
          <a:p>
            <a:pPr>
              <a:lnSpc>
                <a:spcPct val="110000"/>
              </a:lnSpc>
              <a:spcAft>
                <a:spcPts val="600"/>
              </a:spcAft>
              <a:buClr>
                <a:schemeClr val="bg1"/>
              </a:buClr>
              <a:buSzPct val="75000"/>
            </a:pPr>
            <a:r>
              <a:rPr lang="en-US" b="1" dirty="0">
                <a:solidFill>
                  <a:srgbClr val="FFFFFF"/>
                </a:solidFill>
              </a:rPr>
              <a:t>Components Contributing to Housing Affordability :</a:t>
            </a:r>
          </a:p>
          <a:p>
            <a:pPr>
              <a:lnSpc>
                <a:spcPct val="110000"/>
              </a:lnSpc>
              <a:spcAft>
                <a:spcPts val="600"/>
              </a:spcAft>
              <a:buClr>
                <a:schemeClr val="bg1"/>
              </a:buClr>
              <a:buSzPct val="75000"/>
            </a:pPr>
            <a:endParaRPr lang="en-US" b="1" dirty="0">
              <a:solidFill>
                <a:srgbClr val="FFFFFF"/>
              </a:solidFill>
            </a:endParaRPr>
          </a:p>
          <a:p>
            <a:pPr marL="285750" indent="-285750">
              <a:lnSpc>
                <a:spcPct val="110000"/>
              </a:lnSpc>
              <a:spcAft>
                <a:spcPts val="600"/>
              </a:spcAft>
              <a:buClr>
                <a:schemeClr val="bg1"/>
              </a:buClr>
              <a:buSzPct val="75000"/>
              <a:buFont typeface="Arial" panose="020B0604020202020204" pitchFamily="34" charset="0"/>
              <a:buChar char="•"/>
            </a:pPr>
            <a:r>
              <a:rPr lang="en-US" b="1" dirty="0">
                <a:solidFill>
                  <a:srgbClr val="FFFFFF"/>
                </a:solidFill>
              </a:rPr>
              <a:t>Population-Presenter Hansen</a:t>
            </a:r>
          </a:p>
          <a:p>
            <a:pPr marL="285750" indent="-285750">
              <a:lnSpc>
                <a:spcPct val="110000"/>
              </a:lnSpc>
              <a:spcAft>
                <a:spcPts val="600"/>
              </a:spcAft>
              <a:buClr>
                <a:schemeClr val="bg1"/>
              </a:buClr>
              <a:buSzPct val="75000"/>
              <a:buFont typeface="Arial" panose="020B0604020202020204" pitchFamily="34" charset="0"/>
              <a:buChar char="•"/>
            </a:pPr>
            <a:r>
              <a:rPr lang="en-US" b="1" dirty="0">
                <a:solidFill>
                  <a:srgbClr val="FFFFFF"/>
                </a:solidFill>
              </a:rPr>
              <a:t>Inflation/Interest Rates-Presenter Mark</a:t>
            </a:r>
          </a:p>
          <a:p>
            <a:pPr marL="285750" indent="-285750">
              <a:lnSpc>
                <a:spcPct val="110000"/>
              </a:lnSpc>
              <a:spcAft>
                <a:spcPts val="600"/>
              </a:spcAft>
              <a:buClr>
                <a:schemeClr val="bg1"/>
              </a:buClr>
              <a:buSzPct val="75000"/>
              <a:buFont typeface="Arial" panose="020B0604020202020204" pitchFamily="34" charset="0"/>
              <a:buChar char="•"/>
            </a:pPr>
            <a:r>
              <a:rPr lang="en-US" b="1" dirty="0">
                <a:solidFill>
                  <a:srgbClr val="FFFFFF"/>
                </a:solidFill>
              </a:rPr>
              <a:t>School Ranking- Presenter Rakhi</a:t>
            </a:r>
          </a:p>
          <a:p>
            <a:pPr marL="285750" indent="-285750">
              <a:lnSpc>
                <a:spcPct val="110000"/>
              </a:lnSpc>
              <a:spcAft>
                <a:spcPts val="600"/>
              </a:spcAft>
              <a:buClr>
                <a:schemeClr val="bg1"/>
              </a:buClr>
              <a:buSzPct val="75000"/>
              <a:buFont typeface="Arial" panose="020B0604020202020204" pitchFamily="34" charset="0"/>
              <a:buChar char="•"/>
            </a:pPr>
            <a:r>
              <a:rPr lang="en-US" b="1" dirty="0">
                <a:solidFill>
                  <a:srgbClr val="FFFFFF"/>
                </a:solidFill>
              </a:rPr>
              <a:t>Salary- Presenter Aria</a:t>
            </a:r>
          </a:p>
          <a:p>
            <a:pPr marL="285750" indent="-285750">
              <a:lnSpc>
                <a:spcPct val="110000"/>
              </a:lnSpc>
              <a:spcAft>
                <a:spcPts val="600"/>
              </a:spcAft>
              <a:buClr>
                <a:schemeClr val="bg1"/>
              </a:buClr>
              <a:buSzPct val="75000"/>
              <a:buFont typeface="Arial" panose="020B0604020202020204" pitchFamily="34" charset="0"/>
              <a:buChar char="•"/>
            </a:pPr>
            <a:endParaRPr lang="en-US" b="1" dirty="0">
              <a:solidFill>
                <a:srgbClr val="FFFFFF"/>
              </a:solidFill>
            </a:endParaRPr>
          </a:p>
          <a:p>
            <a:pPr marL="228600" indent="-228600">
              <a:lnSpc>
                <a:spcPct val="110000"/>
              </a:lnSpc>
              <a:spcAft>
                <a:spcPts val="600"/>
              </a:spcAft>
              <a:buClr>
                <a:schemeClr val="bg1"/>
              </a:buClr>
              <a:buSzPct val="75000"/>
              <a:buFont typeface="+mj-lt"/>
              <a:buAutoNum type="arabicPeriod"/>
            </a:pPr>
            <a:endParaRPr lang="en-US" dirty="0">
              <a:solidFill>
                <a:srgbClr val="FFFFFF"/>
              </a:solidFill>
            </a:endParaRPr>
          </a:p>
        </p:txBody>
      </p:sp>
      <p:sp>
        <p:nvSpPr>
          <p:cNvPr id="223" name="Flowchart: Document 222">
            <a:extLst>
              <a:ext uri="{FF2B5EF4-FFF2-40B4-BE49-F238E27FC236}">
                <a16:creationId xmlns:a16="http://schemas.microsoft.com/office/drawing/2014/main" id="{A890253F-325A-4AC7-AF5F-06FB890E8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455724" y="2105114"/>
            <a:ext cx="6858000" cy="2647778"/>
          </a:xfrm>
          <a:prstGeom prst="flowChartDocument">
            <a:avLst/>
          </a:prstGeom>
          <a:solidFill>
            <a:schemeClr val="accent5">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4" name="Picture 3" descr="Three darts on bullseye">
            <a:extLst>
              <a:ext uri="{FF2B5EF4-FFF2-40B4-BE49-F238E27FC236}">
                <a16:creationId xmlns:a16="http://schemas.microsoft.com/office/drawing/2014/main" id="{0499757D-3158-CBEC-2E6C-04C13813409D}"/>
              </a:ext>
            </a:extLst>
          </p:cNvPr>
          <p:cNvPicPr>
            <a:picLocks noChangeAspect="1"/>
          </p:cNvPicPr>
          <p:nvPr/>
        </p:nvPicPr>
        <p:blipFill rotWithShape="1">
          <a:blip r:embed="rId2"/>
          <a:srcRect l="16750" r="16751" b="1"/>
          <a:stretch/>
        </p:blipFill>
        <p:spPr>
          <a:xfrm>
            <a:off x="7201022" y="457200"/>
            <a:ext cx="4704466" cy="4704466"/>
          </a:xfrm>
          <a:custGeom>
            <a:avLst/>
            <a:gdLst/>
            <a:ahLst/>
            <a:cxnLst/>
            <a:rect l="l" t="t" r="r" b="b"/>
            <a:pathLst>
              <a:path w="5777910" h="5777910">
                <a:moveTo>
                  <a:pt x="2888955" y="0"/>
                </a:moveTo>
                <a:cubicBezTo>
                  <a:pt x="4484481" y="0"/>
                  <a:pt x="5777910" y="1293429"/>
                  <a:pt x="5777910" y="2888955"/>
                </a:cubicBezTo>
                <a:cubicBezTo>
                  <a:pt x="5777910" y="4484481"/>
                  <a:pt x="4484481" y="5777910"/>
                  <a:pt x="2888955" y="5777910"/>
                </a:cubicBezTo>
                <a:cubicBezTo>
                  <a:pt x="1293429" y="5777910"/>
                  <a:pt x="0" y="4484481"/>
                  <a:pt x="0" y="2888955"/>
                </a:cubicBezTo>
                <a:cubicBezTo>
                  <a:pt x="0" y="1293429"/>
                  <a:pt x="1293429" y="0"/>
                  <a:pt x="2888955" y="0"/>
                </a:cubicBezTo>
                <a:close/>
              </a:path>
            </a:pathLst>
          </a:custGeom>
        </p:spPr>
      </p:pic>
    </p:spTree>
    <p:extLst>
      <p:ext uri="{BB962C8B-B14F-4D97-AF65-F5344CB8AC3E}">
        <p14:creationId xmlns:p14="http://schemas.microsoft.com/office/powerpoint/2010/main" val="349358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5955348" y="3726684"/>
            <a:ext cx="5830252" cy="2003556"/>
          </a:xfrm>
          <a:prstGeom prst="rect">
            <a:avLst/>
          </a:prstGeom>
        </p:spPr>
      </p:pic>
      <p:pic>
        <p:nvPicPr>
          <p:cNvPr id="4" name="Picture 3"/>
          <p:cNvPicPr>
            <a:picLocks noChangeAspect="1"/>
          </p:cNvPicPr>
          <p:nvPr/>
        </p:nvPicPr>
        <p:blipFill>
          <a:blip r:embed="rId3"/>
          <a:stretch>
            <a:fillRect/>
          </a:stretch>
        </p:blipFill>
        <p:spPr>
          <a:xfrm>
            <a:off x="486092" y="1320800"/>
            <a:ext cx="5154153" cy="1920240"/>
          </a:xfrm>
          <a:prstGeom prst="rect">
            <a:avLst/>
          </a:prstGeom>
        </p:spPr>
      </p:pic>
      <p:pic>
        <p:nvPicPr>
          <p:cNvPr id="5" name="Picture 4"/>
          <p:cNvPicPr>
            <a:picLocks noChangeAspect="1"/>
          </p:cNvPicPr>
          <p:nvPr/>
        </p:nvPicPr>
        <p:blipFill>
          <a:blip r:embed="rId4"/>
          <a:stretch>
            <a:fillRect/>
          </a:stretch>
        </p:blipFill>
        <p:spPr>
          <a:xfrm>
            <a:off x="486092" y="3726684"/>
            <a:ext cx="5264343" cy="2003556"/>
          </a:xfrm>
          <a:prstGeom prst="rect">
            <a:avLst/>
          </a:prstGeom>
        </p:spPr>
      </p:pic>
      <p:pic>
        <p:nvPicPr>
          <p:cNvPr id="7" name="Picture 6"/>
          <p:cNvPicPr>
            <a:picLocks noChangeAspect="1"/>
          </p:cNvPicPr>
          <p:nvPr/>
        </p:nvPicPr>
        <p:blipFill>
          <a:blip r:embed="rId2"/>
          <a:stretch>
            <a:fillRect/>
          </a:stretch>
        </p:blipFill>
        <p:spPr>
          <a:xfrm>
            <a:off x="5955348" y="1320800"/>
            <a:ext cx="5750560" cy="1920240"/>
          </a:xfrm>
          <a:prstGeom prst="rect">
            <a:avLst/>
          </a:prstGeom>
        </p:spPr>
      </p:pic>
      <p:sp>
        <p:nvSpPr>
          <p:cNvPr id="10" name="TextBox 9">
            <a:extLst>
              <a:ext uri="{FF2B5EF4-FFF2-40B4-BE49-F238E27FC236}">
                <a16:creationId xmlns:a16="http://schemas.microsoft.com/office/drawing/2014/main" id="{C79EBE30-EE93-F970-B0E0-4BA67660BCED}"/>
              </a:ext>
            </a:extLst>
          </p:cNvPr>
          <p:cNvSpPr txBox="1"/>
          <p:nvPr/>
        </p:nvSpPr>
        <p:spPr>
          <a:xfrm>
            <a:off x="3118263" y="357974"/>
            <a:ext cx="6116320" cy="404663"/>
          </a:xfrm>
          <a:prstGeom prst="rect">
            <a:avLst/>
          </a:prstGeom>
          <a:noFill/>
        </p:spPr>
        <p:txBody>
          <a:bodyPr wrap="square">
            <a:spAutoFit/>
          </a:bodyPr>
          <a:lstStyle/>
          <a:p>
            <a:pPr algn="ctr">
              <a:lnSpc>
                <a:spcPct val="110000"/>
              </a:lnSpc>
              <a:spcAft>
                <a:spcPts val="600"/>
              </a:spcAft>
              <a:buClr>
                <a:schemeClr val="bg1"/>
              </a:buClr>
              <a:buSzPct val="75000"/>
            </a:pPr>
            <a:r>
              <a:rPr lang="en-US" sz="2000" b="1" dirty="0">
                <a:solidFill>
                  <a:srgbClr val="FFFFFF"/>
                </a:solidFill>
                <a:latin typeface="Arial" panose="020B0604020202020204" pitchFamily="34" charset="0"/>
                <a:cs typeface="Arial" panose="020B0604020202020204" pitchFamily="34" charset="0"/>
              </a:rPr>
              <a:t>Inflation/Interest Rates-Presenter Mark</a:t>
            </a:r>
          </a:p>
        </p:txBody>
      </p:sp>
    </p:spTree>
    <p:extLst>
      <p:ext uri="{BB962C8B-B14F-4D97-AF65-F5344CB8AC3E}">
        <p14:creationId xmlns:p14="http://schemas.microsoft.com/office/powerpoint/2010/main" val="4221847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AU" sz="900" dirty="0"/>
              <a:t>https://propertyupdate.com.au/how-much-on-average-does-it-cost-to-build-a-house/#building-costs-growth-forecast-for-the-year-ahead</a:t>
            </a:r>
            <a:br>
              <a:rPr lang="en-AU" dirty="0"/>
            </a:br>
            <a:endParaRPr lang="en-AU" dirty="0"/>
          </a:p>
        </p:txBody>
      </p:sp>
      <p:sp>
        <p:nvSpPr>
          <p:cNvPr id="3" name="Subtitle 2"/>
          <p:cNvSpPr>
            <a:spLocks noGrp="1"/>
          </p:cNvSpPr>
          <p:nvPr>
            <p:ph type="subTitle" idx="1"/>
          </p:nvPr>
        </p:nvSpPr>
        <p:spPr>
          <a:xfrm>
            <a:off x="1157288" y="2135981"/>
            <a:ext cx="9866312" cy="4650899"/>
          </a:xfrm>
        </p:spPr>
        <p:txBody>
          <a:bodyPr>
            <a:noAutofit/>
          </a:bodyPr>
          <a:lstStyle/>
          <a:p>
            <a:pPr algn="just"/>
            <a:r>
              <a:rPr lang="en-AU" sz="1000" b="1" dirty="0">
                <a:latin typeface="Arial" panose="020B0604020202020204" pitchFamily="34" charset="0"/>
                <a:cs typeface="Arial" panose="020B0604020202020204" pitchFamily="34" charset="0"/>
              </a:rPr>
              <a:t>Analysis of Melbourne's Housing Crisis: Rising Costs (Inflation), and Interest Rates and Household Debt to Income (2013-2023)</a:t>
            </a:r>
            <a:endParaRPr lang="en-AU" sz="1000" dirty="0">
              <a:latin typeface="Arial" panose="020B0604020202020204" pitchFamily="34" charset="0"/>
              <a:cs typeface="Arial" panose="020B0604020202020204" pitchFamily="34" charset="0"/>
            </a:endParaRPr>
          </a:p>
          <a:p>
            <a:pPr algn="just"/>
            <a:r>
              <a:rPr lang="en-AU" sz="1000" dirty="0">
                <a:latin typeface="Arial" panose="020B0604020202020204" pitchFamily="34" charset="0"/>
                <a:cs typeface="Arial" panose="020B0604020202020204" pitchFamily="34" charset="0"/>
              </a:rPr>
              <a:t>The recent string of construction company collapses in Melbourne has exacerbated the housing crisis by reducing supply and increasing building costs, which have surpassed the Consumer Price Index (CPI). Additionally, high interest rates are making home purchases more difficult and putting pressure on rental properties.</a:t>
            </a:r>
          </a:p>
          <a:p>
            <a:pPr algn="just"/>
            <a:r>
              <a:rPr lang="en-AU" sz="1000" dirty="0">
                <a:latin typeface="Arial" panose="020B0604020202020204" pitchFamily="34" charset="0"/>
                <a:cs typeface="Arial" panose="020B0604020202020204" pitchFamily="34" charset="0"/>
              </a:rPr>
              <a:t>This analysis examines these factors within the context of Melbourne from 2013 to 2023, utilizing a dataset that includes detailed information on house prices, interest rates, and inflation. The study involves data cleaning, exploration, analysis, and visualization to uncover trends and relationships.</a:t>
            </a:r>
          </a:p>
          <a:p>
            <a:pPr algn="just"/>
            <a:r>
              <a:rPr lang="en-AU" sz="1000" b="1" dirty="0">
                <a:latin typeface="Arial" panose="020B0604020202020204" pitchFamily="34" charset="0"/>
                <a:cs typeface="Arial" panose="020B0604020202020204" pitchFamily="34" charset="0"/>
              </a:rPr>
              <a:t>Housing Prices and Interest Rates Analysis</a:t>
            </a:r>
            <a:endParaRPr lang="en-AU" sz="1000" dirty="0">
              <a:latin typeface="Arial" panose="020B0604020202020204" pitchFamily="34" charset="0"/>
              <a:cs typeface="Arial" panose="020B0604020202020204" pitchFamily="34" charset="0"/>
            </a:endParaRPr>
          </a:p>
          <a:p>
            <a:pPr algn="just"/>
            <a:r>
              <a:rPr lang="en-AU" sz="1000" dirty="0">
                <a:latin typeface="Arial" panose="020B0604020202020204" pitchFamily="34" charset="0"/>
                <a:cs typeface="Arial" panose="020B0604020202020204" pitchFamily="34" charset="0"/>
              </a:rPr>
              <a:t>The first analysis focuses on identifying the relationship between interest rates and median house prices across Melbourne suburbs from 2013 to 2023. Given the positive skewness of the data (average skewness of 2), it is clear that house prices are heavily influenced by a few high-value properties.</a:t>
            </a:r>
          </a:p>
          <a:p>
            <a:pPr algn="just"/>
            <a:r>
              <a:rPr lang="en-AU" sz="1000" dirty="0">
                <a:latin typeface="Arial" panose="020B0604020202020204" pitchFamily="34" charset="0"/>
                <a:cs typeface="Arial" panose="020B0604020202020204" pitchFamily="34" charset="0"/>
              </a:rPr>
              <a:t>From 2019 to 2023, there are over 30 categories of interest rates (e.g., fixed, variable, investor) provided by the Reserve Bank of Australia (RBA). Historically, these rates do not differ significantly from each other. For instance, the standard variable rate for CBA is 7.14%, compared to a fixed rate of 6.59%. Due to the difficulty in categorizing specific interest rate buckets, we use the average interest rate for a fair assessment. The data, collected at specific dates, represents an average of variable and fixed rates sourced from RBA websites due to data unavailability.</a:t>
            </a:r>
          </a:p>
          <a:p>
            <a:pPr algn="just"/>
            <a:r>
              <a:rPr lang="en-AU" sz="1000" b="1" dirty="0">
                <a:latin typeface="Arial" panose="020B0604020202020204" pitchFamily="34" charset="0"/>
                <a:cs typeface="Arial" panose="020B0604020202020204" pitchFamily="34" charset="0"/>
              </a:rPr>
              <a:t>Statistical Analysis</a:t>
            </a:r>
            <a:endParaRPr lang="en-AU" sz="1000" dirty="0">
              <a:latin typeface="Arial" panose="020B0604020202020204" pitchFamily="34" charset="0"/>
              <a:cs typeface="Arial" panose="020B0604020202020204" pitchFamily="34" charset="0"/>
            </a:endParaRPr>
          </a:p>
          <a:p>
            <a:r>
              <a:rPr lang="en-AU" sz="1000" dirty="0">
                <a:latin typeface="Arial" panose="020B0604020202020204" pitchFamily="34" charset="0"/>
                <a:cs typeface="Arial" panose="020B0604020202020204" pitchFamily="34" charset="0"/>
              </a:rPr>
              <a:t>The statistical analysis, particularly focusing on the p-value, shows that the p-value is nearly zero. This indicates a very low probability that the observed differences between interest rates and house prices happened by chance. Consequently, there is strong evidence to reject the null hypothesis, confirming a statistically significant difference between the means of the two datasets.</a:t>
            </a:r>
            <a:r>
              <a:rPr lang="en-AU" sz="1000" b="1" dirty="0">
                <a:latin typeface="Arial" panose="020B0604020202020204" pitchFamily="34" charset="0"/>
                <a:cs typeface="Arial" panose="020B0604020202020204" pitchFamily="34" charset="0"/>
              </a:rPr>
              <a:t> Conclusion</a:t>
            </a:r>
            <a:endParaRPr lang="en-AU" sz="1000" dirty="0">
              <a:latin typeface="Arial" panose="020B0604020202020204" pitchFamily="34" charset="0"/>
              <a:cs typeface="Arial" panose="020B0604020202020204" pitchFamily="34" charset="0"/>
            </a:endParaRPr>
          </a:p>
          <a:p>
            <a:r>
              <a:rPr lang="en-AU" sz="1000" dirty="0">
                <a:latin typeface="Arial" panose="020B0604020202020204" pitchFamily="34" charset="0"/>
                <a:cs typeface="Arial" panose="020B0604020202020204" pitchFamily="34" charset="0"/>
              </a:rPr>
              <a:t>The analysis concludes that high interest rates contribute significantly to the rise in house prices. This relationship, combined with the impact of collapsing construction companies and rising building costs, underscores the complexity of Melbourne's housing crisis. Addressing these issues requires a multifaceted approach, considering both financial and structural factors influencing the housing market.. </a:t>
            </a:r>
            <a:r>
              <a:rPr lang="en-GB" sz="1000" dirty="0">
                <a:latin typeface="Arial" panose="020B0604020202020204" pitchFamily="34" charset="0"/>
                <a:cs typeface="Arial" panose="020B0604020202020204" pitchFamily="34" charset="0"/>
              </a:rPr>
              <a:t>Out of the 791 locations, only 61 location and lower than the median house price and the rest is above. Hence the average house data is chosen to reflect the current housing market price</a:t>
            </a:r>
            <a:endParaRPr lang="en-AU" sz="1000" dirty="0">
              <a:latin typeface="Arial" panose="020B0604020202020204" pitchFamily="34" charset="0"/>
              <a:cs typeface="Arial" panose="020B0604020202020204" pitchFamily="34" charset="0"/>
            </a:endParaRPr>
          </a:p>
          <a:p>
            <a:pPr algn="just"/>
            <a:endParaRPr lang="en-AU" sz="1000" dirty="0"/>
          </a:p>
          <a:p>
            <a:pPr algn="just"/>
            <a:endParaRPr lang="en-AU" sz="1000" dirty="0"/>
          </a:p>
        </p:txBody>
      </p:sp>
      <p:pic>
        <p:nvPicPr>
          <p:cNvPr id="4" name="Picture 3"/>
          <p:cNvPicPr>
            <a:picLocks noChangeAspect="1"/>
          </p:cNvPicPr>
          <p:nvPr/>
        </p:nvPicPr>
        <p:blipFill>
          <a:blip r:embed="rId2"/>
          <a:stretch>
            <a:fillRect/>
          </a:stretch>
        </p:blipFill>
        <p:spPr>
          <a:xfrm>
            <a:off x="1250156" y="319594"/>
            <a:ext cx="4274344" cy="1605537"/>
          </a:xfrm>
          <a:prstGeom prst="rect">
            <a:avLst/>
          </a:prstGeom>
        </p:spPr>
      </p:pic>
    </p:spTree>
    <p:extLst>
      <p:ext uri="{BB962C8B-B14F-4D97-AF65-F5344CB8AC3E}">
        <p14:creationId xmlns:p14="http://schemas.microsoft.com/office/powerpoint/2010/main" val="3760514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7713" y="2385059"/>
            <a:ext cx="10200640" cy="3995103"/>
          </a:xfrm>
        </p:spPr>
        <p:txBody>
          <a:bodyPr>
            <a:normAutofit fontScale="25000" lnSpcReduction="20000"/>
          </a:bodyPr>
          <a:lstStyle/>
          <a:p>
            <a:pPr marL="0" indent="0">
              <a:buNone/>
            </a:pPr>
            <a:r>
              <a:rPr lang="en-AU" sz="4000" b="1" dirty="0">
                <a:latin typeface="Arial" panose="020B0604020202020204" pitchFamily="34" charset="0"/>
                <a:cs typeface="Arial" panose="020B0604020202020204" pitchFamily="34" charset="0"/>
              </a:rPr>
              <a:t>Anticipation for the RBA Cash Rate Decision and Its Impact on Melbourne's Housing Market</a:t>
            </a:r>
          </a:p>
          <a:p>
            <a:pPr marL="0" indent="0">
              <a:buNone/>
            </a:pPr>
            <a:r>
              <a:rPr lang="en-AU" sz="4000" dirty="0">
                <a:latin typeface="Arial" panose="020B0604020202020204" pitchFamily="34" charset="0"/>
                <a:cs typeface="Arial" panose="020B0604020202020204" pitchFamily="34" charset="0"/>
              </a:rPr>
              <a:t>On the upcoming 6th of August 2024, at 2:30 PM, Australians are eagerly awaiting the Reserve Bank of Australia's (RBA) decision on the cash rate, which is largely influenced by the inflation rate, also known as the Consumer Price Index (CPI). A 0.5% increase in the cash rate would result in the average Melburnian with a mortgage of $1,000,000 (median house price in 2023 was $912,255) needing to divert $300 per month from their family holiday budget to cover the additional interest costs.</a:t>
            </a:r>
          </a:p>
          <a:p>
            <a:r>
              <a:rPr lang="en-AU" sz="4000" b="1" dirty="0">
                <a:latin typeface="Arial" panose="020B0604020202020204" pitchFamily="34" charset="0"/>
                <a:cs typeface="Arial" panose="020B0604020202020204" pitchFamily="34" charset="0"/>
              </a:rPr>
              <a:t>Analysis of Inflation Trends</a:t>
            </a:r>
          </a:p>
          <a:p>
            <a:r>
              <a:rPr lang="en-AU" sz="4000" dirty="0">
                <a:latin typeface="Arial" panose="020B0604020202020204" pitchFamily="34" charset="0"/>
                <a:cs typeface="Arial" panose="020B0604020202020204" pitchFamily="34" charset="0"/>
              </a:rPr>
              <a:t>The average inflation rate in Australia has shown a steady increase from 2.6% in 2013 to 5.275% in 2023. This rising trend in inflation is a critical factor considered by the RBA when setting the cash rate.</a:t>
            </a:r>
          </a:p>
          <a:p>
            <a:r>
              <a:rPr lang="en-AU" sz="4000" b="1" dirty="0">
                <a:latin typeface="Arial" panose="020B0604020202020204" pitchFamily="34" charset="0"/>
                <a:cs typeface="Arial" panose="020B0604020202020204" pitchFamily="34" charset="0"/>
              </a:rPr>
              <a:t>Statistical Analysis of Inflation and Housing Prices</a:t>
            </a:r>
          </a:p>
          <a:p>
            <a:r>
              <a:rPr lang="en-AU" sz="4000" b="1" dirty="0">
                <a:latin typeface="Arial" panose="020B0604020202020204" pitchFamily="34" charset="0"/>
                <a:cs typeface="Arial" panose="020B0604020202020204" pitchFamily="34" charset="0"/>
              </a:rPr>
              <a:t>Pearson Correlation</a:t>
            </a:r>
          </a:p>
          <a:p>
            <a:r>
              <a:rPr lang="en-AU" sz="4000" dirty="0">
                <a:latin typeface="Arial" panose="020B0604020202020204" pitchFamily="34" charset="0"/>
                <a:cs typeface="Arial" panose="020B0604020202020204" pitchFamily="34" charset="0"/>
              </a:rPr>
              <a:t>The Pearson correlation coefficient between year-ended weighted median inflation and housing prices is 0.495. This value suggests a moderate positive linear relationship, meaning that as inflation increases, housing prices tend to increase as well.</a:t>
            </a:r>
          </a:p>
          <a:p>
            <a:r>
              <a:rPr lang="en-AU" sz="4000" b="1" dirty="0">
                <a:latin typeface="Arial" panose="020B0604020202020204" pitchFamily="34" charset="0"/>
                <a:cs typeface="Arial" panose="020B0604020202020204" pitchFamily="34" charset="0"/>
              </a:rPr>
              <a:t>P-value</a:t>
            </a:r>
          </a:p>
          <a:p>
            <a:r>
              <a:rPr lang="en-AU" sz="4000" dirty="0">
                <a:latin typeface="Arial" panose="020B0604020202020204" pitchFamily="34" charset="0"/>
                <a:cs typeface="Arial" panose="020B0604020202020204" pitchFamily="34" charset="0"/>
              </a:rPr>
              <a:t>The p-value associated with this correlation is 0.122. Since this p-value is greater than the common significance threshold of 0.05, we fail to reject the null hypothesis at the 5% significance level. This indicates that there is not enough statistical evidence to conclude that the observed correlation between inflation and housing prices is significantly different from zero.</a:t>
            </a:r>
          </a:p>
          <a:p>
            <a:r>
              <a:rPr lang="en-AU" sz="4000" b="1" dirty="0">
                <a:latin typeface="Arial" panose="020B0604020202020204" pitchFamily="34" charset="0"/>
                <a:cs typeface="Arial" panose="020B0604020202020204" pitchFamily="34" charset="0"/>
              </a:rPr>
              <a:t>Conclusion</a:t>
            </a:r>
          </a:p>
          <a:p>
            <a:r>
              <a:rPr lang="en-AU" sz="4000" dirty="0">
                <a:latin typeface="Arial" panose="020B0604020202020204" pitchFamily="34" charset="0"/>
                <a:cs typeface="Arial" panose="020B0604020202020204" pitchFamily="34" charset="0"/>
              </a:rPr>
              <a:t>In conclusion, while there is a moderate positive correlation between inflation (CPI) and housing prices, the statistical evidence is not strong enough to definitively state that CPI significantly contributes to the housing price crisis in Melbourne. The upcoming RBA decision on the cash rate, influenced by rising inflation, will have a direct impact on mortgage costs for Melburnians, highlighting the complex interplay between economic factors and the housing market.</a:t>
            </a:r>
          </a:p>
          <a:p>
            <a:endParaRPr lang="en-AU" dirty="0"/>
          </a:p>
        </p:txBody>
      </p:sp>
      <p:pic>
        <p:nvPicPr>
          <p:cNvPr id="4" name="Picture 3"/>
          <p:cNvPicPr/>
          <p:nvPr/>
        </p:nvPicPr>
        <p:blipFill>
          <a:blip r:embed="rId2"/>
          <a:stretch>
            <a:fillRect/>
          </a:stretch>
        </p:blipFill>
        <p:spPr>
          <a:xfrm>
            <a:off x="747713" y="162560"/>
            <a:ext cx="4543425" cy="2019300"/>
          </a:xfrm>
          <a:prstGeom prst="rect">
            <a:avLst/>
          </a:prstGeom>
        </p:spPr>
      </p:pic>
      <p:pic>
        <p:nvPicPr>
          <p:cNvPr id="6" name="Picture 5"/>
          <p:cNvPicPr>
            <a:picLocks noChangeAspect="1"/>
          </p:cNvPicPr>
          <p:nvPr/>
        </p:nvPicPr>
        <p:blipFill>
          <a:blip r:embed="rId3"/>
          <a:stretch>
            <a:fillRect/>
          </a:stretch>
        </p:blipFill>
        <p:spPr>
          <a:xfrm>
            <a:off x="5818666" y="162560"/>
            <a:ext cx="4341018" cy="2021084"/>
          </a:xfrm>
          <a:prstGeom prst="rect">
            <a:avLst/>
          </a:prstGeom>
        </p:spPr>
      </p:pic>
    </p:spTree>
    <p:extLst>
      <p:ext uri="{BB962C8B-B14F-4D97-AF65-F5344CB8AC3E}">
        <p14:creationId xmlns:p14="http://schemas.microsoft.com/office/powerpoint/2010/main" val="622851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6579394" y="3673125"/>
            <a:ext cx="4731543" cy="2389537"/>
          </a:xfrm>
          <a:prstGeom prst="rect">
            <a:avLst/>
          </a:prstGeom>
        </p:spPr>
      </p:pic>
      <p:sp>
        <p:nvSpPr>
          <p:cNvPr id="2" name="Title 1"/>
          <p:cNvSpPr>
            <a:spLocks noGrp="1"/>
          </p:cNvSpPr>
          <p:nvPr>
            <p:ph type="title"/>
          </p:nvPr>
        </p:nvSpPr>
        <p:spPr/>
        <p:txBody>
          <a:bodyPr>
            <a:normAutofit/>
          </a:bodyPr>
          <a:lstStyle/>
          <a:p>
            <a:r>
              <a:rPr lang="en-AU" sz="2000" b="1" dirty="0">
                <a:latin typeface="Abadi" panose="020B0604020104020204" pitchFamily="34" charset="0"/>
              </a:rPr>
              <a:t>Household debt to income</a:t>
            </a:r>
          </a:p>
        </p:txBody>
      </p:sp>
      <p:sp>
        <p:nvSpPr>
          <p:cNvPr id="3" name="Content Placeholder 2"/>
          <p:cNvSpPr>
            <a:spLocks noGrp="1"/>
          </p:cNvSpPr>
          <p:nvPr>
            <p:ph idx="1"/>
          </p:nvPr>
        </p:nvSpPr>
        <p:spPr/>
        <p:txBody>
          <a:bodyPr>
            <a:normAutofit fontScale="77500" lnSpcReduction="20000"/>
          </a:bodyPr>
          <a:lstStyle/>
          <a:p>
            <a:r>
              <a:rPr lang="en-AU" sz="2600" b="1" dirty="0">
                <a:latin typeface="Abadi" panose="020B0604020104020204" pitchFamily="34" charset="0"/>
              </a:rPr>
              <a:t>Statistical Analysis of Household Debt to Housing Price</a:t>
            </a:r>
          </a:p>
          <a:p>
            <a:r>
              <a:rPr lang="en-AU" sz="2600" b="1" dirty="0">
                <a:latin typeface="Abadi" panose="020B0604020104020204" pitchFamily="34" charset="0"/>
              </a:rPr>
              <a:t>Pearson Correlation</a:t>
            </a:r>
          </a:p>
          <a:p>
            <a:r>
              <a:rPr lang="en-AU" sz="2600" dirty="0">
                <a:latin typeface="Abadi" panose="020B0604020104020204" pitchFamily="34" charset="0"/>
              </a:rPr>
              <a:t>The Pearson correlation coefficient between household debt and housing prices is 0.858. This value indicates a very strong positive linear relationship between the two variables, meaning that as household debt increases, housing prices also tend to increase significantly.</a:t>
            </a:r>
          </a:p>
          <a:p>
            <a:r>
              <a:rPr lang="en-AU" sz="2600" b="1" dirty="0">
                <a:latin typeface="Abadi" panose="020B0604020104020204" pitchFamily="34" charset="0"/>
              </a:rPr>
              <a:t>P-value</a:t>
            </a:r>
          </a:p>
          <a:p>
            <a:r>
              <a:rPr lang="en-AU" sz="2600" dirty="0">
                <a:latin typeface="Abadi" panose="020B0604020104020204" pitchFamily="34" charset="0"/>
              </a:rPr>
              <a:t>The p-value associated with this correlation is 4.79×10−84.79 \times 10^{-8}4.79×10−8, which is much less than the common significance threshold of 0.05. This indicates that the observed correlation is statistically significant. There is strong evidence to reject the null hypothesis, which states that there is no relationship between household debt and housing prices. Therefore, the observed strong positive correlation is very unlikely to be due to random chance.</a:t>
            </a:r>
          </a:p>
          <a:p>
            <a:endParaRPr lang="en-AU" dirty="0"/>
          </a:p>
        </p:txBody>
      </p:sp>
    </p:spTree>
    <p:extLst>
      <p:ext uri="{BB962C8B-B14F-4D97-AF65-F5344CB8AC3E}">
        <p14:creationId xmlns:p14="http://schemas.microsoft.com/office/powerpoint/2010/main" val="414294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78560" y="421323"/>
            <a:ext cx="8260080" cy="838517"/>
          </a:xfrm>
        </p:spPr>
        <p:txBody>
          <a:bodyPr/>
          <a:lstStyle/>
          <a:p>
            <a:r>
              <a:rPr lang="en-AU" dirty="0"/>
              <a:t>There is hope</a:t>
            </a:r>
          </a:p>
        </p:txBody>
      </p:sp>
      <p:pic>
        <p:nvPicPr>
          <p:cNvPr id="4" name="Picture 3"/>
          <p:cNvPicPr>
            <a:picLocks noChangeAspect="1"/>
          </p:cNvPicPr>
          <p:nvPr/>
        </p:nvPicPr>
        <p:blipFill>
          <a:blip r:embed="rId2"/>
          <a:stretch>
            <a:fillRect/>
          </a:stretch>
        </p:blipFill>
        <p:spPr>
          <a:xfrm>
            <a:off x="3608387" y="1695450"/>
            <a:ext cx="3400425" cy="3467100"/>
          </a:xfrm>
          <a:prstGeom prst="rect">
            <a:avLst/>
          </a:prstGeom>
        </p:spPr>
      </p:pic>
    </p:spTree>
    <p:extLst>
      <p:ext uri="{BB962C8B-B14F-4D97-AF65-F5344CB8AC3E}">
        <p14:creationId xmlns:p14="http://schemas.microsoft.com/office/powerpoint/2010/main" val="2130401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7CF31-53D7-526F-6986-6EBF5D58A2F2}"/>
              </a:ext>
            </a:extLst>
          </p:cNvPr>
          <p:cNvSpPr>
            <a:spLocks noGrp="1"/>
          </p:cNvSpPr>
          <p:nvPr>
            <p:ph type="title"/>
          </p:nvPr>
        </p:nvSpPr>
        <p:spPr>
          <a:xfrm>
            <a:off x="838200" y="32304"/>
            <a:ext cx="10515600" cy="1325563"/>
          </a:xfrm>
        </p:spPr>
        <p:txBody>
          <a:bodyPr>
            <a:normAutofit/>
          </a:bodyPr>
          <a:lstStyle/>
          <a:p>
            <a:pPr algn="ctr"/>
            <a:r>
              <a:rPr lang="en-AU" sz="2000" b="1" dirty="0">
                <a:latin typeface="Arial" panose="020B0604020202020204" pitchFamily="34" charset="0"/>
                <a:cs typeface="Arial" panose="020B0604020202020204" pitchFamily="34" charset="0"/>
              </a:rPr>
              <a:t>Impact of School Rank on Melbourne House Prices</a:t>
            </a:r>
            <a:br>
              <a:rPr lang="en-AU" sz="2000" b="1" dirty="0">
                <a:latin typeface="Arial" panose="020B0604020202020204" pitchFamily="34" charset="0"/>
                <a:cs typeface="Arial" panose="020B0604020202020204" pitchFamily="34" charset="0"/>
              </a:rPr>
            </a:br>
            <a:r>
              <a:rPr lang="en-AU" sz="2000" b="1" dirty="0">
                <a:latin typeface="Arial" panose="020B0604020202020204" pitchFamily="34" charset="0"/>
                <a:cs typeface="Arial" panose="020B0604020202020204" pitchFamily="34" charset="0"/>
              </a:rPr>
              <a:t>Presenter-Rakhi</a:t>
            </a:r>
          </a:p>
        </p:txBody>
      </p:sp>
      <p:sp>
        <p:nvSpPr>
          <p:cNvPr id="3" name="Text Placeholder 2">
            <a:extLst>
              <a:ext uri="{FF2B5EF4-FFF2-40B4-BE49-F238E27FC236}">
                <a16:creationId xmlns:a16="http://schemas.microsoft.com/office/drawing/2014/main" id="{CAFE3CA7-3A90-3DC5-96C0-3FD915A9FB77}"/>
              </a:ext>
            </a:extLst>
          </p:cNvPr>
          <p:cNvSpPr>
            <a:spLocks noGrp="1"/>
          </p:cNvSpPr>
          <p:nvPr>
            <p:ph type="body" idx="1"/>
          </p:nvPr>
        </p:nvSpPr>
        <p:spPr>
          <a:xfrm>
            <a:off x="497840" y="1690688"/>
            <a:ext cx="5598160" cy="2378869"/>
          </a:xfrm>
        </p:spPr>
        <p:txBody>
          <a:bodyPr>
            <a:normAutofit fontScale="85000" lnSpcReduction="20000"/>
          </a:bodyPr>
          <a:lstStyle/>
          <a:p>
            <a:endParaRPr lang="en-AU" dirty="0"/>
          </a:p>
          <a:p>
            <a:r>
              <a:rPr lang="en-AU" dirty="0">
                <a:latin typeface="Arial" panose="020B0604020202020204" pitchFamily="34" charset="0"/>
                <a:cs typeface="Arial" panose="020B0604020202020204" pitchFamily="34" charset="0"/>
              </a:rPr>
              <a:t>Data Sources : </a:t>
            </a:r>
          </a:p>
          <a:p>
            <a:r>
              <a:rPr lang="en-AU" dirty="0">
                <a:latin typeface="Arial" panose="020B0604020202020204" pitchFamily="34" charset="0"/>
                <a:cs typeface="Arial" panose="020B0604020202020204" pitchFamily="34" charset="0"/>
              </a:rPr>
              <a:t>Better Education </a:t>
            </a:r>
            <a:r>
              <a:rPr lang="en-AU" dirty="0">
                <a:latin typeface="Arial" panose="020B0604020202020204" pitchFamily="34" charset="0"/>
                <a:cs typeface="Arial" panose="020B0604020202020204" pitchFamily="34" charset="0"/>
                <a:hlinkClick r:id="rId2"/>
              </a:rPr>
              <a:t>https://bettereducation.com.au/</a:t>
            </a:r>
            <a:endParaRPr lang="en-AU" dirty="0">
              <a:latin typeface="Arial" panose="020B0604020202020204" pitchFamily="34" charset="0"/>
              <a:cs typeface="Arial" panose="020B0604020202020204" pitchFamily="34" charset="0"/>
            </a:endParaRPr>
          </a:p>
          <a:p>
            <a:r>
              <a:rPr lang="en-AU" dirty="0">
                <a:latin typeface="Arial" panose="020B0604020202020204" pitchFamily="34" charset="0"/>
                <a:cs typeface="Arial" panose="020B0604020202020204" pitchFamily="34" charset="0"/>
              </a:rPr>
              <a:t>Property Sales Statistics:</a:t>
            </a:r>
          </a:p>
          <a:p>
            <a:r>
              <a:rPr lang="en-US" dirty="0">
                <a:latin typeface="Arial" panose="020B0604020202020204" pitchFamily="34" charset="0"/>
                <a:cs typeface="Arial" panose="020B0604020202020204" pitchFamily="34" charset="0"/>
                <a:hlinkClick r:id="rId3"/>
              </a:rPr>
              <a:t>Property sales statistics (land.vic.gov.au)</a:t>
            </a:r>
            <a:endParaRPr lang="en-AU" dirty="0">
              <a:latin typeface="Arial" panose="020B0604020202020204" pitchFamily="34" charset="0"/>
              <a:cs typeface="Arial" panose="020B0604020202020204" pitchFamily="34" charset="0"/>
            </a:endParaRPr>
          </a:p>
          <a:p>
            <a:endParaRPr lang="en-AU" dirty="0"/>
          </a:p>
        </p:txBody>
      </p:sp>
      <p:sp>
        <p:nvSpPr>
          <p:cNvPr id="9" name="Footer Placeholder 8">
            <a:extLst>
              <a:ext uri="{FF2B5EF4-FFF2-40B4-BE49-F238E27FC236}">
                <a16:creationId xmlns:a16="http://schemas.microsoft.com/office/drawing/2014/main" id="{6615744A-FDF4-F376-1555-2E937F70E517}"/>
              </a:ext>
            </a:extLst>
          </p:cNvPr>
          <p:cNvSpPr>
            <a:spLocks noGrp="1"/>
          </p:cNvSpPr>
          <p:nvPr>
            <p:ph type="ftr" sz="quarter" idx="11"/>
          </p:nvPr>
        </p:nvSpPr>
        <p:spPr>
          <a:xfrm>
            <a:off x="71120" y="6319838"/>
            <a:ext cx="12120879" cy="365125"/>
          </a:xfrm>
        </p:spPr>
        <p:txBody>
          <a:bodyPr/>
          <a:lstStyle/>
          <a:p>
            <a:r>
              <a:rPr lang="en-GB" dirty="0"/>
              <a:t>Data Source : Better Education (https://bettereducation.com.au/) | Property Sales Statistics (https://www.land.vic.gov.au/valuations/resources-and-reports/property-sales-statistics)</a:t>
            </a:r>
            <a:endParaRPr lang="en-US" dirty="0"/>
          </a:p>
        </p:txBody>
      </p:sp>
      <p:sp>
        <p:nvSpPr>
          <p:cNvPr id="14" name="TextBox 13">
            <a:extLst>
              <a:ext uri="{FF2B5EF4-FFF2-40B4-BE49-F238E27FC236}">
                <a16:creationId xmlns:a16="http://schemas.microsoft.com/office/drawing/2014/main" id="{36ADAF46-7FF0-4DCA-2C18-5BE2A22F264E}"/>
              </a:ext>
            </a:extLst>
          </p:cNvPr>
          <p:cNvSpPr txBox="1"/>
          <p:nvPr/>
        </p:nvSpPr>
        <p:spPr>
          <a:xfrm>
            <a:off x="6350000" y="1845053"/>
            <a:ext cx="5344160" cy="1015663"/>
          </a:xfrm>
          <a:prstGeom prst="rect">
            <a:avLst/>
          </a:prstGeom>
          <a:noFill/>
        </p:spPr>
        <p:txBody>
          <a:bodyPr wrap="square" rtlCol="0">
            <a:spAutoFit/>
          </a:bodyPr>
          <a:lstStyle/>
          <a:p>
            <a:r>
              <a:rPr lang="en-GB" sz="2000" dirty="0">
                <a:solidFill>
                  <a:schemeClr val="bg1"/>
                </a:solidFill>
                <a:latin typeface="Arial" panose="020B0604020202020204" pitchFamily="34" charset="0"/>
                <a:cs typeface="Arial" panose="020B0604020202020204" pitchFamily="34" charset="0"/>
              </a:rPr>
              <a:t>Testing Techniques:</a:t>
            </a:r>
          </a:p>
          <a:p>
            <a:endParaRPr lang="en-GB" sz="2000" dirty="0">
              <a:solidFill>
                <a:schemeClr val="bg1"/>
              </a:solidFill>
              <a:latin typeface="Arial" panose="020B0604020202020204" pitchFamily="34" charset="0"/>
              <a:cs typeface="Arial" panose="020B0604020202020204" pitchFamily="34" charset="0"/>
            </a:endParaRPr>
          </a:p>
          <a:p>
            <a:r>
              <a:rPr lang="en-GB" sz="2000" dirty="0">
                <a:solidFill>
                  <a:schemeClr val="bg1"/>
                </a:solidFill>
                <a:latin typeface="Arial" panose="020B0604020202020204" pitchFamily="34" charset="0"/>
                <a:cs typeface="Arial" panose="020B0604020202020204" pitchFamily="34" charset="0"/>
              </a:rPr>
              <a:t>Hypothesis Testing</a:t>
            </a:r>
            <a:endParaRPr lang="en-AU" sz="2000" dirty="0">
              <a:solidFill>
                <a:schemeClr val="bg1"/>
              </a:solidFill>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B183F572-3D5F-4507-2026-611317509DB1}"/>
              </a:ext>
            </a:extLst>
          </p:cNvPr>
          <p:cNvSpPr txBox="1"/>
          <p:nvPr/>
        </p:nvSpPr>
        <p:spPr>
          <a:xfrm>
            <a:off x="426422" y="4223922"/>
            <a:ext cx="8370277" cy="1938992"/>
          </a:xfrm>
          <a:prstGeom prst="rect">
            <a:avLst/>
          </a:prstGeom>
          <a:noFill/>
        </p:spPr>
        <p:txBody>
          <a:bodyPr wrap="square" rtlCol="0">
            <a:spAutoFit/>
          </a:bodyPr>
          <a:lstStyle/>
          <a:p>
            <a:r>
              <a:rPr lang="en-GB" sz="2000" dirty="0">
                <a:solidFill>
                  <a:schemeClr val="bg1"/>
                </a:solidFill>
                <a:latin typeface="Arial" panose="020B0604020202020204" pitchFamily="34" charset="0"/>
                <a:cs typeface="Arial" panose="020B0604020202020204" pitchFamily="34" charset="0"/>
              </a:rPr>
              <a:t>Research Questions:</a:t>
            </a:r>
          </a:p>
          <a:p>
            <a:endParaRPr lang="en-GB" sz="2000"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sz="2000" dirty="0">
                <a:solidFill>
                  <a:schemeClr val="bg1"/>
                </a:solidFill>
                <a:latin typeface="Arial" panose="020B0604020202020204" pitchFamily="34" charset="0"/>
                <a:cs typeface="Arial" panose="020B0604020202020204" pitchFamily="34" charset="0"/>
              </a:rPr>
              <a:t>How does the rank of schools within a suburb influence the annual growth rate of house prices</a:t>
            </a:r>
          </a:p>
          <a:p>
            <a:pPr marL="285750" indent="-285750">
              <a:buFont typeface="Arial" panose="020B0604020202020204" pitchFamily="34" charset="0"/>
              <a:buChar char="•"/>
            </a:pPr>
            <a:r>
              <a:rPr lang="en-GB" sz="2000" dirty="0">
                <a:solidFill>
                  <a:schemeClr val="bg1"/>
                </a:solidFill>
                <a:latin typeface="Arial" panose="020B0604020202020204" pitchFamily="34" charset="0"/>
                <a:cs typeface="Arial" panose="020B0604020202020204" pitchFamily="34" charset="0"/>
              </a:rPr>
              <a:t>Is there a correlation between the per annum growth of house prices and the school rank of the suburb?</a:t>
            </a:r>
            <a:endParaRPr lang="en-AU" sz="20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14857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a graph with blue dots&#10;&#10;Description automatically generated">
            <a:extLst>
              <a:ext uri="{FF2B5EF4-FFF2-40B4-BE49-F238E27FC236}">
                <a16:creationId xmlns:a16="http://schemas.microsoft.com/office/drawing/2014/main" id="{58B22388-4C08-573A-4560-6129E761E5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526" y="1046480"/>
            <a:ext cx="6194434" cy="391858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6" name="Footer Placeholder 5">
            <a:extLst>
              <a:ext uri="{FF2B5EF4-FFF2-40B4-BE49-F238E27FC236}">
                <a16:creationId xmlns:a16="http://schemas.microsoft.com/office/drawing/2014/main" id="{C949FD6A-045C-BDD1-B5DB-BA55B9CC4337}"/>
              </a:ext>
            </a:extLst>
          </p:cNvPr>
          <p:cNvSpPr>
            <a:spLocks noGrp="1"/>
          </p:cNvSpPr>
          <p:nvPr>
            <p:ph type="ftr" sz="quarter" idx="11"/>
          </p:nvPr>
        </p:nvSpPr>
        <p:spPr>
          <a:xfrm>
            <a:off x="487680" y="6319838"/>
            <a:ext cx="11074399" cy="365125"/>
          </a:xfrm>
        </p:spPr>
        <p:txBody>
          <a:bodyPr/>
          <a:lstStyle/>
          <a:p>
            <a:r>
              <a:rPr lang="en-GB" dirty="0"/>
              <a:t>Data Source : Better Education (https://bettereducation.com.au/) | Property Sales Statistics (https://www.land.vic.gov.au/valuations/resources-and-reports/property-sales-statistics)</a:t>
            </a:r>
            <a:endParaRPr lang="en-US" dirty="0"/>
          </a:p>
        </p:txBody>
      </p:sp>
      <p:sp>
        <p:nvSpPr>
          <p:cNvPr id="7" name="TextBox 6">
            <a:extLst>
              <a:ext uri="{FF2B5EF4-FFF2-40B4-BE49-F238E27FC236}">
                <a16:creationId xmlns:a16="http://schemas.microsoft.com/office/drawing/2014/main" id="{8DEDF639-1C37-05E6-A14F-52D25A3DFCCF}"/>
              </a:ext>
            </a:extLst>
          </p:cNvPr>
          <p:cNvSpPr txBox="1"/>
          <p:nvPr/>
        </p:nvSpPr>
        <p:spPr>
          <a:xfrm>
            <a:off x="3313743" y="284699"/>
            <a:ext cx="6776720" cy="400110"/>
          </a:xfrm>
          <a:prstGeom prst="rect">
            <a:avLst/>
          </a:prstGeom>
          <a:noFill/>
        </p:spPr>
        <p:txBody>
          <a:bodyPr wrap="square" rtlCol="0">
            <a:spAutoFit/>
          </a:bodyPr>
          <a:lstStyle/>
          <a:p>
            <a:r>
              <a:rPr lang="en-GB" sz="2000" b="1" dirty="0">
                <a:solidFill>
                  <a:schemeClr val="bg1"/>
                </a:solidFill>
                <a:latin typeface="Arial" panose="020B0604020202020204" pitchFamily="34" charset="0"/>
                <a:cs typeface="Arial" panose="020B0604020202020204" pitchFamily="34" charset="0"/>
              </a:rPr>
              <a:t>School Ranking Vs Suburb Per Annum Growth</a:t>
            </a:r>
            <a:endParaRPr lang="en-AU" sz="2000" b="1" dirty="0">
              <a:solidFill>
                <a:schemeClr val="bg1"/>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2E1F1595-2658-CB3C-65ED-8DF53EAD81AE}"/>
              </a:ext>
            </a:extLst>
          </p:cNvPr>
          <p:cNvSpPr txBox="1"/>
          <p:nvPr/>
        </p:nvSpPr>
        <p:spPr>
          <a:xfrm>
            <a:off x="6702103" y="1656260"/>
            <a:ext cx="5069840" cy="2031325"/>
          </a:xfrm>
          <a:prstGeom prst="rect">
            <a:avLst/>
          </a:prstGeom>
          <a:noFill/>
        </p:spPr>
        <p:txBody>
          <a:bodyPr wrap="square" rtlCol="0">
            <a:spAutoFit/>
          </a:bodyPr>
          <a:lstStyle/>
          <a:p>
            <a:r>
              <a:rPr lang="en-GB" dirty="0">
                <a:solidFill>
                  <a:schemeClr val="bg1"/>
                </a:solidFill>
                <a:latin typeface="Arial" panose="020B0604020202020204" pitchFamily="34" charset="0"/>
                <a:cs typeface="Arial" panose="020B0604020202020204" pitchFamily="34" charset="0"/>
              </a:rPr>
              <a:t>Null Hypothesis (H0): There is no correlation between per annum growth of house prices and the school rank of the suburb. Alternative </a:t>
            </a:r>
          </a:p>
          <a:p>
            <a:endParaRPr lang="en-GB" dirty="0">
              <a:solidFill>
                <a:schemeClr val="bg1"/>
              </a:solidFill>
              <a:latin typeface="Arial" panose="020B0604020202020204" pitchFamily="34" charset="0"/>
              <a:cs typeface="Arial" panose="020B0604020202020204" pitchFamily="34" charset="0"/>
            </a:endParaRPr>
          </a:p>
          <a:p>
            <a:r>
              <a:rPr lang="en-GB" dirty="0">
                <a:solidFill>
                  <a:schemeClr val="bg1"/>
                </a:solidFill>
                <a:latin typeface="Arial" panose="020B0604020202020204" pitchFamily="34" charset="0"/>
                <a:cs typeface="Arial" panose="020B0604020202020204" pitchFamily="34" charset="0"/>
              </a:rPr>
              <a:t>Hypothesis (H1): There is a correlation between per annum growth of house prices and the school rank of the suburb</a:t>
            </a:r>
            <a:r>
              <a:rPr lang="en-GB" dirty="0">
                <a:latin typeface="Arial" panose="020B0604020202020204" pitchFamily="34" charset="0"/>
                <a:cs typeface="Arial" panose="020B0604020202020204" pitchFamily="34" charset="0"/>
              </a:rPr>
              <a:t>.</a:t>
            </a:r>
            <a:endParaRPr lang="en-AU" dirty="0">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9D4F7050-7FAD-A289-2260-8A50EFC604E1}"/>
              </a:ext>
            </a:extLst>
          </p:cNvPr>
          <p:cNvSpPr txBox="1"/>
          <p:nvPr/>
        </p:nvSpPr>
        <p:spPr>
          <a:xfrm>
            <a:off x="2661920" y="5354210"/>
            <a:ext cx="7498080" cy="64633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Pearson correlation coefficient: 0.18743152347370493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P-value: 0.06320660201433415 </a:t>
            </a:r>
          </a:p>
        </p:txBody>
      </p:sp>
    </p:spTree>
    <p:extLst>
      <p:ext uri="{BB962C8B-B14F-4D97-AF65-F5344CB8AC3E}">
        <p14:creationId xmlns:p14="http://schemas.microsoft.com/office/powerpoint/2010/main" val="2348665548"/>
      </p:ext>
    </p:extLst>
  </p:cSld>
  <p:clrMapOvr>
    <a:masterClrMapping/>
  </p:clrMapOvr>
</p:sld>
</file>

<file path=ppt/theme/theme1.xml><?xml version="1.0" encoding="utf-8"?>
<a:theme xmlns:a="http://schemas.openxmlformats.org/drawingml/2006/main" name="SineVTI">
  <a:themeElements>
    <a:clrScheme name="AnalogousFromLightSeedLeftStep">
      <a:dk1>
        <a:srgbClr val="000000"/>
      </a:dk1>
      <a:lt1>
        <a:srgbClr val="FFFFFF"/>
      </a:lt1>
      <a:dk2>
        <a:srgbClr val="24393F"/>
      </a:dk2>
      <a:lt2>
        <a:srgbClr val="E8E8E2"/>
      </a:lt2>
      <a:accent1>
        <a:srgbClr val="8885D7"/>
      </a:accent1>
      <a:accent2>
        <a:srgbClr val="6A90CE"/>
      </a:accent2>
      <a:accent3>
        <a:srgbClr val="5AAEC3"/>
      </a:accent3>
      <a:accent4>
        <a:srgbClr val="5DB4A2"/>
      </a:accent4>
      <a:accent5>
        <a:srgbClr val="68B484"/>
      </a:accent5>
      <a:accent6>
        <a:srgbClr val="62B65E"/>
      </a:accent6>
      <a:hlink>
        <a:srgbClr val="848651"/>
      </a:hlink>
      <a:folHlink>
        <a:srgbClr val="7F7F7F"/>
      </a:folHlink>
    </a:clrScheme>
    <a:fontScheme name="Custom 49">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neVTI" id="{8435B2A2-1BD5-4C05-93E5-3C5388B709E3}" vid="{0D704B13-63FE-4848-A298-6B7359B9565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233</TotalTime>
  <Words>2287</Words>
  <Application>Microsoft Office PowerPoint</Application>
  <PresentationFormat>Widescreen</PresentationFormat>
  <Paragraphs>135</Paragraphs>
  <Slides>16</Slides>
  <Notes>6</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16</vt:i4>
      </vt:variant>
    </vt:vector>
  </HeadingPairs>
  <TitlesOfParts>
    <vt:vector size="29" baseType="lpstr">
      <vt:lpstr>Abadi</vt:lpstr>
      <vt:lpstr>Aptos</vt:lpstr>
      <vt:lpstr>Arial</vt:lpstr>
      <vt:lpstr>Arial Unicode MS</vt:lpstr>
      <vt:lpstr>Avenir Next LT Pro</vt:lpstr>
      <vt:lpstr>Helvetica Neue</vt:lpstr>
      <vt:lpstr>inherit</vt:lpstr>
      <vt:lpstr>Posterama</vt:lpstr>
      <vt:lpstr>Segoe UI</vt:lpstr>
      <vt:lpstr>system-ui</vt:lpstr>
      <vt:lpstr>Times New Roman</vt:lpstr>
      <vt:lpstr>VIC</vt:lpstr>
      <vt:lpstr>SineVTI</vt:lpstr>
      <vt:lpstr>Housing Affordability</vt:lpstr>
      <vt:lpstr>PowerPoint Presentation</vt:lpstr>
      <vt:lpstr>PowerPoint Presentation</vt:lpstr>
      <vt:lpstr>https://propertyupdate.com.au/how-much-on-average-does-it-cost-to-build-a-house/#building-costs-growth-forecast-for-the-year-ahead </vt:lpstr>
      <vt:lpstr>PowerPoint Presentation</vt:lpstr>
      <vt:lpstr>Household debt to income</vt:lpstr>
      <vt:lpstr>There is hope</vt:lpstr>
      <vt:lpstr>Impact of School Rank on Melbourne House Prices Presenter-Rakhi</vt:lpstr>
      <vt:lpstr>PowerPoint Presentation</vt:lpstr>
      <vt:lpstr>PowerPoint Presentation</vt:lpstr>
      <vt:lpstr>Summary</vt:lpstr>
      <vt:lpstr>PowerPoint Presentation</vt:lpstr>
      <vt:lpstr>Melbourne Housing Market heat or not</vt:lpstr>
      <vt:lpstr>Salary VS Price</vt:lpstr>
      <vt:lpstr>Melbourne House Affordable or not?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Rakhi Singh</dc:creator>
  <cp:lastModifiedBy>Rakhi Singh</cp:lastModifiedBy>
  <cp:revision>1</cp:revision>
  <dcterms:created xsi:type="dcterms:W3CDTF">2024-07-10T10:49:29Z</dcterms:created>
  <dcterms:modified xsi:type="dcterms:W3CDTF">2024-07-11T04:41:26Z</dcterms:modified>
</cp:coreProperties>
</file>