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4" autoAdjust="0"/>
    <p:restoredTop sz="94660"/>
  </p:normalViewPr>
  <p:slideViewPr>
    <p:cSldViewPr snapToGrid="0">
      <p:cViewPr varScale="1">
        <p:scale>
          <a:sx n="105" d="100"/>
          <a:sy n="105" d="100"/>
        </p:scale>
        <p:origin x="6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7/11/2024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394339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7/11/2024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157611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7/11/2024</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705108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7/11/2024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155524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7/11/2024</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774599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7/11/2024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228811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7/11/2024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165991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7/11/2024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233066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7/11/2024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601631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7/11/2024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510087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7/11/2024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414715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7/11/2024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2365965165"/>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tmp"/></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48" name="Picture 47" descr="An abstract genetic concept">
            <a:extLst>
              <a:ext uri="{FF2B5EF4-FFF2-40B4-BE49-F238E27FC236}">
                <a16:creationId xmlns:a16="http://schemas.microsoft.com/office/drawing/2014/main" id="{C6BB73F7-AE34-BAF3-C4A9-C6DC300CAC9B}"/>
              </a:ext>
            </a:extLst>
          </p:cNvPr>
          <p:cNvPicPr>
            <a:picLocks noChangeAspect="1"/>
          </p:cNvPicPr>
          <p:nvPr/>
        </p:nvPicPr>
        <p:blipFill rotWithShape="1">
          <a:blip r:embed="rId2"/>
          <a:srcRect t="24459" b="19291"/>
          <a:stretch/>
        </p:blipFill>
        <p:spPr>
          <a:xfrm>
            <a:off x="20" y="10"/>
            <a:ext cx="12191980" cy="6857989"/>
          </a:xfrm>
          <a:prstGeom prst="rect">
            <a:avLst/>
          </a:prstGeom>
        </p:spPr>
      </p:pic>
      <p:sp>
        <p:nvSpPr>
          <p:cNvPr id="93" name="Flowchart: Document 92">
            <a:extLst>
              <a:ext uri="{FF2B5EF4-FFF2-40B4-BE49-F238E27FC236}">
                <a16:creationId xmlns:a16="http://schemas.microsoft.com/office/drawing/2014/main" id="{D22FBD32-C88A-4C1D-BC76-613A93944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04804" y="304807"/>
            <a:ext cx="6858000" cy="6248391"/>
          </a:xfrm>
          <a:prstGeom prst="flowChartDocumen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95" name="Group 94">
            <a:extLst>
              <a:ext uri="{FF2B5EF4-FFF2-40B4-BE49-F238E27FC236}">
                <a16:creationId xmlns:a16="http://schemas.microsoft.com/office/drawing/2014/main" id="{CD79EE37-C3B0-49F1-9785-D0E81CA82B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6" name="Straight Connector 95">
              <a:extLst>
                <a:ext uri="{FF2B5EF4-FFF2-40B4-BE49-F238E27FC236}">
                  <a16:creationId xmlns:a16="http://schemas.microsoft.com/office/drawing/2014/main" id="{FB57EE24-04F7-41C6-B67E-7DA9477503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7E17265-DA36-47C9-AC4D-01822E7602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E35D068-10AF-4241-ADFE-F40CFC9A7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19D8CB9-3E32-4523-AA97-532E923B65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7CF05D3-197B-478D-91B9-1377234BF6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EC49475-B923-4DC6-9257-BD65C25942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DB29F5D-09EE-40A0-A705-540E29297B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ACA51D99-F305-4D17-9E03-5D35596257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2C8330E8-C3AF-44DC-80E5-215237BB79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DA6C3EC5-2106-4BC2-B570-E24E7C800C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B5CAA0D-896F-46F4-BA95-0C7904A01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A459D97-1E10-461B-B7BE-4A5FC85F79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B6CC35D8-8268-42B8-82BB-2120BD612E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98253610-7D46-4B46-984A-207710895F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6A6CB29-B660-4E14-9809-43D35C04DD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4C79E6EA-9BE0-4C29-AD42-41CACB6A2C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B6499EE-044E-470D-8595-61636D9C73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0E042D5-4423-4A0F-8597-2B336F92A9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A7BB4DB-48A1-4E03-A408-ED2D71B4E0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51C7BAFB-49FE-4016-A05F-804D2BCF89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7E9C7A31-7505-41B9-970C-1334EACE5B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A57DAEDB-03F1-4BE3-AEB7-B53E401F50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63867AB-2ACE-4D27-8864-3D0E2CBB68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AE40CBB-020D-4627-AB50-C48748408A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812AFB78-0A9B-471D-900E-0D5145E9F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5CBFD124-CC90-48A3-88D9-14CCA6455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20B98D2-82E8-4F95-B588-CC9ABD9B2E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BA3D3940-B50F-4C62-8D89-37DEE47021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123ED1A6-1F52-4F8C-A206-D0EAEA90C0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C2B2D67-C7A3-94EF-D4EC-DCF5FAA45D88}"/>
              </a:ext>
            </a:extLst>
          </p:cNvPr>
          <p:cNvSpPr>
            <a:spLocks noGrp="1"/>
          </p:cNvSpPr>
          <p:nvPr>
            <p:ph type="ctrTitle"/>
          </p:nvPr>
        </p:nvSpPr>
        <p:spPr>
          <a:xfrm>
            <a:off x="537410" y="728905"/>
            <a:ext cx="4567990" cy="3184274"/>
          </a:xfrm>
        </p:spPr>
        <p:txBody>
          <a:bodyPr>
            <a:normAutofit/>
          </a:bodyPr>
          <a:lstStyle/>
          <a:p>
            <a:pPr algn="l"/>
            <a:r>
              <a:rPr lang="en-AU" dirty="0"/>
              <a:t>Housing Affordability</a:t>
            </a:r>
          </a:p>
        </p:txBody>
      </p:sp>
      <p:sp>
        <p:nvSpPr>
          <p:cNvPr id="3" name="Subtitle 2">
            <a:extLst>
              <a:ext uri="{FF2B5EF4-FFF2-40B4-BE49-F238E27FC236}">
                <a16:creationId xmlns:a16="http://schemas.microsoft.com/office/drawing/2014/main" id="{D82E7D70-FDE0-13B0-A31A-6ABD619A9A2B}"/>
              </a:ext>
            </a:extLst>
          </p:cNvPr>
          <p:cNvSpPr>
            <a:spLocks noGrp="1"/>
          </p:cNvSpPr>
          <p:nvPr>
            <p:ph type="subTitle" idx="1"/>
          </p:nvPr>
        </p:nvSpPr>
        <p:spPr>
          <a:xfrm>
            <a:off x="537410" y="4072044"/>
            <a:ext cx="4567990" cy="1495379"/>
          </a:xfrm>
        </p:spPr>
        <p:txBody>
          <a:bodyPr>
            <a:normAutofit/>
          </a:bodyPr>
          <a:lstStyle/>
          <a:p>
            <a:pPr algn="l"/>
            <a:r>
              <a:rPr lang="en-AU" sz="5400" dirty="0"/>
              <a:t>Melbourne</a:t>
            </a:r>
          </a:p>
        </p:txBody>
      </p:sp>
    </p:spTree>
    <p:extLst>
      <p:ext uri="{BB962C8B-B14F-4D97-AF65-F5344CB8AC3E}">
        <p14:creationId xmlns:p14="http://schemas.microsoft.com/office/powerpoint/2010/main" val="36161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4" name="Rectangle 223">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25" name="Group 224">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9" name="Straight Connector 118">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26" name="Freeform: Shape 225">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27" name="Freeform: Shape 22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28" name="Freeform: Shape 227">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229" name="Group 228">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6" name="Straight Connector 155">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230" name="Rectangle 229">
            <a:extLst>
              <a:ext uri="{FF2B5EF4-FFF2-40B4-BE49-F238E27FC236}">
                <a16:creationId xmlns:a16="http://schemas.microsoft.com/office/drawing/2014/main" id="{57B73489-D0E4-4C8B-884B-43A00CCD3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31" name="Rectangle 23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32" name="Right Triangle 23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1" y="1559140"/>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3" name="Group 23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93" name="Straight Connector 192">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31EAB16-EDA6-DE66-504E-C5AFD1EE2402}"/>
              </a:ext>
            </a:extLst>
          </p:cNvPr>
          <p:cNvSpPr txBox="1"/>
          <p:nvPr/>
        </p:nvSpPr>
        <p:spPr>
          <a:xfrm>
            <a:off x="457200" y="725469"/>
            <a:ext cx="4952999" cy="224761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a:solidFill>
                  <a:srgbClr val="FFFFFF"/>
                </a:solidFill>
                <a:latin typeface="+mj-lt"/>
                <a:ea typeface="+mj-ea"/>
                <a:cs typeface="+mj-cs"/>
              </a:rPr>
              <a:t>Objective: Analyze the factors affecting Housing Affordability in Melbourne </a:t>
            </a:r>
          </a:p>
        </p:txBody>
      </p:sp>
      <p:sp>
        <p:nvSpPr>
          <p:cNvPr id="3" name="TextBox 2">
            <a:extLst>
              <a:ext uri="{FF2B5EF4-FFF2-40B4-BE49-F238E27FC236}">
                <a16:creationId xmlns:a16="http://schemas.microsoft.com/office/drawing/2014/main" id="{63A57CB4-7C2E-B176-EBE6-4B944AF180BB}"/>
              </a:ext>
            </a:extLst>
          </p:cNvPr>
          <p:cNvSpPr txBox="1"/>
          <p:nvPr/>
        </p:nvSpPr>
        <p:spPr>
          <a:xfrm>
            <a:off x="457200" y="3264832"/>
            <a:ext cx="4952999" cy="3009494"/>
          </a:xfrm>
          <a:prstGeom prst="rect">
            <a:avLst/>
          </a:prstGeom>
        </p:spPr>
        <p:txBody>
          <a:bodyPr vert="horz" lIns="91440" tIns="45720" rIns="91440" bIns="45720" rtlCol="0">
            <a:normAutofit/>
          </a:bodyPr>
          <a:lstStyle/>
          <a:p>
            <a:pPr>
              <a:lnSpc>
                <a:spcPct val="110000"/>
              </a:lnSpc>
              <a:spcAft>
                <a:spcPts val="600"/>
              </a:spcAft>
              <a:buClr>
                <a:schemeClr val="bg1"/>
              </a:buClr>
              <a:buSzPct val="75000"/>
            </a:pPr>
            <a:r>
              <a:rPr lang="en-US" dirty="0">
                <a:solidFill>
                  <a:srgbClr val="FFFFFF"/>
                </a:solidFill>
              </a:rPr>
              <a:t>Table of contents:</a:t>
            </a:r>
          </a:p>
          <a:p>
            <a:pPr marL="228600" indent="-228600">
              <a:lnSpc>
                <a:spcPct val="110000"/>
              </a:lnSpc>
              <a:spcAft>
                <a:spcPts val="600"/>
              </a:spcAft>
              <a:buClr>
                <a:schemeClr val="bg1"/>
              </a:buClr>
              <a:buSzPct val="75000"/>
              <a:buFont typeface="+mj-lt"/>
              <a:buAutoNum type="arabicPeriod"/>
            </a:pPr>
            <a:r>
              <a:rPr lang="en-US" dirty="0">
                <a:solidFill>
                  <a:srgbClr val="FFFFFF"/>
                </a:solidFill>
              </a:rPr>
              <a:t>Factors affecting :</a:t>
            </a:r>
          </a:p>
          <a:p>
            <a:pPr marL="228600" indent="-228600">
              <a:lnSpc>
                <a:spcPct val="110000"/>
              </a:lnSpc>
              <a:spcAft>
                <a:spcPts val="600"/>
              </a:spcAft>
              <a:buClr>
                <a:schemeClr val="bg1"/>
              </a:buClr>
              <a:buSzPct val="75000"/>
              <a:buFont typeface="+mj-lt"/>
              <a:buAutoNum type="arabicPeriod"/>
            </a:pPr>
            <a:r>
              <a:rPr lang="en-US" dirty="0">
                <a:solidFill>
                  <a:srgbClr val="FFFFFF"/>
                </a:solidFill>
              </a:rPr>
              <a:t>Population-Presenter Hansen</a:t>
            </a:r>
          </a:p>
          <a:p>
            <a:pPr marL="228600" indent="-228600">
              <a:lnSpc>
                <a:spcPct val="110000"/>
              </a:lnSpc>
              <a:spcAft>
                <a:spcPts val="600"/>
              </a:spcAft>
              <a:buClr>
                <a:schemeClr val="bg1"/>
              </a:buClr>
              <a:buSzPct val="75000"/>
              <a:buFont typeface="+mj-lt"/>
              <a:buAutoNum type="arabicPeriod"/>
            </a:pPr>
            <a:r>
              <a:rPr lang="en-US" dirty="0">
                <a:solidFill>
                  <a:srgbClr val="FFFFFF"/>
                </a:solidFill>
              </a:rPr>
              <a:t>Salary-Aria</a:t>
            </a:r>
          </a:p>
          <a:p>
            <a:pPr marL="228600" indent="-228600">
              <a:lnSpc>
                <a:spcPct val="110000"/>
              </a:lnSpc>
              <a:spcAft>
                <a:spcPts val="600"/>
              </a:spcAft>
              <a:buClr>
                <a:schemeClr val="bg1"/>
              </a:buClr>
              <a:buSzPct val="75000"/>
              <a:buFont typeface="+mj-lt"/>
              <a:buAutoNum type="arabicPeriod"/>
            </a:pPr>
            <a:r>
              <a:rPr lang="en-US" dirty="0">
                <a:solidFill>
                  <a:srgbClr val="FFFFFF"/>
                </a:solidFill>
              </a:rPr>
              <a:t>School Ranking-Rakhi</a:t>
            </a:r>
          </a:p>
          <a:p>
            <a:pPr marL="228600" indent="-228600">
              <a:lnSpc>
                <a:spcPct val="110000"/>
              </a:lnSpc>
              <a:spcAft>
                <a:spcPts val="600"/>
              </a:spcAft>
              <a:buClr>
                <a:schemeClr val="bg1"/>
              </a:buClr>
              <a:buSzPct val="75000"/>
              <a:buFont typeface="+mj-lt"/>
              <a:buAutoNum type="arabicPeriod"/>
            </a:pPr>
            <a:r>
              <a:rPr lang="en-US" dirty="0">
                <a:solidFill>
                  <a:srgbClr val="FFFFFF"/>
                </a:solidFill>
              </a:rPr>
              <a:t>Inflation/Interest Rates-Mark</a:t>
            </a:r>
          </a:p>
          <a:p>
            <a:pPr marL="228600" indent="-228600">
              <a:lnSpc>
                <a:spcPct val="110000"/>
              </a:lnSpc>
              <a:spcAft>
                <a:spcPts val="600"/>
              </a:spcAft>
              <a:buClr>
                <a:schemeClr val="bg1"/>
              </a:buClr>
              <a:buSzPct val="75000"/>
              <a:buFont typeface="+mj-lt"/>
              <a:buAutoNum type="arabicPeriod"/>
            </a:pPr>
            <a:endParaRPr lang="en-US" dirty="0">
              <a:solidFill>
                <a:srgbClr val="FFFFFF"/>
              </a:solidFill>
            </a:endParaRPr>
          </a:p>
        </p:txBody>
      </p:sp>
      <p:sp>
        <p:nvSpPr>
          <p:cNvPr id="223" name="Flowchart: Document 222">
            <a:extLst>
              <a:ext uri="{FF2B5EF4-FFF2-40B4-BE49-F238E27FC236}">
                <a16:creationId xmlns:a16="http://schemas.microsoft.com/office/drawing/2014/main" id="{A890253F-325A-4AC7-AF5F-06FB890E8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455724" y="2105114"/>
            <a:ext cx="6858000" cy="2647778"/>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4" name="Picture 3" descr="Three darts on bullseye">
            <a:extLst>
              <a:ext uri="{FF2B5EF4-FFF2-40B4-BE49-F238E27FC236}">
                <a16:creationId xmlns:a16="http://schemas.microsoft.com/office/drawing/2014/main" id="{0499757D-3158-CBEC-2E6C-04C13813409D}"/>
              </a:ext>
            </a:extLst>
          </p:cNvPr>
          <p:cNvPicPr>
            <a:picLocks noChangeAspect="1"/>
          </p:cNvPicPr>
          <p:nvPr/>
        </p:nvPicPr>
        <p:blipFill rotWithShape="1">
          <a:blip r:embed="rId2"/>
          <a:srcRect l="16750" r="16751" b="1"/>
          <a:stretch/>
        </p:blipFill>
        <p:spPr>
          <a:xfrm>
            <a:off x="6025896" y="457200"/>
            <a:ext cx="5879592" cy="5879592"/>
          </a:xfrm>
          <a:custGeom>
            <a:avLst/>
            <a:gdLst/>
            <a:ahLst/>
            <a:cxnLst/>
            <a:rect l="l" t="t" r="r" b="b"/>
            <a:pathLst>
              <a:path w="5777910" h="5777910">
                <a:moveTo>
                  <a:pt x="2888955" y="0"/>
                </a:moveTo>
                <a:cubicBezTo>
                  <a:pt x="4484481" y="0"/>
                  <a:pt x="5777910" y="1293429"/>
                  <a:pt x="5777910" y="2888955"/>
                </a:cubicBezTo>
                <a:cubicBezTo>
                  <a:pt x="5777910" y="4484481"/>
                  <a:pt x="4484481" y="5777910"/>
                  <a:pt x="2888955" y="5777910"/>
                </a:cubicBezTo>
                <a:cubicBezTo>
                  <a:pt x="1293429" y="5777910"/>
                  <a:pt x="0" y="4484481"/>
                  <a:pt x="0" y="2888955"/>
                </a:cubicBezTo>
                <a:cubicBezTo>
                  <a:pt x="0" y="1293429"/>
                  <a:pt x="1293429" y="0"/>
                  <a:pt x="2888955" y="0"/>
                </a:cubicBezTo>
                <a:close/>
              </a:path>
            </a:pathLst>
          </a:custGeom>
        </p:spPr>
      </p:pic>
    </p:spTree>
    <p:extLst>
      <p:ext uri="{BB962C8B-B14F-4D97-AF65-F5344CB8AC3E}">
        <p14:creationId xmlns:p14="http://schemas.microsoft.com/office/powerpoint/2010/main" val="349358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showing the price of a house&#10;&#10;Description automatically generated">
            <a:extLst>
              <a:ext uri="{FF2B5EF4-FFF2-40B4-BE49-F238E27FC236}">
                <a16:creationId xmlns:a16="http://schemas.microsoft.com/office/drawing/2014/main" id="{AEAA0435-71B8-CB9F-AAF3-00E707F092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60" y="3227832"/>
            <a:ext cx="6172200" cy="2912744"/>
          </a:xfrm>
          <a:prstGeom prst="rect">
            <a:avLst/>
          </a:prstGeom>
        </p:spPr>
      </p:pic>
      <p:sp>
        <p:nvSpPr>
          <p:cNvPr id="6" name="TextBox 5">
            <a:extLst>
              <a:ext uri="{FF2B5EF4-FFF2-40B4-BE49-F238E27FC236}">
                <a16:creationId xmlns:a16="http://schemas.microsoft.com/office/drawing/2014/main" id="{F5B85458-E57B-0291-DB36-B2024BAFA2F7}"/>
              </a:ext>
            </a:extLst>
          </p:cNvPr>
          <p:cNvSpPr txBox="1"/>
          <p:nvPr/>
        </p:nvSpPr>
        <p:spPr>
          <a:xfrm>
            <a:off x="219456" y="270505"/>
            <a:ext cx="11804904" cy="2031325"/>
          </a:xfrm>
          <a:prstGeom prst="rect">
            <a:avLst/>
          </a:prstGeom>
          <a:noFill/>
        </p:spPr>
        <p:txBody>
          <a:bodyPr wrap="square" rtlCol="0">
            <a:spAutoFit/>
          </a:bodyPr>
          <a:lstStyle/>
          <a:p>
            <a:r>
              <a:rPr lang="en-AU" dirty="0"/>
              <a:t>We have decided to concentrate on house prices in the whole of Melbourne.</a:t>
            </a:r>
          </a:p>
          <a:p>
            <a:r>
              <a:rPr lang="en-AU" dirty="0"/>
              <a:t>As per Aria’s Analysis on the Price changes in house prices in Melbourne, there is a clear upward trend as the years go on.</a:t>
            </a:r>
          </a:p>
          <a:p>
            <a:r>
              <a:rPr lang="en-AU" dirty="0"/>
              <a:t>This is an average of the price changes of Melbourne as a whole.</a:t>
            </a:r>
          </a:p>
          <a:p>
            <a:endParaRPr lang="en-AU" dirty="0"/>
          </a:p>
          <a:p>
            <a:endParaRPr lang="en-AU" dirty="0"/>
          </a:p>
          <a:p>
            <a:endParaRPr lang="en-AU" dirty="0"/>
          </a:p>
        </p:txBody>
      </p:sp>
      <p:sp>
        <p:nvSpPr>
          <p:cNvPr id="8" name="TextBox 7">
            <a:extLst>
              <a:ext uri="{FF2B5EF4-FFF2-40B4-BE49-F238E27FC236}">
                <a16:creationId xmlns:a16="http://schemas.microsoft.com/office/drawing/2014/main" id="{6E81D9B3-FE88-850D-7768-D87C07CD2DC4}"/>
              </a:ext>
            </a:extLst>
          </p:cNvPr>
          <p:cNvSpPr txBox="1"/>
          <p:nvPr/>
        </p:nvSpPr>
        <p:spPr>
          <a:xfrm>
            <a:off x="1110996" y="6218163"/>
            <a:ext cx="10561320" cy="369332"/>
          </a:xfrm>
          <a:prstGeom prst="rect">
            <a:avLst/>
          </a:prstGeom>
          <a:noFill/>
        </p:spPr>
        <p:txBody>
          <a:bodyPr wrap="square" rtlCol="0">
            <a:spAutoFit/>
          </a:bodyPr>
          <a:lstStyle/>
          <a:p>
            <a:r>
              <a:rPr lang="en-US" dirty="0"/>
              <a:t>https://www.land.vic.gov.au/valuations/resources-and-reports/property-sales-statistics</a:t>
            </a:r>
            <a:endParaRPr lang="en-AU" dirty="0"/>
          </a:p>
        </p:txBody>
      </p:sp>
    </p:spTree>
    <p:extLst>
      <p:ext uri="{BB962C8B-B14F-4D97-AF65-F5344CB8AC3E}">
        <p14:creationId xmlns:p14="http://schemas.microsoft.com/office/powerpoint/2010/main" val="2517387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0BB432-FAB5-F3EE-7A86-98F9752EA86D}"/>
              </a:ext>
            </a:extLst>
          </p:cNvPr>
          <p:cNvSpPr txBox="1"/>
          <p:nvPr/>
        </p:nvSpPr>
        <p:spPr>
          <a:xfrm>
            <a:off x="2487168" y="557784"/>
            <a:ext cx="7086600" cy="584775"/>
          </a:xfrm>
          <a:prstGeom prst="rect">
            <a:avLst/>
          </a:prstGeom>
          <a:noFill/>
        </p:spPr>
        <p:txBody>
          <a:bodyPr wrap="square" rtlCol="0">
            <a:spAutoFit/>
          </a:bodyPr>
          <a:lstStyle/>
          <a:p>
            <a:pPr algn="ctr"/>
            <a:r>
              <a:rPr lang="en-AU" sz="3200" dirty="0"/>
              <a:t>Population – Presenter Hansen</a:t>
            </a:r>
          </a:p>
        </p:txBody>
      </p:sp>
      <p:pic>
        <p:nvPicPr>
          <p:cNvPr id="6" name="Picture 5" descr="A crowd of people walking down a street&#10;&#10;Description automatically generated">
            <a:extLst>
              <a:ext uri="{FF2B5EF4-FFF2-40B4-BE49-F238E27FC236}">
                <a16:creationId xmlns:a16="http://schemas.microsoft.com/office/drawing/2014/main" id="{D1715E95-4C86-4853-7DF5-0C7D25E94C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029" y="1298448"/>
            <a:ext cx="4680445" cy="2549652"/>
          </a:xfrm>
          <a:prstGeom prst="rect">
            <a:avLst/>
          </a:prstGeom>
        </p:spPr>
      </p:pic>
      <p:pic>
        <p:nvPicPr>
          <p:cNvPr id="9" name="Picture 8" descr="A screenshot of a website&#10;&#10;Description automatically generated">
            <a:extLst>
              <a:ext uri="{FF2B5EF4-FFF2-40B4-BE49-F238E27FC236}">
                <a16:creationId xmlns:a16="http://schemas.microsoft.com/office/drawing/2014/main" id="{A9514576-C632-903C-EA49-997E8FEF04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0351" y="1298449"/>
            <a:ext cx="4752973" cy="2549651"/>
          </a:xfrm>
          <a:prstGeom prst="rect">
            <a:avLst/>
          </a:prstGeom>
        </p:spPr>
      </p:pic>
      <p:pic>
        <p:nvPicPr>
          <p:cNvPr id="11" name="Picture 10" descr="A screenshot of a website&#10;&#10;Description automatically generated">
            <a:extLst>
              <a:ext uri="{FF2B5EF4-FFF2-40B4-BE49-F238E27FC236}">
                <a16:creationId xmlns:a16="http://schemas.microsoft.com/office/drawing/2014/main" id="{F64A7118-4148-62FC-941A-4F9CA45375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5028" y="4003989"/>
            <a:ext cx="4680445" cy="2683004"/>
          </a:xfrm>
          <a:prstGeom prst="rect">
            <a:avLst/>
          </a:prstGeom>
        </p:spPr>
      </p:pic>
      <p:pic>
        <p:nvPicPr>
          <p:cNvPr id="17" name="Picture 16">
            <a:extLst>
              <a:ext uri="{FF2B5EF4-FFF2-40B4-BE49-F238E27FC236}">
                <a16:creationId xmlns:a16="http://schemas.microsoft.com/office/drawing/2014/main" id="{2DDDB5C8-7D20-7ACC-5817-EA32AF49A67C}"/>
              </a:ext>
            </a:extLst>
          </p:cNvPr>
          <p:cNvPicPr>
            <a:picLocks noChangeAspect="1"/>
          </p:cNvPicPr>
          <p:nvPr/>
        </p:nvPicPr>
        <p:blipFill>
          <a:blip r:embed="rId5"/>
          <a:stretch>
            <a:fillRect/>
          </a:stretch>
        </p:blipFill>
        <p:spPr>
          <a:xfrm>
            <a:off x="6610351" y="4003989"/>
            <a:ext cx="4752972" cy="2683004"/>
          </a:xfrm>
          <a:prstGeom prst="rect">
            <a:avLst/>
          </a:prstGeom>
        </p:spPr>
      </p:pic>
    </p:spTree>
    <p:extLst>
      <p:ext uri="{BB962C8B-B14F-4D97-AF65-F5344CB8AC3E}">
        <p14:creationId xmlns:p14="http://schemas.microsoft.com/office/powerpoint/2010/main" val="562293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E9F6E3-5801-5CCE-C7B7-15DF2B6258E1}"/>
              </a:ext>
            </a:extLst>
          </p:cNvPr>
          <p:cNvSpPr txBox="1"/>
          <p:nvPr/>
        </p:nvSpPr>
        <p:spPr>
          <a:xfrm>
            <a:off x="907162" y="3569053"/>
            <a:ext cx="9930384" cy="2893100"/>
          </a:xfrm>
          <a:prstGeom prst="rect">
            <a:avLst/>
          </a:prstGeom>
          <a:noFill/>
        </p:spPr>
        <p:txBody>
          <a:bodyPr wrap="square" rtlCol="0">
            <a:spAutoFit/>
          </a:bodyPr>
          <a:lstStyle/>
          <a:p>
            <a:pPr algn="ctr"/>
            <a:r>
              <a:rPr lang="en-AU" b="1" u="sng" dirty="0"/>
              <a:t>Analysis of Population growth as a factor to rising Housing Prices</a:t>
            </a:r>
          </a:p>
          <a:p>
            <a:pPr algn="ctr"/>
            <a:endParaRPr lang="en-AU" b="1" u="sng" dirty="0"/>
          </a:p>
          <a:p>
            <a:pPr algn="ctr"/>
            <a:r>
              <a:rPr lang="en-AU" dirty="0"/>
              <a:t>The first factor we are going to attend to is the growth of population vs the price of housing.</a:t>
            </a:r>
          </a:p>
          <a:p>
            <a:r>
              <a:rPr lang="en-AU" sz="1600" dirty="0"/>
              <a:t>Melbourne’s population growth stems from overseas migration, interstate relocation and natural growth.</a:t>
            </a:r>
          </a:p>
          <a:p>
            <a:r>
              <a:rPr lang="en-AU" sz="1600" dirty="0"/>
              <a:t>As population grows, the demand for housing grows which in turn increases the price of housing.</a:t>
            </a:r>
          </a:p>
          <a:p>
            <a:r>
              <a:rPr lang="en-AU" sz="1600" dirty="0"/>
              <a:t>.My analysis here shows there is a correlation between the growth of population and the increase in House prices.</a:t>
            </a:r>
          </a:p>
          <a:p>
            <a:endParaRPr lang="en-AU" sz="1600" dirty="0"/>
          </a:p>
          <a:p>
            <a:endParaRPr lang="en-AU" sz="1600" dirty="0"/>
          </a:p>
          <a:p>
            <a:endParaRPr lang="en-AU" sz="1600" b="1" u="sng" dirty="0"/>
          </a:p>
          <a:p>
            <a:endParaRPr lang="en-AU" sz="1600" b="1" u="sng" dirty="0"/>
          </a:p>
        </p:txBody>
      </p:sp>
      <p:pic>
        <p:nvPicPr>
          <p:cNvPr id="10" name="Picture 9" descr="A graph showing a number of people in the housing market&#10;&#10;Description automatically generated">
            <a:extLst>
              <a:ext uri="{FF2B5EF4-FFF2-40B4-BE49-F238E27FC236}">
                <a16:creationId xmlns:a16="http://schemas.microsoft.com/office/drawing/2014/main" id="{A3B954C5-9572-854C-3ECA-9EF6B84F27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4698" y="288258"/>
            <a:ext cx="6033781" cy="3000689"/>
          </a:xfrm>
          <a:prstGeom prst="rect">
            <a:avLst/>
          </a:prstGeom>
        </p:spPr>
      </p:pic>
    </p:spTree>
    <p:extLst>
      <p:ext uri="{BB962C8B-B14F-4D97-AF65-F5344CB8AC3E}">
        <p14:creationId xmlns:p14="http://schemas.microsoft.com/office/powerpoint/2010/main" val="3925597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a graph showing the difference between population and the number of individuals&#10;&#10;Description automatically generated with medium confidence">
            <a:extLst>
              <a:ext uri="{FF2B5EF4-FFF2-40B4-BE49-F238E27FC236}">
                <a16:creationId xmlns:a16="http://schemas.microsoft.com/office/drawing/2014/main" id="{5E5A5E67-2500-F822-67BF-54849F3D6B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76668"/>
            <a:ext cx="5287418" cy="2499857"/>
          </a:xfrm>
          <a:prstGeom prst="rect">
            <a:avLst/>
          </a:prstGeom>
        </p:spPr>
      </p:pic>
      <p:sp>
        <p:nvSpPr>
          <p:cNvPr id="6" name="TextBox 5">
            <a:extLst>
              <a:ext uri="{FF2B5EF4-FFF2-40B4-BE49-F238E27FC236}">
                <a16:creationId xmlns:a16="http://schemas.microsoft.com/office/drawing/2014/main" id="{CE6E3E2C-EE62-550C-2B07-4C80E470B53C}"/>
              </a:ext>
            </a:extLst>
          </p:cNvPr>
          <p:cNvSpPr txBox="1"/>
          <p:nvPr/>
        </p:nvSpPr>
        <p:spPr>
          <a:xfrm>
            <a:off x="748946" y="3599396"/>
            <a:ext cx="10634472" cy="2031325"/>
          </a:xfrm>
          <a:prstGeom prst="rect">
            <a:avLst/>
          </a:prstGeom>
          <a:noFill/>
        </p:spPr>
        <p:txBody>
          <a:bodyPr wrap="square" rtlCol="0">
            <a:spAutoFit/>
          </a:bodyPr>
          <a:lstStyle/>
          <a:p>
            <a:r>
              <a:rPr lang="en-AU" dirty="0"/>
              <a:t>To support my analysis, I have added articles from several websites that have their own analysis of Population growth and Property Prices.</a:t>
            </a:r>
          </a:p>
          <a:p>
            <a:r>
              <a:rPr lang="en-AU" dirty="0"/>
              <a:t>In this article, they show that one of their crucial factors exacerbating the situation is that Australia’s population has been growing faster than the country’s housing supply with only 174,400 dwellings constructed in the 2022-23 financial year.</a:t>
            </a:r>
          </a:p>
          <a:p>
            <a:r>
              <a:rPr lang="en-AU" dirty="0"/>
              <a:t>This imbalance between demand and supply has been a key driver of escalating property prices.</a:t>
            </a:r>
          </a:p>
          <a:p>
            <a:endParaRPr lang="en-AU" dirty="0"/>
          </a:p>
        </p:txBody>
      </p:sp>
      <p:pic>
        <p:nvPicPr>
          <p:cNvPr id="8" name="Picture 7">
            <a:extLst>
              <a:ext uri="{FF2B5EF4-FFF2-40B4-BE49-F238E27FC236}">
                <a16:creationId xmlns:a16="http://schemas.microsoft.com/office/drawing/2014/main" id="{FBE596B5-62D3-BA3A-1A3D-5D1327910F2F}"/>
              </a:ext>
            </a:extLst>
          </p:cNvPr>
          <p:cNvPicPr>
            <a:picLocks noChangeAspect="1"/>
          </p:cNvPicPr>
          <p:nvPr/>
        </p:nvPicPr>
        <p:blipFill>
          <a:blip r:embed="rId3"/>
          <a:stretch>
            <a:fillRect/>
          </a:stretch>
        </p:blipFill>
        <p:spPr>
          <a:xfrm>
            <a:off x="1036570" y="164449"/>
            <a:ext cx="4755292" cy="2512076"/>
          </a:xfrm>
          <a:prstGeom prst="rect">
            <a:avLst/>
          </a:prstGeom>
        </p:spPr>
      </p:pic>
      <p:pic>
        <p:nvPicPr>
          <p:cNvPr id="9" name="Picture 8">
            <a:extLst>
              <a:ext uri="{FF2B5EF4-FFF2-40B4-BE49-F238E27FC236}">
                <a16:creationId xmlns:a16="http://schemas.microsoft.com/office/drawing/2014/main" id="{F0DE883F-2527-5930-157B-E9F2CB0F3CA5}"/>
              </a:ext>
            </a:extLst>
          </p:cNvPr>
          <p:cNvPicPr>
            <a:picLocks noChangeAspect="1"/>
          </p:cNvPicPr>
          <p:nvPr/>
        </p:nvPicPr>
        <p:blipFill>
          <a:blip r:embed="rId4"/>
          <a:stretch>
            <a:fillRect/>
          </a:stretch>
        </p:blipFill>
        <p:spPr>
          <a:xfrm>
            <a:off x="938578" y="176668"/>
            <a:ext cx="4290647" cy="2499857"/>
          </a:xfrm>
          <a:prstGeom prst="rect">
            <a:avLst/>
          </a:prstGeom>
        </p:spPr>
      </p:pic>
      <p:sp>
        <p:nvSpPr>
          <p:cNvPr id="10" name="TextBox 9">
            <a:extLst>
              <a:ext uri="{FF2B5EF4-FFF2-40B4-BE49-F238E27FC236}">
                <a16:creationId xmlns:a16="http://schemas.microsoft.com/office/drawing/2014/main" id="{8B54210C-637A-E28F-68B4-14CE70D10C0A}"/>
              </a:ext>
            </a:extLst>
          </p:cNvPr>
          <p:cNvSpPr txBox="1"/>
          <p:nvPr/>
        </p:nvSpPr>
        <p:spPr>
          <a:xfrm>
            <a:off x="1764792" y="2814795"/>
            <a:ext cx="9006840" cy="646331"/>
          </a:xfrm>
          <a:prstGeom prst="rect">
            <a:avLst/>
          </a:prstGeom>
          <a:noFill/>
        </p:spPr>
        <p:txBody>
          <a:bodyPr wrap="square" rtlCol="0">
            <a:spAutoFit/>
          </a:bodyPr>
          <a:lstStyle/>
          <a:p>
            <a:r>
              <a:rPr lang="en-AU" dirty="0"/>
              <a:t>https://www.macrobusiness.com.au/2023/11/australian-housing-supply-sinks-deeper-into-abyss/</a:t>
            </a:r>
          </a:p>
        </p:txBody>
      </p:sp>
    </p:spTree>
    <p:extLst>
      <p:ext uri="{BB962C8B-B14F-4D97-AF65-F5344CB8AC3E}">
        <p14:creationId xmlns:p14="http://schemas.microsoft.com/office/powerpoint/2010/main" val="888327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D1C389-1134-B35D-E20A-332D93D9436E}"/>
              </a:ext>
            </a:extLst>
          </p:cNvPr>
          <p:cNvSpPr txBox="1"/>
          <p:nvPr/>
        </p:nvSpPr>
        <p:spPr>
          <a:xfrm>
            <a:off x="3340608" y="222081"/>
            <a:ext cx="4751832" cy="584775"/>
          </a:xfrm>
          <a:prstGeom prst="rect">
            <a:avLst/>
          </a:prstGeom>
          <a:noFill/>
        </p:spPr>
        <p:txBody>
          <a:bodyPr wrap="square" rtlCol="0">
            <a:spAutoFit/>
          </a:bodyPr>
          <a:lstStyle/>
          <a:p>
            <a:pPr algn="ctr"/>
            <a:r>
              <a:rPr lang="en-AU" sz="3200" b="1" dirty="0"/>
              <a:t>Sources for Hansen</a:t>
            </a:r>
          </a:p>
        </p:txBody>
      </p:sp>
      <p:sp>
        <p:nvSpPr>
          <p:cNvPr id="3" name="TextBox 2">
            <a:extLst>
              <a:ext uri="{FF2B5EF4-FFF2-40B4-BE49-F238E27FC236}">
                <a16:creationId xmlns:a16="http://schemas.microsoft.com/office/drawing/2014/main" id="{AA8C001F-4AA3-8665-8962-4C2341060E32}"/>
              </a:ext>
            </a:extLst>
          </p:cNvPr>
          <p:cNvSpPr txBox="1"/>
          <p:nvPr/>
        </p:nvSpPr>
        <p:spPr>
          <a:xfrm>
            <a:off x="1097280" y="2001752"/>
            <a:ext cx="9820656" cy="646331"/>
          </a:xfrm>
          <a:prstGeom prst="rect">
            <a:avLst/>
          </a:prstGeom>
          <a:noFill/>
        </p:spPr>
        <p:txBody>
          <a:bodyPr wrap="square" rtlCol="0">
            <a:spAutoFit/>
          </a:bodyPr>
          <a:lstStyle/>
          <a:p>
            <a:r>
              <a:rPr lang="en-AU" dirty="0"/>
              <a:t>https://www.apimagazine.com.au/news/article/astonishing-population-surge-to-push-property-prices-even-higher</a:t>
            </a:r>
          </a:p>
        </p:txBody>
      </p:sp>
      <p:sp>
        <p:nvSpPr>
          <p:cNvPr id="4" name="TextBox 3">
            <a:extLst>
              <a:ext uri="{FF2B5EF4-FFF2-40B4-BE49-F238E27FC236}">
                <a16:creationId xmlns:a16="http://schemas.microsoft.com/office/drawing/2014/main" id="{CEE83C0B-0C50-A8D6-4661-4DF6424769F0}"/>
              </a:ext>
            </a:extLst>
          </p:cNvPr>
          <p:cNvSpPr txBox="1"/>
          <p:nvPr/>
        </p:nvSpPr>
        <p:spPr>
          <a:xfrm>
            <a:off x="1106424" y="2828835"/>
            <a:ext cx="9006840" cy="1200329"/>
          </a:xfrm>
          <a:prstGeom prst="rect">
            <a:avLst/>
          </a:prstGeom>
          <a:noFill/>
        </p:spPr>
        <p:txBody>
          <a:bodyPr wrap="square" rtlCol="0">
            <a:spAutoFit/>
          </a:bodyPr>
          <a:lstStyle/>
          <a:p>
            <a:r>
              <a:rPr lang="en-AU" dirty="0"/>
              <a:t>https://www.afr.com/property/residential/why-melbourne-s-housing-crisis-will-get-worse-before-its-gets-better-20240429-p5fn9h#:~:text=The%20report%20found%20that%20while,)%2C%20according%20to%20the%20UDIA.</a:t>
            </a:r>
          </a:p>
        </p:txBody>
      </p:sp>
      <p:sp>
        <p:nvSpPr>
          <p:cNvPr id="5" name="TextBox 4">
            <a:extLst>
              <a:ext uri="{FF2B5EF4-FFF2-40B4-BE49-F238E27FC236}">
                <a16:creationId xmlns:a16="http://schemas.microsoft.com/office/drawing/2014/main" id="{8D884268-4CF5-98A3-3F0F-B1C31A3C38D0}"/>
              </a:ext>
            </a:extLst>
          </p:cNvPr>
          <p:cNvSpPr txBox="1"/>
          <p:nvPr/>
        </p:nvSpPr>
        <p:spPr>
          <a:xfrm>
            <a:off x="1106424" y="4117211"/>
            <a:ext cx="9015984" cy="646331"/>
          </a:xfrm>
          <a:prstGeom prst="rect">
            <a:avLst/>
          </a:prstGeom>
          <a:noFill/>
        </p:spPr>
        <p:txBody>
          <a:bodyPr wrap="square" rtlCol="0">
            <a:spAutoFit/>
          </a:bodyPr>
          <a:lstStyle/>
          <a:p>
            <a:r>
              <a:rPr lang="en-AU" dirty="0"/>
              <a:t>https://mccrindle.com.au/article/topic/demographics/exploring-the-link-between-population-growth-and-property-prices/</a:t>
            </a:r>
          </a:p>
        </p:txBody>
      </p:sp>
      <p:sp>
        <p:nvSpPr>
          <p:cNvPr id="8" name="TextBox 7">
            <a:extLst>
              <a:ext uri="{FF2B5EF4-FFF2-40B4-BE49-F238E27FC236}">
                <a16:creationId xmlns:a16="http://schemas.microsoft.com/office/drawing/2014/main" id="{D6DAF7CF-955C-377C-A5CF-091FD5DA4348}"/>
              </a:ext>
            </a:extLst>
          </p:cNvPr>
          <p:cNvSpPr txBox="1"/>
          <p:nvPr/>
        </p:nvSpPr>
        <p:spPr>
          <a:xfrm>
            <a:off x="1106424" y="897670"/>
            <a:ext cx="8915400" cy="923330"/>
          </a:xfrm>
          <a:prstGeom prst="rect">
            <a:avLst/>
          </a:prstGeom>
          <a:noFill/>
        </p:spPr>
        <p:txBody>
          <a:bodyPr wrap="square" rtlCol="0">
            <a:spAutoFit/>
          </a:bodyPr>
          <a:lstStyle/>
          <a:p>
            <a:r>
              <a:rPr lang="fr-FR" dirty="0"/>
              <a:t>Victoria Population Link</a:t>
            </a:r>
          </a:p>
          <a:p>
            <a:r>
              <a:rPr lang="fr-FR" dirty="0"/>
              <a:t>https://www.abs.gov.au/statistics/people/population/national-state-and-territory-population/latest-release</a:t>
            </a:r>
            <a:endParaRPr lang="en-AU" dirty="0"/>
          </a:p>
        </p:txBody>
      </p:sp>
      <p:sp>
        <p:nvSpPr>
          <p:cNvPr id="12" name="TextBox 11">
            <a:extLst>
              <a:ext uri="{FF2B5EF4-FFF2-40B4-BE49-F238E27FC236}">
                <a16:creationId xmlns:a16="http://schemas.microsoft.com/office/drawing/2014/main" id="{12DAD321-7A29-BE89-0621-C79CE5A9D303}"/>
              </a:ext>
            </a:extLst>
          </p:cNvPr>
          <p:cNvSpPr txBox="1"/>
          <p:nvPr/>
        </p:nvSpPr>
        <p:spPr>
          <a:xfrm>
            <a:off x="1097280" y="4851961"/>
            <a:ext cx="9006840" cy="646331"/>
          </a:xfrm>
          <a:prstGeom prst="rect">
            <a:avLst/>
          </a:prstGeom>
          <a:noFill/>
        </p:spPr>
        <p:txBody>
          <a:bodyPr wrap="square" rtlCol="0">
            <a:spAutoFit/>
          </a:bodyPr>
          <a:lstStyle/>
          <a:p>
            <a:r>
              <a:rPr lang="en-AU" dirty="0"/>
              <a:t>https://shorefinancial.com.au/how-australias-fast-population-growth-is-affecting-property-prices-and-rents/</a:t>
            </a:r>
          </a:p>
        </p:txBody>
      </p:sp>
    </p:spTree>
    <p:extLst>
      <p:ext uri="{BB962C8B-B14F-4D97-AF65-F5344CB8AC3E}">
        <p14:creationId xmlns:p14="http://schemas.microsoft.com/office/powerpoint/2010/main" val="3374096200"/>
      </p:ext>
    </p:extLst>
  </p:cSld>
  <p:clrMapOvr>
    <a:masterClrMapping/>
  </p:clrMapOvr>
</p:sld>
</file>

<file path=ppt/theme/theme1.xml><?xml version="1.0" encoding="utf-8"?>
<a:theme xmlns:a="http://schemas.openxmlformats.org/drawingml/2006/main" name="Sine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otalTime>145</TotalTime>
  <Words>383</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Avenir Next LT Pro</vt:lpstr>
      <vt:lpstr>Posterama</vt:lpstr>
      <vt:lpstr>SineVTI</vt:lpstr>
      <vt:lpstr>Housing Affordability</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Rakhi Singh</dc:creator>
  <cp:lastModifiedBy>Hans LIM</cp:lastModifiedBy>
  <cp:revision>2</cp:revision>
  <dcterms:created xsi:type="dcterms:W3CDTF">2024-07-10T10:49:29Z</dcterms:created>
  <dcterms:modified xsi:type="dcterms:W3CDTF">2024-07-11T05:41:13Z</dcterms:modified>
</cp:coreProperties>
</file>