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4" r:id="rId7"/>
    <p:sldId id="265"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660"/>
  </p:normalViewPr>
  <p:slideViewPr>
    <p:cSldViewPr snapToGrid="0">
      <p:cViewPr varScale="1">
        <p:scale>
          <a:sx n="107" d="100"/>
          <a:sy n="107"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6E155CF-52F5-4879-B7F3-D05812AC4A6D}"/>
              </a:ext>
            </a:extLst>
          </p:cNvPr>
          <p:cNvSpPr>
            <a:spLocks noGrp="1"/>
          </p:cNvSpPr>
          <p:nvPr>
            <p:ph type="dt" sz="half" idx="10"/>
          </p:nvPr>
        </p:nvSpPr>
        <p:spPr/>
        <p:txBody>
          <a:bodyPr/>
          <a:lstStyle/>
          <a:p>
            <a:fld id="{073D55F9-11A3-4523-8F38-6BA37933791A}" type="datetime1">
              <a:rPr lang="en-US" smtClean="0"/>
              <a:t>7/10/2024</a:t>
            </a:fld>
            <a:endParaRPr lang="en-US"/>
          </a:p>
        </p:txBody>
      </p:sp>
      <p:sp>
        <p:nvSpPr>
          <p:cNvPr id="5" name="Footer Placeholder 4">
            <a:extLst>
              <a:ext uri="{FF2B5EF4-FFF2-40B4-BE49-F238E27FC236}">
                <a16:creationId xmlns:a16="http://schemas.microsoft.com/office/drawing/2014/main" xmlns=""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433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6FA1D7D-D2EC-4ADB-9C65-191DEC82DDF4}"/>
              </a:ext>
            </a:extLst>
          </p:cNvPr>
          <p:cNvSpPr>
            <a:spLocks noGrp="1"/>
          </p:cNvSpPr>
          <p:nvPr>
            <p:ph type="dt" sz="half" idx="10"/>
          </p:nvPr>
        </p:nvSpPr>
        <p:spPr/>
        <p:txBody>
          <a:bodyPr/>
          <a:lstStyle/>
          <a:p>
            <a:fld id="{0B4E757A-3EC2-4683-9080-1A460C37C843}" type="datetime1">
              <a:rPr lang="en-US" smtClean="0"/>
              <a:t>7/10/2024</a:t>
            </a:fld>
            <a:endParaRPr lang="en-US"/>
          </a:p>
        </p:txBody>
      </p:sp>
      <p:sp>
        <p:nvSpPr>
          <p:cNvPr id="5" name="Footer Placeholder 4">
            <a:extLst>
              <a:ext uri="{FF2B5EF4-FFF2-40B4-BE49-F238E27FC236}">
                <a16:creationId xmlns:a16="http://schemas.microsoft.com/office/drawing/2014/main" xmlns=""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76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7/10/2024</a:t>
            </a:fld>
            <a:endParaRPr lang="en-US" dirty="0"/>
          </a:p>
        </p:txBody>
      </p:sp>
      <p:sp>
        <p:nvSpPr>
          <p:cNvPr id="5" name="Footer Placeholder 4">
            <a:extLst>
              <a:ext uri="{FF2B5EF4-FFF2-40B4-BE49-F238E27FC236}">
                <a16:creationId xmlns:a16="http://schemas.microsoft.com/office/drawing/2014/main" xmlns=""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xmlns=""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510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1F71817-A045-48C0-975B-CBEF88E9561E}"/>
              </a:ext>
            </a:extLst>
          </p:cNvPr>
          <p:cNvSpPr>
            <a:spLocks noGrp="1"/>
          </p:cNvSpPr>
          <p:nvPr>
            <p:ph type="dt" sz="half" idx="10"/>
          </p:nvPr>
        </p:nvSpPr>
        <p:spPr/>
        <p:txBody>
          <a:bodyPr/>
          <a:lstStyle/>
          <a:p>
            <a:fld id="{1CB9D56B-6EBE-4E5F-99D9-2A3DBDF37D0A}" type="datetime1">
              <a:rPr lang="en-US" smtClean="0"/>
              <a:t>7/10/2024</a:t>
            </a:fld>
            <a:endParaRPr lang="en-US"/>
          </a:p>
        </p:txBody>
      </p:sp>
      <p:sp>
        <p:nvSpPr>
          <p:cNvPr id="5" name="Footer Placeholder 4">
            <a:extLst>
              <a:ext uri="{FF2B5EF4-FFF2-40B4-BE49-F238E27FC236}">
                <a16:creationId xmlns:a16="http://schemas.microsoft.com/office/drawing/2014/main" xmlns=""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552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2654893-212E-4450-8F7A-27256B31F9FB}"/>
              </a:ext>
            </a:extLst>
          </p:cNvPr>
          <p:cNvSpPr>
            <a:spLocks noGrp="1"/>
          </p:cNvSpPr>
          <p:nvPr>
            <p:ph type="dt" sz="half" idx="10"/>
          </p:nvPr>
        </p:nvSpPr>
        <p:spPr/>
        <p:txBody>
          <a:bodyPr/>
          <a:lstStyle/>
          <a:p>
            <a:fld id="{8C33F3CA-C7E3-432D-9282-18F13836509A}" type="datetime1">
              <a:rPr lang="en-US" smtClean="0"/>
              <a:t>7/10/2024</a:t>
            </a:fld>
            <a:endParaRPr lang="en-US" dirty="0"/>
          </a:p>
        </p:txBody>
      </p:sp>
      <p:sp>
        <p:nvSpPr>
          <p:cNvPr id="5" name="Footer Placeholder 4">
            <a:extLst>
              <a:ext uri="{FF2B5EF4-FFF2-40B4-BE49-F238E27FC236}">
                <a16:creationId xmlns:a16="http://schemas.microsoft.com/office/drawing/2014/main" xmlns=""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45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04D5BB-DB84-4266-9B4F-E65CCFE5B310}"/>
              </a:ext>
            </a:extLst>
          </p:cNvPr>
          <p:cNvSpPr>
            <a:spLocks noGrp="1"/>
          </p:cNvSpPr>
          <p:nvPr>
            <p:ph type="dt" sz="half" idx="10"/>
          </p:nvPr>
        </p:nvSpPr>
        <p:spPr/>
        <p:txBody>
          <a:bodyPr/>
          <a:lstStyle/>
          <a:p>
            <a:fld id="{75BE9C62-1337-40B8-BA50-E9F4861DB4BC}" type="datetime1">
              <a:rPr lang="en-US" smtClean="0"/>
              <a:t>7/10/2024</a:t>
            </a:fld>
            <a:endParaRPr lang="en-US"/>
          </a:p>
        </p:txBody>
      </p:sp>
      <p:sp>
        <p:nvSpPr>
          <p:cNvPr id="6" name="Footer Placeholder 5">
            <a:extLst>
              <a:ext uri="{FF2B5EF4-FFF2-40B4-BE49-F238E27FC236}">
                <a16:creationId xmlns:a16="http://schemas.microsoft.com/office/drawing/2014/main" xmlns=""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288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E8A46E1-3934-4807-900F-CA7A4D8D66B3}"/>
              </a:ext>
            </a:extLst>
          </p:cNvPr>
          <p:cNvSpPr>
            <a:spLocks noGrp="1"/>
          </p:cNvSpPr>
          <p:nvPr>
            <p:ph type="dt" sz="half" idx="10"/>
          </p:nvPr>
        </p:nvSpPr>
        <p:spPr/>
        <p:txBody>
          <a:bodyPr/>
          <a:lstStyle/>
          <a:p>
            <a:fld id="{47C195EB-2DA3-4B24-8725-19BC22A7BE50}" type="datetime1">
              <a:rPr lang="en-US" smtClean="0"/>
              <a:t>7/10/2024</a:t>
            </a:fld>
            <a:endParaRPr lang="en-US"/>
          </a:p>
        </p:txBody>
      </p:sp>
      <p:sp>
        <p:nvSpPr>
          <p:cNvPr id="8" name="Footer Placeholder 7">
            <a:extLst>
              <a:ext uri="{FF2B5EF4-FFF2-40B4-BE49-F238E27FC236}">
                <a16:creationId xmlns:a16="http://schemas.microsoft.com/office/drawing/2014/main" xmlns=""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599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BEB9D434-8228-4C7F-B520-14121EBC903B}"/>
              </a:ext>
            </a:extLst>
          </p:cNvPr>
          <p:cNvSpPr>
            <a:spLocks noGrp="1"/>
          </p:cNvSpPr>
          <p:nvPr>
            <p:ph type="dt" sz="half" idx="10"/>
          </p:nvPr>
        </p:nvSpPr>
        <p:spPr/>
        <p:txBody>
          <a:bodyPr/>
          <a:lstStyle/>
          <a:p>
            <a:fld id="{F4E237E6-0076-4915-A5A8-B7C11FA4F374}" type="datetime1">
              <a:rPr lang="en-US" smtClean="0"/>
              <a:t>7/10/2024</a:t>
            </a:fld>
            <a:endParaRPr lang="en-US"/>
          </a:p>
        </p:txBody>
      </p:sp>
      <p:sp>
        <p:nvSpPr>
          <p:cNvPr id="4" name="Footer Placeholder 3">
            <a:extLst>
              <a:ext uri="{FF2B5EF4-FFF2-40B4-BE49-F238E27FC236}">
                <a16:creationId xmlns:a16="http://schemas.microsoft.com/office/drawing/2014/main" xmlns=""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06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fld id="{3505F58F-C0B5-422A-8E5A-6B99E5D80F0A}" type="datetime1">
              <a:rPr lang="en-US" smtClean="0"/>
              <a:t>7/10/2024</a:t>
            </a:fld>
            <a:endParaRPr lang="en-US"/>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016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22CD09-61EF-4733-831C-5B133DAE1F4C}"/>
              </a:ext>
            </a:extLst>
          </p:cNvPr>
          <p:cNvSpPr>
            <a:spLocks noGrp="1"/>
          </p:cNvSpPr>
          <p:nvPr>
            <p:ph type="dt" sz="half" idx="10"/>
          </p:nvPr>
        </p:nvSpPr>
        <p:spPr/>
        <p:txBody>
          <a:bodyPr/>
          <a:lstStyle/>
          <a:p>
            <a:fld id="{7565E655-9687-48DF-A33F-F8824CCCB5D1}" type="datetime1">
              <a:rPr lang="en-US" smtClean="0"/>
              <a:t>7/10/2024</a:t>
            </a:fld>
            <a:endParaRPr lang="en-US"/>
          </a:p>
        </p:txBody>
      </p:sp>
      <p:sp>
        <p:nvSpPr>
          <p:cNvPr id="6" name="Footer Placeholder 5">
            <a:extLst>
              <a:ext uri="{FF2B5EF4-FFF2-40B4-BE49-F238E27FC236}">
                <a16:creationId xmlns:a16="http://schemas.microsoft.com/office/drawing/2014/main" xmlns=""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008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56944C-E229-457E-868E-C48FF47DA37A}"/>
              </a:ext>
            </a:extLst>
          </p:cNvPr>
          <p:cNvSpPr>
            <a:spLocks noGrp="1"/>
          </p:cNvSpPr>
          <p:nvPr>
            <p:ph type="dt" sz="half" idx="10"/>
          </p:nvPr>
        </p:nvSpPr>
        <p:spPr/>
        <p:txBody>
          <a:bodyPr/>
          <a:lstStyle/>
          <a:p>
            <a:fld id="{B97FD56A-AAB8-4544-A495-D0645413C9E3}" type="datetime1">
              <a:rPr lang="en-US" smtClean="0"/>
              <a:t>7/10/2024</a:t>
            </a:fld>
            <a:endParaRPr lang="en-US"/>
          </a:p>
        </p:txBody>
      </p:sp>
      <p:sp>
        <p:nvSpPr>
          <p:cNvPr id="6" name="Footer Placeholder 5">
            <a:extLst>
              <a:ext uri="{FF2B5EF4-FFF2-40B4-BE49-F238E27FC236}">
                <a16:creationId xmlns:a16="http://schemas.microsoft.com/office/drawing/2014/main" xmlns=""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471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xmlns=""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xmlns=""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xmlns=""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xmlns=""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xmlns=""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7/10/2024</a:t>
            </a:fld>
            <a:endParaRPr lang="en-US" dirty="0"/>
          </a:p>
        </p:txBody>
      </p:sp>
      <p:sp>
        <p:nvSpPr>
          <p:cNvPr id="5" name="Footer Placeholder 4">
            <a:extLst>
              <a:ext uri="{FF2B5EF4-FFF2-40B4-BE49-F238E27FC236}">
                <a16:creationId xmlns:a16="http://schemas.microsoft.com/office/drawing/2014/main" xmlns=""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xmlns=""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xmlns=""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659651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xmlns="" id="{4E1EF4E8-5513-4BF5-BC41-04645281C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8" name="Picture 47" descr="An abstract genetic concept">
            <a:extLst>
              <a:ext uri="{FF2B5EF4-FFF2-40B4-BE49-F238E27FC236}">
                <a16:creationId xmlns:a16="http://schemas.microsoft.com/office/drawing/2014/main" xmlns="" id="{C6BB73F7-AE34-BAF3-C4A9-C6DC300CAC9B}"/>
              </a:ext>
            </a:extLst>
          </p:cNvPr>
          <p:cNvPicPr>
            <a:picLocks noChangeAspect="1"/>
          </p:cNvPicPr>
          <p:nvPr/>
        </p:nvPicPr>
        <p:blipFill rotWithShape="1">
          <a:blip r:embed="rId2"/>
          <a:srcRect t="24459" b="19291"/>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xmlns="" id="{D22FBD32-C88A-4C1D-BC76-613A93944B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xmlns="" id="{CD79EE37-C3B0-49F1-9785-D0E81CA82B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xmlns="" id="{FB57EE24-04F7-41C6-B67E-7DA9477503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27E17265-DA36-47C9-AC4D-01822E76026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0E35D068-10AF-4241-ADFE-F40CFC9A7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B19D8CB9-3E32-4523-AA97-532E923B65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77CF05D3-197B-478D-91B9-1377234BF6E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2EC49475-B923-4DC6-9257-BD65C25942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CDB29F5D-09EE-40A0-A705-540E29297B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ACA51D99-F305-4D17-9E03-5D35596257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2C8330E8-C3AF-44DC-80E5-215237BB79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DA6C3EC5-2106-4BC2-B570-E24E7C800C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6B5CAA0D-896F-46F4-BA95-0C7904A013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0A459D97-1E10-461B-B7BE-4A5FC85F797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B6CC35D8-8268-42B8-82BB-2120BD612E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98253610-7D46-4B46-984A-207710895F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36A6CB29-B660-4E14-9809-43D35C04DD2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4C79E6EA-9BE0-4C29-AD42-41CACB6A2C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EB6499EE-044E-470D-8595-61636D9C73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30E042D5-4423-4A0F-8597-2B336F92A92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6A7BB4DB-48A1-4E03-A408-ED2D71B4E0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51C7BAFB-49FE-4016-A05F-804D2BCF89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7E9C7A31-7505-41B9-970C-1334EACE5BF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A57DAEDB-03F1-4BE3-AEB7-B53E401F50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63867AB-2ACE-4D27-8864-3D0E2CBB687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EAE40CBB-020D-4627-AB50-C48748408A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12AFB78-0A9B-471D-900E-0D5145E9F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5CBFD124-CC90-48A3-88D9-14CCA6455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620B98D2-82E8-4F95-B588-CC9ABD9B2E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BA3D3940-B50F-4C62-8D89-37DEE47021D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123ED1A6-1F52-4F8C-A206-D0EAEA90C0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8C2B2D67-C7A3-94EF-D4EC-DCF5FAA45D88}"/>
              </a:ext>
            </a:extLst>
          </p:cNvPr>
          <p:cNvSpPr>
            <a:spLocks noGrp="1"/>
          </p:cNvSpPr>
          <p:nvPr>
            <p:ph type="ctrTitle"/>
          </p:nvPr>
        </p:nvSpPr>
        <p:spPr>
          <a:xfrm>
            <a:off x="537410" y="728905"/>
            <a:ext cx="4567990" cy="3184274"/>
          </a:xfrm>
        </p:spPr>
        <p:txBody>
          <a:bodyPr>
            <a:normAutofit/>
          </a:bodyPr>
          <a:lstStyle/>
          <a:p>
            <a:pPr algn="l"/>
            <a:r>
              <a:rPr lang="en-AU" dirty="0"/>
              <a:t>Housing Affordability</a:t>
            </a:r>
          </a:p>
        </p:txBody>
      </p:sp>
      <p:sp>
        <p:nvSpPr>
          <p:cNvPr id="3" name="Subtitle 2">
            <a:extLst>
              <a:ext uri="{FF2B5EF4-FFF2-40B4-BE49-F238E27FC236}">
                <a16:creationId xmlns:a16="http://schemas.microsoft.com/office/drawing/2014/main" xmlns="" id="{D82E7D70-FDE0-13B0-A31A-6ABD619A9A2B}"/>
              </a:ext>
            </a:extLst>
          </p:cNvPr>
          <p:cNvSpPr>
            <a:spLocks noGrp="1"/>
          </p:cNvSpPr>
          <p:nvPr>
            <p:ph type="subTitle" idx="1"/>
          </p:nvPr>
        </p:nvSpPr>
        <p:spPr>
          <a:xfrm>
            <a:off x="537410" y="4072044"/>
            <a:ext cx="4567990" cy="1495379"/>
          </a:xfrm>
        </p:spPr>
        <p:txBody>
          <a:bodyPr>
            <a:normAutofit/>
          </a:bodyPr>
          <a:lstStyle/>
          <a:p>
            <a:pPr algn="l"/>
            <a:r>
              <a:rPr lang="en-AU" sz="5400" dirty="0"/>
              <a:t>Melbourne</a:t>
            </a:r>
          </a:p>
        </p:txBody>
      </p:sp>
    </p:spTree>
    <p:extLst>
      <p:ext uri="{BB962C8B-B14F-4D97-AF65-F5344CB8AC3E}">
        <p14:creationId xmlns:p14="http://schemas.microsoft.com/office/powerpoint/2010/main" val="361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 name="Rectangle 223">
            <a:extLst>
              <a:ext uri="{FF2B5EF4-FFF2-40B4-BE49-F238E27FC236}">
                <a16:creationId xmlns:a16="http://schemas.microsoft.com/office/drawing/2014/main" xmlns=""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5" name="Group 224">
            <a:extLst>
              <a:ext uri="{FF2B5EF4-FFF2-40B4-BE49-F238E27FC236}">
                <a16:creationId xmlns:a16="http://schemas.microsoft.com/office/drawing/2014/main" xmlns=""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xmlns=""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6" name="Freeform: Shape 225">
            <a:extLst>
              <a:ext uri="{FF2B5EF4-FFF2-40B4-BE49-F238E27FC236}">
                <a16:creationId xmlns:a16="http://schemas.microsoft.com/office/drawing/2014/main" xmlns=""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7" name="Freeform: Shape 226">
            <a:extLst>
              <a:ext uri="{FF2B5EF4-FFF2-40B4-BE49-F238E27FC236}">
                <a16:creationId xmlns:a16="http://schemas.microsoft.com/office/drawing/2014/main" xmlns=""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8" name="Freeform: Shape 227">
            <a:extLst>
              <a:ext uri="{FF2B5EF4-FFF2-40B4-BE49-F238E27FC236}">
                <a16:creationId xmlns:a16="http://schemas.microsoft.com/office/drawing/2014/main" xmlns=""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29" name="Group 228">
            <a:extLst>
              <a:ext uri="{FF2B5EF4-FFF2-40B4-BE49-F238E27FC236}">
                <a16:creationId xmlns:a16="http://schemas.microsoft.com/office/drawing/2014/main" xmlns=""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xmlns=""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xmlns=""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30" name="Rectangle 229">
            <a:extLst>
              <a:ext uri="{FF2B5EF4-FFF2-40B4-BE49-F238E27FC236}">
                <a16:creationId xmlns:a16="http://schemas.microsoft.com/office/drawing/2014/main" xmlns="" id="{57B73489-D0E4-4C8B-884B-43A00CCD33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ectangle 230">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2" name="Right Triangle 231">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93" name="Straight Connector 192">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xmlns="" id="{031EAB16-EDA6-DE66-504E-C5AFD1EE2402}"/>
              </a:ext>
            </a:extLst>
          </p:cNvPr>
          <p:cNvSpPr txBox="1"/>
          <p:nvPr/>
        </p:nvSpPr>
        <p:spPr>
          <a:xfrm>
            <a:off x="457200" y="725469"/>
            <a:ext cx="4952999" cy="22476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solidFill>
                  <a:srgbClr val="FFFFFF"/>
                </a:solidFill>
                <a:latin typeface="+mj-lt"/>
                <a:ea typeface="+mj-ea"/>
                <a:cs typeface="+mj-cs"/>
              </a:rPr>
              <a:t>Objective: Analyze the factors affecting Housing Affordability in Melbourne </a:t>
            </a:r>
          </a:p>
        </p:txBody>
      </p:sp>
      <p:sp>
        <p:nvSpPr>
          <p:cNvPr id="3" name="TextBox 2">
            <a:extLst>
              <a:ext uri="{FF2B5EF4-FFF2-40B4-BE49-F238E27FC236}">
                <a16:creationId xmlns:a16="http://schemas.microsoft.com/office/drawing/2014/main" xmlns="" id="{63A57CB4-7C2E-B176-EBE6-4B944AF180BB}"/>
              </a:ext>
            </a:extLst>
          </p:cNvPr>
          <p:cNvSpPr txBox="1"/>
          <p:nvPr/>
        </p:nvSpPr>
        <p:spPr>
          <a:xfrm>
            <a:off x="457200" y="3264832"/>
            <a:ext cx="4952999" cy="300949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dirty="0">
                <a:solidFill>
                  <a:srgbClr val="FFFFFF"/>
                </a:solidFill>
              </a:rPr>
              <a:t>Table of contents:</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Factors affecting :</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Population-Presenter Hansen</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Salary-Aria</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School Ranking-Rakhi</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Inflation/Interest Rates-Mark</a:t>
            </a:r>
          </a:p>
          <a:p>
            <a:pPr marL="228600" indent="-228600">
              <a:lnSpc>
                <a:spcPct val="110000"/>
              </a:lnSpc>
              <a:spcAft>
                <a:spcPts val="600"/>
              </a:spcAft>
              <a:buClr>
                <a:schemeClr val="bg1"/>
              </a:buClr>
              <a:buSzPct val="75000"/>
              <a:buFont typeface="+mj-lt"/>
              <a:buAutoNum type="arabicPeriod"/>
            </a:pPr>
            <a:endParaRPr lang="en-US" dirty="0">
              <a:solidFill>
                <a:srgbClr val="FFFFFF"/>
              </a:solidFill>
            </a:endParaRPr>
          </a:p>
        </p:txBody>
      </p:sp>
      <p:sp>
        <p:nvSpPr>
          <p:cNvPr id="223" name="Flowchart: Document 222">
            <a:extLst>
              <a:ext uri="{FF2B5EF4-FFF2-40B4-BE49-F238E27FC236}">
                <a16:creationId xmlns:a16="http://schemas.microsoft.com/office/drawing/2014/main" xmlns="" id="{A890253F-325A-4AC7-AF5F-06FB890E8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descr="Three darts on bullseye">
            <a:extLst>
              <a:ext uri="{FF2B5EF4-FFF2-40B4-BE49-F238E27FC236}">
                <a16:creationId xmlns:a16="http://schemas.microsoft.com/office/drawing/2014/main" xmlns="" id="{0499757D-3158-CBEC-2E6C-04C13813409D}"/>
              </a:ext>
            </a:extLst>
          </p:cNvPr>
          <p:cNvPicPr>
            <a:picLocks noChangeAspect="1"/>
          </p:cNvPicPr>
          <p:nvPr/>
        </p:nvPicPr>
        <p:blipFill rotWithShape="1">
          <a:blip r:embed="rId2"/>
          <a:srcRect l="16750" r="16751" b="1"/>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4935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xmlns=""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xmlns=""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xmlns=""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xmlns=""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xmlns="" id="{CFB42397-759B-4110-90F9-11A099A04F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xmlns="" id="{7CE16B93-748F-4AF3-90C6-D3EE861E78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1F2252F-DB74-4990-8E43-3B46EB31A8F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BBB0339-E325-46BB-A951-96F1A4651B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121A6F6B-EBF5-41B9-BDDB-AF519B8AD44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A2CB88A6-ABF0-4981-8112-89F17060AF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207B5CF-3BA7-46DE-A98B-C46A77F219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9DE055E6-5758-4FD1-A969-1AB1F47EE5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15B9E002-9254-431A-BEE3-BC744C6D41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5BB4EB4-8685-4464-8EAE-D44D7770B6B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B3239F69-CDD7-49E2-9C2E-B56A6D009A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A6C507C8-734D-457D-A4EA-3C1F17BC8C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9139D922-20CB-41E9-B69E-FA643C51A3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5FE3C40B-0A70-4224-BC24-365327DC6C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422999B0-1AA0-4D8B-BB3E-1BEAD972B8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49737CB6-048C-4FD9-9663-0D214A0A30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2F1A2328-0FD2-449E-A066-56A7D096AB1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63212297-7D47-455C-B574-D4A450A6B9F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4F88725D-F086-42CF-A0A4-F335D03F9E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0EE97B27-B4E2-45AF-ACC9-5EC22DB7A8E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8FADBC7B-7D04-4E57-9B78-3FC78B9030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CD44BB5-3236-443E-BDD8-7E145E32D6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385E742B-9320-4785-A94F-2CAE2855CCB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8A42F567-7F15-4D7B-8F9C-5F8F6B2832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69DAD4DF-0FE8-401C-AE04-738B80B2589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2101394A-2A38-4F45-B5B6-A025C4B43F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79D4873B-257C-4327-907C-0829469214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D5350388-C37B-41E0-8172-2F7D79DBBA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1DA0A053-52F2-4D51-BEB7-31B0A3CA04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23551FA-C6B2-4251-A24C-021D7B64EA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9A50F0F9-04C8-47E4-AF66-B3CAF8C819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xmlns="" id="{2017C593-7166-4110-8447-086A8A2DB9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0792CE38-231D-4EFB-BD1C-B0DFC4714A0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37902244-3120-4F1E-BCA7-C414F8CA57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6C2A9BEC-6FBD-4C4E-9D8F-6797108601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CD05CAB2-3C3D-4649-A904-7115E0A40D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479ECC96-BB36-4A8A-ACFC-0CDAC9A327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D6C3BBC2-CEC2-44E9-B82B-34488E7E33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373074D9-0CF2-46DC-8D7A-871B6FE419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D573F54A-11A1-4A06-8130-294B4D5CEE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72F69BFB-91DF-4F4E-BE91-2D6805CD68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4BA93DEE-828E-4AC5-A89A-B3FCC1689A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043F28B-A5B8-4573-89CC-A68E27A72E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A41EDE26-6F99-4FF5-A50B-255FEF1CAC1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DC69229A-861A-4B33-A690-B89F20F21A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A1FF5E2F-2AD1-485A-8981-8905C2357C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82E9781F-DF28-41A8-8A6B-7DC5409F9E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ECDF5C52-5A30-4182-9FF7-118DB1BB648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FC8008CF-A1BC-4A0E-B9A2-05FB501EBD4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2DF1A43F-5E26-4631-8775-BC3BACEB16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08A5A284-AA4F-43C1-84B9-947642136B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5B3BE54E-1FBA-4E64-982C-9CA2C0C484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7E7BA94A-1A8A-45C6-9B8F-AFEC955F1F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55C6D3A0-6B84-4021-87FB-3179A711BBF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DA87903E-EEC8-47F4-8730-06C5FD14BC6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A8A92A2B-3460-4608-B3EA-4FFEAF83B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2B0E1020-452C-4B7F-A1D2-BA8F1B83F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6903CF7B-6947-4932-AD73-020495EDC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8453FA51-CE2D-4B84-9F4F-3263D1BC4DB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3327B132-AD8C-4732-93AA-C136586C22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xmlns="" id="{21B645D3-580E-4657-9154-484648880E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Right Triangle 109">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a:extLst>
              <a:ext uri="{FF2B5EF4-FFF2-40B4-BE49-F238E27FC236}">
                <a16:creationId xmlns:a16="http://schemas.microsoft.com/office/drawing/2014/main" xmlns="" id="{27870DA4-44E8-43FB-940A-4AF9766959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4" name="Group 113">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44" name="Straight Connector 143">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xmlns="" id="{39CBE33E-2BF5-3C49-1FF9-D827536A69EE}"/>
              </a:ext>
            </a:extLst>
          </p:cNvPr>
          <p:cNvSpPr txBox="1"/>
          <p:nvPr/>
        </p:nvSpPr>
        <p:spPr>
          <a:xfrm>
            <a:off x="3572423" y="477147"/>
            <a:ext cx="5813687" cy="5545420"/>
          </a:xfrm>
          <a:prstGeom prst="rect">
            <a:avLst/>
          </a:prstGeom>
        </p:spPr>
        <p:txBody>
          <a:bodyPr vert="horz" lIns="91440" tIns="45720" rIns="91440" bIns="45720" rtlCol="0" anchor="ctr">
            <a:normAutofit/>
          </a:bodyPr>
          <a:lstStyle/>
          <a:p>
            <a:pPr marL="228600" indent="-228600">
              <a:lnSpc>
                <a:spcPct val="110000"/>
              </a:lnSpc>
              <a:spcAft>
                <a:spcPts val="600"/>
              </a:spcAft>
              <a:buClr>
                <a:schemeClr val="bg1"/>
              </a:buClr>
              <a:buSzPct val="75000"/>
              <a:buFont typeface="+mj-lt"/>
              <a:buAutoNum type="arabicPeriod"/>
            </a:pPr>
            <a:r>
              <a:rPr lang="en-US" dirty="0">
                <a:solidFill>
                  <a:schemeClr val="tx2"/>
                </a:solidFill>
              </a:rPr>
              <a:t>Data Sources | Data Preparation | Analysis</a:t>
            </a:r>
          </a:p>
        </p:txBody>
      </p:sp>
    </p:spTree>
    <p:extLst>
      <p:ext uri="{BB962C8B-B14F-4D97-AF65-F5344CB8AC3E}">
        <p14:creationId xmlns:p14="http://schemas.microsoft.com/office/powerpoint/2010/main" val="169563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1075" y="1643062"/>
            <a:ext cx="10229850" cy="3571875"/>
          </a:xfrm>
          <a:prstGeom prst="rect">
            <a:avLst/>
          </a:prstGeom>
        </p:spPr>
      </p:pic>
      <p:sp>
        <p:nvSpPr>
          <p:cNvPr id="2" name="Title 1"/>
          <p:cNvSpPr>
            <a:spLocks noGrp="1"/>
          </p:cNvSpPr>
          <p:nvPr>
            <p:ph type="ctrTitle"/>
          </p:nvPr>
        </p:nvSpPr>
        <p:spPr>
          <a:xfrm>
            <a:off x="1314450" y="1122363"/>
            <a:ext cx="9353550" cy="5185568"/>
          </a:xfrm>
        </p:spPr>
        <p:txBody>
          <a:bodyPr/>
          <a:lstStyle/>
          <a:p>
            <a:endParaRPr lang="en-AU" dirty="0"/>
          </a:p>
        </p:txBody>
      </p:sp>
      <p:pic>
        <p:nvPicPr>
          <p:cNvPr id="4" name="Picture 3"/>
          <p:cNvPicPr>
            <a:picLocks noChangeAspect="1"/>
          </p:cNvPicPr>
          <p:nvPr/>
        </p:nvPicPr>
        <p:blipFill>
          <a:blip r:embed="rId3"/>
          <a:stretch>
            <a:fillRect/>
          </a:stretch>
        </p:blipFill>
        <p:spPr>
          <a:xfrm>
            <a:off x="557212" y="254793"/>
            <a:ext cx="7991475" cy="2505075"/>
          </a:xfrm>
          <a:prstGeom prst="rect">
            <a:avLst/>
          </a:prstGeom>
        </p:spPr>
      </p:pic>
      <p:pic>
        <p:nvPicPr>
          <p:cNvPr id="5" name="Picture 4"/>
          <p:cNvPicPr>
            <a:picLocks noChangeAspect="1"/>
          </p:cNvPicPr>
          <p:nvPr/>
        </p:nvPicPr>
        <p:blipFill>
          <a:blip r:embed="rId4"/>
          <a:stretch>
            <a:fillRect/>
          </a:stretch>
        </p:blipFill>
        <p:spPr>
          <a:xfrm>
            <a:off x="557212" y="3048000"/>
            <a:ext cx="10010775" cy="3810000"/>
          </a:xfrm>
          <a:prstGeom prst="rect">
            <a:avLst/>
          </a:prstGeom>
        </p:spPr>
      </p:pic>
      <p:sp>
        <p:nvSpPr>
          <p:cNvPr id="3" name="Subtitle 2"/>
          <p:cNvSpPr>
            <a:spLocks noGrp="1"/>
          </p:cNvSpPr>
          <p:nvPr>
            <p:ph type="subTitle" idx="1"/>
          </p:nvPr>
        </p:nvSpPr>
        <p:spPr/>
        <p:txBody>
          <a:bodyPr/>
          <a:lstStyle/>
          <a:p>
            <a:endParaRPr lang="en-AU" dirty="0"/>
          </a:p>
        </p:txBody>
      </p:sp>
      <p:pic>
        <p:nvPicPr>
          <p:cNvPr id="7" name="Picture 6"/>
          <p:cNvPicPr>
            <a:picLocks noChangeAspect="1"/>
          </p:cNvPicPr>
          <p:nvPr/>
        </p:nvPicPr>
        <p:blipFill>
          <a:blip r:embed="rId2"/>
          <a:stretch>
            <a:fillRect/>
          </a:stretch>
        </p:blipFill>
        <p:spPr>
          <a:xfrm>
            <a:off x="2524125" y="1643062"/>
            <a:ext cx="8353425" cy="2916699"/>
          </a:xfrm>
          <a:prstGeom prst="rect">
            <a:avLst/>
          </a:prstGeom>
        </p:spPr>
      </p:pic>
    </p:spTree>
    <p:extLst>
      <p:ext uri="{BB962C8B-B14F-4D97-AF65-F5344CB8AC3E}">
        <p14:creationId xmlns:p14="http://schemas.microsoft.com/office/powerpoint/2010/main" val="422184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900" dirty="0"/>
              <a:t>https://propertyupdate.com.au/how-much-on-average-does-it-cost-to-build-a-house/#building-costs-growth-forecast-for-the-year-ahead</a:t>
            </a:r>
            <a:r>
              <a:rPr lang="en-AU" dirty="0"/>
              <a:t/>
            </a:r>
            <a:br>
              <a:rPr lang="en-AU" dirty="0"/>
            </a:br>
            <a:endParaRPr lang="en-AU" dirty="0"/>
          </a:p>
        </p:txBody>
      </p:sp>
      <p:sp>
        <p:nvSpPr>
          <p:cNvPr id="3" name="Subtitle 2"/>
          <p:cNvSpPr>
            <a:spLocks noGrp="1"/>
          </p:cNvSpPr>
          <p:nvPr>
            <p:ph type="subTitle" idx="1"/>
          </p:nvPr>
        </p:nvSpPr>
        <p:spPr>
          <a:xfrm>
            <a:off x="1157288" y="2135981"/>
            <a:ext cx="9074944" cy="2314575"/>
          </a:xfrm>
        </p:spPr>
        <p:txBody>
          <a:bodyPr>
            <a:noAutofit/>
          </a:bodyPr>
          <a:lstStyle/>
          <a:p>
            <a:pPr algn="just"/>
            <a:r>
              <a:rPr lang="en-AU" sz="1000" b="1" dirty="0"/>
              <a:t>Analysis of Melbourne's Housing Crisis: Rising Costs (Inflation), and Interest Rates and Household Debt to Income (2013-2023)</a:t>
            </a:r>
            <a:endParaRPr lang="en-AU" sz="1000" dirty="0"/>
          </a:p>
          <a:p>
            <a:pPr algn="just"/>
            <a:r>
              <a:rPr lang="en-AU" sz="1000" dirty="0"/>
              <a:t>The recent string of construction company collapses in Melbourne has exacerbated the housing crisis by reducing supply and increasing building costs, which have surpassed the Consumer Price Index (CPI). Additionally, high interest rates are making home purchases more difficult and putting pressure on rental properties.</a:t>
            </a:r>
          </a:p>
          <a:p>
            <a:pPr algn="just"/>
            <a:r>
              <a:rPr lang="en-AU" sz="1000" dirty="0"/>
              <a:t>This analysis examines these factors within the context of Melbourne from 2013 to 2023, utilizing a dataset that includes detailed information on house prices, interest rates, and inflation. The study involves data cleaning, exploration, analysis, and visualization to uncover trends and relationships.</a:t>
            </a:r>
          </a:p>
          <a:p>
            <a:pPr algn="just"/>
            <a:r>
              <a:rPr lang="en-AU" sz="1000" b="1" dirty="0"/>
              <a:t>Housing Prices and Interest Rates Analysis</a:t>
            </a:r>
            <a:endParaRPr lang="en-AU" sz="1000" dirty="0"/>
          </a:p>
          <a:p>
            <a:pPr algn="just"/>
            <a:r>
              <a:rPr lang="en-AU" sz="1000" dirty="0"/>
              <a:t>The first analysis focuses on identifying the relationship between interest rates and median house prices across Melbourne suburbs from 2013 to 2023. Given the positive skewness of the data (average skewness of 2), it is clear that house prices are heavily influenced by a few high-value properties.</a:t>
            </a:r>
          </a:p>
          <a:p>
            <a:pPr algn="just"/>
            <a:r>
              <a:rPr lang="en-AU" sz="1000" dirty="0"/>
              <a:t>From 2019 to 2023, there are over 30 categories of interest rates (e.g., fixed, variable, investor) provided by the Reserve Bank of Australia (RBA). Historically, these rates do not differ significantly from each other. For instance, the standard variable rate for CBA is 7.14%, compared to a fixed rate of 6.59%. Due to the difficulty in categorizing specific interest rate buckets, we use the average interest rate for a fair assessment. The data, collected at specific dates, represents an average of variable and fixed rates sourced from RBA websites due to data unavailability.</a:t>
            </a:r>
          </a:p>
          <a:p>
            <a:pPr algn="just"/>
            <a:r>
              <a:rPr lang="en-AU" sz="1000" b="1" dirty="0"/>
              <a:t>Statistical Analysis</a:t>
            </a:r>
            <a:endParaRPr lang="en-AU" sz="1000" dirty="0"/>
          </a:p>
          <a:p>
            <a:r>
              <a:rPr lang="en-AU" sz="1000" dirty="0"/>
              <a:t>The statistical analysis, particularly focusing on the p-value, shows that the p-value is nearly zero. This indicates a very low probability that the observed differences between interest rates and house prices happened by chance. Consequently, there is strong evidence to reject the null hypothesis, confirming a statistically significant difference between the means of the two datasets</a:t>
            </a:r>
            <a:r>
              <a:rPr lang="en-AU" sz="1000" dirty="0" smtClean="0"/>
              <a:t>.</a:t>
            </a:r>
            <a:r>
              <a:rPr lang="en-AU" sz="1000" b="1" dirty="0"/>
              <a:t> </a:t>
            </a:r>
            <a:r>
              <a:rPr lang="en-AU" sz="1000" b="1" dirty="0" smtClean="0"/>
              <a:t>Conclusion</a:t>
            </a:r>
            <a:endParaRPr lang="en-AU" sz="1000" dirty="0"/>
          </a:p>
          <a:p>
            <a:r>
              <a:rPr lang="en-AU" sz="1000" dirty="0"/>
              <a:t>The analysis concludes that high interest rates contribute significantly to the rise in house prices. This relationship, combined with the impact of collapsing construction companies and rising building costs, underscores the complexity of Melbourne's housing crisis. Addressing these issues requires a multifaceted approach, considering both financial and structural factors influencing the housing market.</a:t>
            </a:r>
          </a:p>
          <a:p>
            <a:pPr algn="just"/>
            <a:endParaRPr lang="en-AU" sz="1000" dirty="0"/>
          </a:p>
          <a:p>
            <a:pPr algn="just"/>
            <a:endParaRPr lang="en-AU" sz="1000" dirty="0"/>
          </a:p>
        </p:txBody>
      </p:sp>
      <p:pic>
        <p:nvPicPr>
          <p:cNvPr id="4" name="Picture 3"/>
          <p:cNvPicPr>
            <a:picLocks noChangeAspect="1"/>
          </p:cNvPicPr>
          <p:nvPr/>
        </p:nvPicPr>
        <p:blipFill>
          <a:blip r:embed="rId2"/>
          <a:stretch>
            <a:fillRect/>
          </a:stretch>
        </p:blipFill>
        <p:spPr>
          <a:xfrm>
            <a:off x="1250156" y="319594"/>
            <a:ext cx="4274344" cy="1605537"/>
          </a:xfrm>
          <a:prstGeom prst="rect">
            <a:avLst/>
          </a:prstGeom>
        </p:spPr>
      </p:pic>
    </p:spTree>
    <p:extLst>
      <p:ext uri="{BB962C8B-B14F-4D97-AF65-F5344CB8AC3E}">
        <p14:creationId xmlns:p14="http://schemas.microsoft.com/office/powerpoint/2010/main" val="37605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fontScale="32500" lnSpcReduction="20000"/>
          </a:bodyPr>
          <a:lstStyle/>
          <a:p>
            <a:endParaRPr lang="en-AU" b="1" dirty="0" smtClean="0"/>
          </a:p>
          <a:p>
            <a:endParaRPr lang="en-AU" b="1" dirty="0"/>
          </a:p>
          <a:p>
            <a:r>
              <a:rPr lang="en-AU" b="1" dirty="0" smtClean="0"/>
              <a:t>Anticipation </a:t>
            </a:r>
            <a:r>
              <a:rPr lang="en-AU" b="1" dirty="0"/>
              <a:t>for the RBA Cash Rate Decision and Its Impact on Melbourne's Housing Market</a:t>
            </a:r>
          </a:p>
          <a:p>
            <a:pPr marL="0" indent="0">
              <a:buNone/>
            </a:pPr>
            <a:r>
              <a:rPr lang="en-AU" dirty="0" smtClean="0"/>
              <a:t>On </a:t>
            </a:r>
            <a:r>
              <a:rPr lang="en-AU" dirty="0"/>
              <a:t>the upcoming 6th of August 2024, at 2:30 PM, Australians are eagerly awaiting the Reserve Bank of Australia's (RBA) decision on the cash rate, which is largely influenced by the inflation rate, also known as the Consumer Price Index (CPI). A 0.5% increase in the cash rate would result in the average Melburnian with a mortgage of $1,000,000 (median house price in 2023 was $912,255) needing to divert $300 per month from their family holiday budget to cover the additional interest costs.</a:t>
            </a:r>
          </a:p>
          <a:p>
            <a:r>
              <a:rPr lang="en-AU" b="1" dirty="0"/>
              <a:t>Analysis of Inflation Trends</a:t>
            </a:r>
          </a:p>
          <a:p>
            <a:r>
              <a:rPr lang="en-AU" dirty="0"/>
              <a:t>The average inflation rate in Australia has shown a steady increase from 2.6% in 2013 to 5.275% in 2023. This rising trend in inflation is a critical factor considered by the RBA when setting the cash rate.</a:t>
            </a:r>
          </a:p>
          <a:p>
            <a:r>
              <a:rPr lang="en-AU" b="1" dirty="0"/>
              <a:t>Statistical Analysis of Inflation and Housing Prices</a:t>
            </a:r>
          </a:p>
          <a:p>
            <a:r>
              <a:rPr lang="en-AU" b="1" dirty="0"/>
              <a:t>Pearson Correlation</a:t>
            </a:r>
          </a:p>
          <a:p>
            <a:r>
              <a:rPr lang="en-AU" dirty="0"/>
              <a:t>The Pearson correlation coefficient between year-ended weighted median inflation and housing prices is 0.495. This value suggests a moderate positive linear relationship, meaning that as inflation increases, housing prices tend to increase as well.</a:t>
            </a:r>
          </a:p>
          <a:p>
            <a:r>
              <a:rPr lang="en-AU" b="1" dirty="0"/>
              <a:t>P-value</a:t>
            </a:r>
          </a:p>
          <a:p>
            <a:r>
              <a:rPr lang="en-AU" dirty="0"/>
              <a:t>The p-value associated with this correlation is 0.122. Since this p-value is greater than the common significance threshold of 0.05, we fail to reject the null hypothesis at the 5% significance level. This indicates that there is not enough statistical evidence to conclude that the observed correlation between inflation and housing prices is significantly different from zero.</a:t>
            </a:r>
          </a:p>
          <a:p>
            <a:r>
              <a:rPr lang="en-AU" b="1" dirty="0"/>
              <a:t>Conclusion</a:t>
            </a:r>
          </a:p>
          <a:p>
            <a:r>
              <a:rPr lang="en-AU" dirty="0"/>
              <a:t>In conclusion, while there is a moderate positive correlation between inflation (CPI) and housing prices, the statistical evidence is not strong enough to definitively state that CPI significantly contributes to the housing price crisis in Melbourne. The upcoming RBA decision on the cash rate, influenced by rising inflation, will have a direct impact on mortgage costs for Melburnians, highlighting the complex interplay between economic factors and the housing market.</a:t>
            </a:r>
          </a:p>
          <a:p>
            <a:endParaRPr lang="en-AU" dirty="0"/>
          </a:p>
        </p:txBody>
      </p:sp>
      <p:pic>
        <p:nvPicPr>
          <p:cNvPr id="4" name="Picture 3"/>
          <p:cNvPicPr/>
          <p:nvPr/>
        </p:nvPicPr>
        <p:blipFill>
          <a:blip r:embed="rId2"/>
          <a:stretch>
            <a:fillRect/>
          </a:stretch>
        </p:blipFill>
        <p:spPr>
          <a:xfrm>
            <a:off x="700086" y="0"/>
            <a:ext cx="4543425" cy="2019300"/>
          </a:xfrm>
          <a:prstGeom prst="rect">
            <a:avLst/>
          </a:prstGeom>
        </p:spPr>
      </p:pic>
      <p:pic>
        <p:nvPicPr>
          <p:cNvPr id="6" name="Picture 5"/>
          <p:cNvPicPr>
            <a:picLocks noChangeAspect="1"/>
          </p:cNvPicPr>
          <p:nvPr/>
        </p:nvPicPr>
        <p:blipFill>
          <a:blip r:embed="rId3"/>
          <a:stretch>
            <a:fillRect/>
          </a:stretch>
        </p:blipFill>
        <p:spPr>
          <a:xfrm>
            <a:off x="5581650" y="-70841"/>
            <a:ext cx="4341018" cy="2021084"/>
          </a:xfrm>
          <a:prstGeom prst="rect">
            <a:avLst/>
          </a:prstGeom>
        </p:spPr>
      </p:pic>
    </p:spTree>
    <p:extLst>
      <p:ext uri="{BB962C8B-B14F-4D97-AF65-F5344CB8AC3E}">
        <p14:creationId xmlns:p14="http://schemas.microsoft.com/office/powerpoint/2010/main" val="62285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79394" y="3673125"/>
            <a:ext cx="4731543" cy="2389537"/>
          </a:xfrm>
          <a:prstGeom prst="rect">
            <a:avLst/>
          </a:prstGeom>
        </p:spPr>
      </p:pic>
      <p:sp>
        <p:nvSpPr>
          <p:cNvPr id="2" name="Title 1"/>
          <p:cNvSpPr>
            <a:spLocks noGrp="1"/>
          </p:cNvSpPr>
          <p:nvPr>
            <p:ph type="title"/>
          </p:nvPr>
        </p:nvSpPr>
        <p:spPr/>
        <p:txBody>
          <a:bodyPr/>
          <a:lstStyle/>
          <a:p>
            <a:r>
              <a:rPr lang="en-AU" dirty="0" smtClean="0"/>
              <a:t>Household debt to income</a:t>
            </a:r>
            <a:endParaRPr lang="en-AU" dirty="0"/>
          </a:p>
        </p:txBody>
      </p:sp>
      <p:sp>
        <p:nvSpPr>
          <p:cNvPr id="3" name="Content Placeholder 2"/>
          <p:cNvSpPr>
            <a:spLocks noGrp="1"/>
          </p:cNvSpPr>
          <p:nvPr>
            <p:ph idx="1"/>
          </p:nvPr>
        </p:nvSpPr>
        <p:spPr/>
        <p:txBody>
          <a:bodyPr>
            <a:normAutofit fontScale="70000" lnSpcReduction="20000"/>
          </a:bodyPr>
          <a:lstStyle/>
          <a:p>
            <a:r>
              <a:rPr lang="en-AU" b="1" dirty="0"/>
              <a:t>Statistical Analysis of Household Debt to Housing Price</a:t>
            </a:r>
          </a:p>
          <a:p>
            <a:r>
              <a:rPr lang="en-AU" b="1" dirty="0"/>
              <a:t>Pearson Correlation</a:t>
            </a:r>
          </a:p>
          <a:p>
            <a:r>
              <a:rPr lang="en-AU" dirty="0"/>
              <a:t>The Pearson correlation coefficient between household debt and housing prices is 0.858. This value indicates a very strong positive linear relationship between the two variables, meaning that as household debt increases, housing prices also tend to increase significantly.</a:t>
            </a:r>
          </a:p>
          <a:p>
            <a:r>
              <a:rPr lang="en-AU" b="1" dirty="0"/>
              <a:t>P-value</a:t>
            </a:r>
          </a:p>
          <a:p>
            <a:r>
              <a:rPr lang="en-AU" dirty="0"/>
              <a:t>The p-value associated with this correlation is 4.79×10−84.79 \times 10^{-8}4.79×10−8, which is much less than the common significance threshold of 0.05. This indicates that the observed correlation is statistically significant. There is strong evidence to reject the null hypothesis, which states that there is no relationship between household debt and housing prices. </a:t>
            </a:r>
            <a:r>
              <a:rPr lang="en-AU"/>
              <a:t>Therefore, the observed strong positive correlation is very unlikely to be due to random chance.</a:t>
            </a:r>
          </a:p>
          <a:p>
            <a:endParaRPr lang="en-AU" dirty="0"/>
          </a:p>
        </p:txBody>
      </p:sp>
    </p:spTree>
    <p:extLst>
      <p:ext uri="{BB962C8B-B14F-4D97-AF65-F5344CB8AC3E}">
        <p14:creationId xmlns:p14="http://schemas.microsoft.com/office/powerpoint/2010/main" val="41429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There is hope</a:t>
            </a:r>
            <a:endParaRPr lang="en-AU" dirty="0"/>
          </a:p>
        </p:txBody>
      </p:sp>
      <p:pic>
        <p:nvPicPr>
          <p:cNvPr id="4" name="Picture 3"/>
          <p:cNvPicPr>
            <a:picLocks noChangeAspect="1"/>
          </p:cNvPicPr>
          <p:nvPr/>
        </p:nvPicPr>
        <p:blipFill>
          <a:blip r:embed="rId2"/>
          <a:stretch>
            <a:fillRect/>
          </a:stretch>
        </p:blipFill>
        <p:spPr>
          <a:xfrm>
            <a:off x="4160044" y="3602038"/>
            <a:ext cx="3400425" cy="3467100"/>
          </a:xfrm>
          <a:prstGeom prst="rect">
            <a:avLst/>
          </a:prstGeom>
        </p:spPr>
      </p:pic>
      <p:sp>
        <p:nvSpPr>
          <p:cNvPr id="3" name="Subtitle 2"/>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13040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400179028"/>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238</TotalTime>
  <Words>941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Posterama</vt:lpstr>
      <vt:lpstr>SineVTI</vt:lpstr>
      <vt:lpstr>Housing Affordability</vt:lpstr>
      <vt:lpstr>PowerPoint Presentation</vt:lpstr>
      <vt:lpstr>PowerPoint Presentation</vt:lpstr>
      <vt:lpstr>PowerPoint Presentation</vt:lpstr>
      <vt:lpstr>https://propertyupdate.com.au/how-much-on-average-does-it-cost-to-build-a-house/#building-costs-growth-forecast-for-the-year-ahead </vt:lpstr>
      <vt:lpstr>PowerPoint Presentation</vt:lpstr>
      <vt:lpstr>Household debt to income</vt:lpstr>
      <vt:lpstr>There is hope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Affordability</dc:title>
  <dc:creator>Rakhi Singh</dc:creator>
  <cp:lastModifiedBy>Accounts</cp:lastModifiedBy>
  <cp:revision>9</cp:revision>
  <dcterms:created xsi:type="dcterms:W3CDTF">2024-07-10T10:49:29Z</dcterms:created>
  <dcterms:modified xsi:type="dcterms:W3CDTF">2024-07-10T16:01:59Z</dcterms:modified>
</cp:coreProperties>
</file>