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0" r:id="rId4"/>
    <p:sldId id="259" r:id="rId5"/>
    <p:sldId id="258" r:id="rId6"/>
    <p:sldId id="260" r:id="rId7"/>
    <p:sldId id="303" r:id="rId8"/>
    <p:sldId id="262" r:id="rId9"/>
    <p:sldId id="266" r:id="rId10"/>
    <p:sldId id="263" r:id="rId11"/>
    <p:sldId id="264" r:id="rId12"/>
    <p:sldId id="265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80" r:id="rId26"/>
    <p:sldId id="278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288" r:id="rId37"/>
    <p:sldId id="292" r:id="rId38"/>
    <p:sldId id="291" r:id="rId39"/>
    <p:sldId id="293" r:id="rId40"/>
    <p:sldId id="294" r:id="rId41"/>
    <p:sldId id="295" r:id="rId42"/>
    <p:sldId id="298" r:id="rId43"/>
    <p:sldId id="299" r:id="rId44"/>
    <p:sldId id="296" r:id="rId45"/>
    <p:sldId id="297" r:id="rId46"/>
    <p:sldId id="300" r:id="rId47"/>
    <p:sldId id="308" r:id="rId48"/>
    <p:sldId id="301" r:id="rId49"/>
    <p:sldId id="302" r:id="rId50"/>
    <p:sldId id="305" r:id="rId51"/>
    <p:sldId id="306" r:id="rId52"/>
    <p:sldId id="309" r:id="rId5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7F06-7521-E16D-4BB9-4F0E9F36D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B5000-3529-F134-725C-7CA380ED7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4E94-77FB-DA43-FC44-5DD2224E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1064-9EB9-BFAD-3A9F-CA3E677C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E0344-1131-9A3D-AD93-3AB93B35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216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B93E-049C-94D9-33BD-F49AF154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800D3-74DD-E76B-4EC4-0A5ACEED9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E305-D322-0B98-BA82-C0D5444D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CD128-92AA-2357-6CC2-B4823DBD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E0F81-19C2-C641-F0AF-F06CA891B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7919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688C4-2B69-F00A-786E-A4D067F78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DE96C-334F-B010-30CE-A4C5798C3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428C-132D-450F-ABC3-9B30A41A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0EB9-7A50-1DCB-6DAB-26253D52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DDBD-1939-1285-1E15-9BDD1C74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0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6864-E149-6F45-67E0-FB1F9BE2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F1A3-9A9C-6E16-D18E-C9F6CB02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E269-C203-DE9E-EFE2-FC0C0F28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38DD6-A8B1-26E5-2B3B-472637D0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5E71-CB49-947D-42CD-0F46DD05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867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0AFF-B4CA-3681-7443-BCC1A528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EC06F-6E01-E60B-B026-B2AE1B82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BAB4-600D-4E55-0E83-1E4A8329F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E20C6-17A4-E4EA-BD87-F260E879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64D32-8931-BD74-FA28-2D36E7C5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847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4AD0-33B2-5C4D-FBF0-0CC04812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61E8-66A2-5CB3-0A42-891DD6C0F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0DD97-5F85-351F-EA60-9DE9818C0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1B627-E9B1-7F7F-9173-D66A9DA0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ED566-6A9A-80E3-4123-9410D265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2A81B-3A7D-CE06-D80D-DBB88088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68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9878-BB33-A73E-98BF-39C9C955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7A55-B1A9-4E6A-218B-32BF3D636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AD493-FA08-A5FD-0A38-0707315D2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5FEE5-D75D-FD0E-8F32-F84518B75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4484A-DE32-BCB2-A070-751ED72CA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5D387-7EDA-67C9-6BF3-3A460349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104B8-CAF4-5A62-C502-534009DE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451F8D-42C5-ED9E-BC79-A490BAFE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24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FF83-ED1B-FB4D-DD11-8921C5A0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0E0B8-B98D-4870-E57E-0D155E63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B1D5-2F98-F9AE-530B-C4B521E0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D9CC1-1837-1CF0-5452-FB1A814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85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D80C3-09C5-551D-B5A8-D3DC7175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5CC48-D858-E901-E186-2A4D1B17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C8EBF-44C4-F07D-5990-91CD1300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4475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81F2-06D9-6517-BCAF-D9C64D58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BC3D-A0AF-70EE-3007-B99E65C5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EB15F-BEF7-B0D3-6195-E78732F48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1328B-73BD-D2F0-EEB0-4B69A612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933EA-AEAE-5E50-6480-A5D02821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EBC3E-A3E1-9D72-9823-D844DA41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387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0C3D-017A-4013-D220-CC92C9F2A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219185-3CBF-1B86-FA60-7DFD5B9B3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9B181-6C1C-EF5D-98FB-3622C84EA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81427-4247-EE81-E429-D87CC969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BF5C3-262D-F776-A162-2D77114B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DF9D6-DEA7-F2CB-5C24-0DDAB983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148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04EDB-0855-9E89-3E12-B61D604A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D8B14-2F02-EA1F-2BE1-75278944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CACE-CB1F-55C9-D5CC-24B5E87D3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9C563-D1C7-412D-9050-B1968C450A2B}" type="datetimeFigureOut">
              <a:rPr lang="en-BE" smtClean="0"/>
              <a:t>18/03/2024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A353-F90B-21C7-330F-5F3D72235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65DEB-AA44-14AE-F8C6-561B762C1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4AB9C-CB6B-4B96-9E15-70928B2EB4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2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A09C-8927-3870-6BF7-6129A5B452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 Workshop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4160F-C563-4816-B6C1-A88C3CF3D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trike="sngStrike" dirty="0" err="1"/>
              <a:t>Sebastiaan</a:t>
            </a:r>
            <a:r>
              <a:rPr lang="en-US" strike="sngStrike" dirty="0"/>
              <a:t> </a:t>
            </a:r>
            <a:r>
              <a:rPr lang="en-US" strike="sngStrike" dirty="0" err="1"/>
              <a:t>Vandekerkhove</a:t>
            </a:r>
            <a:endParaRPr lang="en-US" strike="sngStrike" dirty="0"/>
          </a:p>
          <a:p>
            <a:r>
              <a:rPr lang="en-US" dirty="0"/>
              <a:t>Hans Matheeussen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63649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5A41-EB81-D24D-AD9C-F7390ED5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Naming Conventions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1CB42-3EB6-96D0-AD88-448558D1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Descriptive naming</a:t>
            </a:r>
          </a:p>
          <a:p>
            <a:r>
              <a:rPr lang="en-US" dirty="0"/>
              <a:t>{</a:t>
            </a:r>
            <a:r>
              <a:rPr lang="en-US" dirty="0" err="1"/>
              <a:t>FunctionToBeTested</a:t>
            </a:r>
            <a:r>
              <a:rPr lang="en-US" dirty="0"/>
              <a:t>}Should for filename</a:t>
            </a:r>
          </a:p>
          <a:p>
            <a:r>
              <a:rPr lang="en-US" dirty="0"/>
              <a:t>Name of test tells you what should happen</a:t>
            </a:r>
          </a:p>
          <a:p>
            <a:r>
              <a:rPr lang="en-US" dirty="0"/>
              <a:t>Ex: ShouldReturn4For2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4063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A7B1-DD18-8724-DDA9-E3CD57A1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Best Practices - AAA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6AC9-DE1F-47FF-52DD-7EBDD3FD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 Arrange – Set up your test</a:t>
            </a:r>
          </a:p>
          <a:p>
            <a:r>
              <a:rPr lang="en-US" dirty="0"/>
              <a:t>A: Act – Execute the code</a:t>
            </a:r>
          </a:p>
          <a:p>
            <a:r>
              <a:rPr lang="en-US" dirty="0"/>
              <a:t>A: Assert – See if the end result is what you expect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848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D46E-F4E4-1FC5-7632-1B79EB88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to our test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FB50-A9D6-D9F2-685E-CDD6BAD4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Test writing</a:t>
            </a:r>
          </a:p>
          <a:p>
            <a:r>
              <a:rPr lang="en-US" dirty="0"/>
              <a:t>Use [Theory]</a:t>
            </a:r>
          </a:p>
          <a:p>
            <a:r>
              <a:rPr lang="en-US" dirty="0"/>
              <a:t>Inline data via [</a:t>
            </a:r>
            <a:r>
              <a:rPr lang="en-US" dirty="0" err="1"/>
              <a:t>InlineData</a:t>
            </a:r>
            <a:r>
              <a:rPr lang="en-US" dirty="0"/>
              <a:t>($Data)]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32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11-8E7B-A940-FAFA-AAAD5DB0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2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A6408-EBCF-46AF-BEFB-C546D9554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538" y="1825625"/>
            <a:ext cx="7884924" cy="4351338"/>
          </a:xfrm>
        </p:spPr>
      </p:pic>
    </p:spTree>
    <p:extLst>
      <p:ext uri="{BB962C8B-B14F-4D97-AF65-F5344CB8AC3E}">
        <p14:creationId xmlns:p14="http://schemas.microsoft.com/office/powerpoint/2010/main" val="177188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F69F4-7057-6F68-C709-0DB2D8F1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to our test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727C-6081-02CA-CDAA-49FCCF1E9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</a:t>
            </a:r>
          </a:p>
          <a:p>
            <a:r>
              <a:rPr lang="en-US" dirty="0"/>
              <a:t>Generator properties via [</a:t>
            </a:r>
            <a:r>
              <a:rPr lang="en-US" dirty="0" err="1"/>
              <a:t>MemberData</a:t>
            </a:r>
            <a:r>
              <a:rPr lang="en-US" dirty="0"/>
              <a:t>(</a:t>
            </a:r>
            <a:r>
              <a:rPr lang="en-US" dirty="0" err="1"/>
              <a:t>nameof</a:t>
            </a:r>
            <a:r>
              <a:rPr lang="en-US" dirty="0"/>
              <a:t>($</a:t>
            </a:r>
            <a:r>
              <a:rPr lang="en-US" dirty="0" err="1"/>
              <a:t>AnyIEnnumerable</a:t>
            </a:r>
            <a:r>
              <a:rPr lang="en-US" dirty="0"/>
              <a:t>))]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3209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7857-19D7-C49B-434F-CF300FEA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3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6EF29-4F78-8F5B-D833-5C383D804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454" y="1825625"/>
            <a:ext cx="5967092" cy="4351338"/>
          </a:xfrm>
        </p:spPr>
      </p:pic>
    </p:spTree>
    <p:extLst>
      <p:ext uri="{BB962C8B-B14F-4D97-AF65-F5344CB8AC3E}">
        <p14:creationId xmlns:p14="http://schemas.microsoft.com/office/powerpoint/2010/main" val="2228314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27A1-1B3F-5F7D-0F40-2FF6361D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7957-2C8C-AF2E-461C-A36B9FCA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Class via [</a:t>
            </a:r>
            <a:r>
              <a:rPr lang="en-US" dirty="0" err="1"/>
              <a:t>ClassData</a:t>
            </a:r>
            <a:r>
              <a:rPr lang="en-US" dirty="0"/>
              <a:t>(</a:t>
            </a:r>
            <a:r>
              <a:rPr lang="en-US" dirty="0" err="1"/>
              <a:t>typeof</a:t>
            </a:r>
            <a:r>
              <a:rPr lang="en-US" dirty="0"/>
              <a:t>($</a:t>
            </a:r>
            <a:r>
              <a:rPr lang="en-US" dirty="0" err="1"/>
              <a:t>DataObject</a:t>
            </a:r>
            <a:r>
              <a:rPr lang="en-US" dirty="0"/>
              <a:t>))]</a:t>
            </a:r>
            <a:endParaRPr lang="en-BE" dirty="0"/>
          </a:p>
          <a:p>
            <a:r>
              <a:rPr lang="en-US" dirty="0"/>
              <a:t>Create a class to produce data</a:t>
            </a:r>
          </a:p>
          <a:p>
            <a:r>
              <a:rPr lang="en-US" dirty="0"/>
              <a:t>Use Add to add data to your dataset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4733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C992-B34D-2C4E-0466-81AA4D67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4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4D062-B77A-3792-3241-F9F0322D0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048" y="1825625"/>
            <a:ext cx="7691903" cy="4351338"/>
          </a:xfrm>
        </p:spPr>
      </p:pic>
    </p:spTree>
    <p:extLst>
      <p:ext uri="{BB962C8B-B14F-4D97-AF65-F5344CB8AC3E}">
        <p14:creationId xmlns:p14="http://schemas.microsoft.com/office/powerpoint/2010/main" val="1423175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89FD-9465-E8A9-F989-B88EE4D1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Use, Reduce, Reuse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CD808-5172-10D2-7BA2-DD9200DB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Fixtures to share expensive setup</a:t>
            </a:r>
          </a:p>
          <a:p>
            <a:r>
              <a:rPr lang="en-US" dirty="0"/>
              <a:t>Use </a:t>
            </a:r>
            <a:r>
              <a:rPr lang="en-US" dirty="0" err="1"/>
              <a:t>ICollectionFixture</a:t>
            </a:r>
            <a:r>
              <a:rPr lang="en-US" dirty="0"/>
              <a:t>&lt;type&gt; and the [</a:t>
            </a:r>
            <a:r>
              <a:rPr lang="en-US" dirty="0" err="1"/>
              <a:t>CollectionDefinition</a:t>
            </a:r>
            <a:r>
              <a:rPr lang="en-US" dirty="0"/>
              <a:t>] tag</a:t>
            </a:r>
          </a:p>
          <a:p>
            <a:r>
              <a:rPr lang="en-US" dirty="0"/>
              <a:t>Make them </a:t>
            </a:r>
            <a:r>
              <a:rPr lang="en-US" dirty="0" err="1"/>
              <a:t>IDisposable</a:t>
            </a:r>
            <a:endParaRPr lang="en-US" dirty="0"/>
          </a:p>
          <a:p>
            <a:r>
              <a:rPr lang="en-US" dirty="0"/>
              <a:t>Reuse class with [Collection] tag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4816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76B0-2BFC-98A6-74BC-6D1D62DD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note-taking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E1EC7-5F33-7630-A5D9-206AD874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Outputhelper</a:t>
            </a:r>
            <a:endParaRPr lang="en-US" dirty="0"/>
          </a:p>
          <a:p>
            <a:r>
              <a:rPr lang="en-US" dirty="0"/>
              <a:t>Put some logs in your tests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838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82A8-7C54-44DA-CDA5-B002726B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we learning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D42F-50F1-D8B9-4744-B220015B9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a unit test?</a:t>
            </a:r>
          </a:p>
          <a:p>
            <a:r>
              <a:rPr lang="en-US" dirty="0"/>
              <a:t>What’s a good unit test?</a:t>
            </a:r>
          </a:p>
          <a:p>
            <a:r>
              <a:rPr lang="en-US" dirty="0"/>
              <a:t>How to write unit tests for .NET?</a:t>
            </a:r>
          </a:p>
          <a:p>
            <a:r>
              <a:rPr lang="en-US" dirty="0"/>
              <a:t>How to write unit tests for JS?</a:t>
            </a:r>
          </a:p>
          <a:p>
            <a:r>
              <a:rPr lang="en-US" dirty="0"/>
              <a:t>Unit tests and refactoring</a:t>
            </a:r>
          </a:p>
          <a:p>
            <a:r>
              <a:rPr lang="en-US" dirty="0"/>
              <a:t>Cool tricks and tips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478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6177-08E1-0FD9-C3C4-23D9F27B6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collection, shared for different runs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54AE04-EF9D-DAA5-ACAD-1FB7331A2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864" y="2172238"/>
            <a:ext cx="5344271" cy="3658111"/>
          </a:xfrm>
        </p:spPr>
      </p:pic>
    </p:spTree>
    <p:extLst>
      <p:ext uri="{BB962C8B-B14F-4D97-AF65-F5344CB8AC3E}">
        <p14:creationId xmlns:p14="http://schemas.microsoft.com/office/powerpoint/2010/main" val="307332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7A77-95D0-C3F8-20AB-A55CE0E6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collection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77C5-ED3D-8152-589A-642B2D2DB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B1854-FD36-F1CC-8357-39C47144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07" y="2006707"/>
            <a:ext cx="730669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68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4B82-2453-D4E7-76DB-D49BE09E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it twice!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C7DA-2AB3-938E-E14A-3F651096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32EEF-232E-45F1-225C-D71E1109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5911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30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5CF0-513B-5B66-7FE4-19489928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should think about performance, an example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9F95D6-B9C1-9155-D607-5B43220C5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898"/>
          <a:stretch/>
        </p:blipFill>
        <p:spPr>
          <a:xfrm>
            <a:off x="2080652" y="3429000"/>
            <a:ext cx="8030696" cy="765888"/>
          </a:xfrm>
        </p:spPr>
      </p:pic>
    </p:spTree>
    <p:extLst>
      <p:ext uri="{BB962C8B-B14F-4D97-AF65-F5344CB8AC3E}">
        <p14:creationId xmlns:p14="http://schemas.microsoft.com/office/powerpoint/2010/main" val="2740580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B423-DE09-38B7-FFC2-E0FFCBFD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is SPEED!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CDCC-26AC-0C7C-96B6-38E0EC2F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xUnit</a:t>
            </a:r>
            <a:r>
              <a:rPr lang="en-US" dirty="0"/>
              <a:t> runs tests in parallel if they’re in different classes</a:t>
            </a:r>
          </a:p>
          <a:p>
            <a:r>
              <a:rPr lang="en-US" dirty="0"/>
              <a:t>Tests in the same class run sequential</a:t>
            </a:r>
          </a:p>
          <a:p>
            <a:r>
              <a:rPr lang="en-US" dirty="0"/>
              <a:t>Tests in the same Collection run sequential</a:t>
            </a:r>
          </a:p>
          <a:p>
            <a:r>
              <a:rPr lang="en-US" dirty="0"/>
              <a:t>Make your classes thread safe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2850-8365-694A-4191-38403D20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the basics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AC15B-4372-5AFF-979A-B9AAE3AA3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actually make unit tests good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69802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C303-0BE5-99D4-CAAB-F0DC327A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in de context van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EC96-4717-1592-708B-042E2127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 Quiz!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1320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438F-77E1-F5EC-45B5-BA0857C3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1B3A4-C320-358D-B155-4EBF742C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means small classes</a:t>
            </a:r>
          </a:p>
          <a:p>
            <a:r>
              <a:rPr lang="en-US" dirty="0"/>
              <a:t>Small classes are easy to test</a:t>
            </a:r>
          </a:p>
          <a:p>
            <a:r>
              <a:rPr lang="en-US" dirty="0"/>
              <a:t>Small classes aren’t very complicated</a:t>
            </a:r>
          </a:p>
          <a:p>
            <a:r>
              <a:rPr lang="en-US" dirty="0"/>
              <a:t>Small classes make my life easy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0288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4AE9-793D-278F-610A-651071A2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AD59B-2DA5-2969-3635-6131BE984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that are closed for modification have an upper bound to tests</a:t>
            </a:r>
          </a:p>
          <a:p>
            <a:r>
              <a:rPr lang="en-US" dirty="0"/>
              <a:t>Interfaces make testing easier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4040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C8906-7925-E27C-69E0-354DE82E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B379-FDA9-8CA1-7BFC-59FFAD76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existing tests should work for derived classes</a:t>
            </a:r>
          </a:p>
          <a:p>
            <a:r>
              <a:rPr lang="en-US" dirty="0"/>
              <a:t>Copy the suckers, make sure you didn’t mess up (bonus code coverage)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19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6138-0787-0AFE-86B0-EF416C66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E4EC-AF2A-4C4C-8708-45D79D21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https://github.com/HansMatheeussen/UnitTesting</a:t>
            </a:r>
          </a:p>
        </p:txBody>
      </p:sp>
    </p:spTree>
    <p:extLst>
      <p:ext uri="{BB962C8B-B14F-4D97-AF65-F5344CB8AC3E}">
        <p14:creationId xmlns:p14="http://schemas.microsoft.com/office/powerpoint/2010/main" val="438421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E98A-0C67-5EFA-B23F-B20C9C4E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54B3D-DE80-7A73-E4B1-68AF43986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interfaces into smaller chunks makes them easier to test</a:t>
            </a:r>
          </a:p>
          <a:p>
            <a:r>
              <a:rPr lang="en-US" dirty="0"/>
              <a:t>See: Everything good I said about Single Responsibility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8041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E354-A468-2272-2AD6-1D37A8109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in Unit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ABC5-482F-4F91-4589-7A55D405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Dependency Inversion lets us do Dependency Injection</a:t>
            </a:r>
          </a:p>
          <a:p>
            <a:r>
              <a:rPr lang="en-US" dirty="0"/>
              <a:t>Dependency Injection makes Mocking and Fakes much easier</a:t>
            </a:r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11D01-6031-9661-057D-DC1CD2CE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63" y="3021217"/>
            <a:ext cx="6316824" cy="3561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6FEEBA-43A2-3CE5-8E01-F2A7A962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13" y="2715207"/>
            <a:ext cx="2185501" cy="16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03A-75D1-1F9E-59E8-335A264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Coupling makes testing hard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FB5C-20BC-93FD-77B0-8E9CF9FA5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Deep, tight coupling makes testing hard to predict</a:t>
            </a:r>
          </a:p>
          <a:p>
            <a:r>
              <a:rPr lang="en-US" dirty="0"/>
              <a:t>Chains of Coupling make for lots of side-effects</a:t>
            </a:r>
          </a:p>
          <a:p>
            <a:r>
              <a:rPr lang="en-US" dirty="0"/>
              <a:t>Just don’t do it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9505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12E1-725B-55DC-FDFC-3F59F700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Faking it: A simple guide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023D-9BAA-980B-167A-ABFE26D2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ways to fake things during testing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02844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D143-39C5-C11C-D6C3-41D5777A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8819-2607-A550-0D19-BC7899AE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 just need to fill a list</a:t>
            </a:r>
          </a:p>
          <a:p>
            <a:r>
              <a:rPr lang="en-US" dirty="0"/>
              <a:t>Buts to fill seats</a:t>
            </a:r>
          </a:p>
          <a:p>
            <a:r>
              <a:rPr lang="en-US" dirty="0"/>
              <a:t>Example: list of empty objects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07847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CF3-A724-8A75-391C-C9158528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19D5-E538-72C1-93F1-3D04FA130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code</a:t>
            </a:r>
          </a:p>
          <a:p>
            <a:r>
              <a:rPr lang="en-US" dirty="0"/>
              <a:t>Shortcut for complex things</a:t>
            </a:r>
          </a:p>
          <a:p>
            <a:r>
              <a:rPr lang="en-US" dirty="0"/>
              <a:t>Example: In-memory list instead of DB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0675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2C9D-B56F-7E6A-BC16-0F7E7A64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9C16-B750-5D5C-AD78-64E339634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Fake specific code</a:t>
            </a:r>
          </a:p>
          <a:p>
            <a:r>
              <a:rPr lang="en-US" dirty="0"/>
              <a:t>Useful in TDD or early development</a:t>
            </a:r>
          </a:p>
          <a:p>
            <a:r>
              <a:rPr lang="en-US" dirty="0"/>
              <a:t>Predictable response</a:t>
            </a:r>
          </a:p>
          <a:p>
            <a:r>
              <a:rPr lang="en-US" dirty="0"/>
              <a:t>Example: </a:t>
            </a:r>
          </a:p>
          <a:p>
            <a:endParaRPr lang="en-US" dirty="0"/>
          </a:p>
          <a:p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388D6-0134-1766-7496-920119D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31" y="3442906"/>
            <a:ext cx="519185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61C6-8DC3-F836-C585-CC87AAB2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Stubs met </a:t>
            </a:r>
            <a:r>
              <a:rPr lang="en-US" dirty="0" err="1"/>
              <a:t>NSubstitute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BEF13-424F-C0F8-3CEE-797EBF0E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66C61-2512-8D89-27E1-6703AFF7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89" y="2852659"/>
            <a:ext cx="616353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8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3036-257A-5FAE-6D3D-E8ADEAD4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54C6-082F-05CC-F758-1D046ADB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 calls and verify content</a:t>
            </a:r>
          </a:p>
          <a:p>
            <a:r>
              <a:rPr lang="en-US" dirty="0"/>
              <a:t>Return pre-programmed response</a:t>
            </a:r>
          </a:p>
          <a:p>
            <a:r>
              <a:rPr lang="en-US" dirty="0"/>
              <a:t>Verify functionality used</a:t>
            </a:r>
          </a:p>
          <a:p>
            <a:r>
              <a:rPr lang="en-US" dirty="0"/>
              <a:t>Example:</a:t>
            </a:r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DDE85-DCD1-29C9-F0BF-3911BAF0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9" y="4001294"/>
            <a:ext cx="6058746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3310-D6BF-BAF9-93C1-E86CE97E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 with </a:t>
            </a:r>
            <a:r>
              <a:rPr lang="en-US" dirty="0" err="1"/>
              <a:t>NSubstitute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6846-984C-8BB5-4A8D-7922F683D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 calls, fake data, check if calls were called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60AC8-29A7-CFCA-AD90-127E36A5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24" y="2670942"/>
            <a:ext cx="772585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6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B5BB-E13E-9B9A-6B61-D2E76495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a unit test?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3D6C-A9B1-90F6-DFF0-CD694FCFB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</a:t>
            </a:r>
          </a:p>
          <a:p>
            <a:r>
              <a:rPr lang="en-US" dirty="0"/>
              <a:t>In-Memory</a:t>
            </a:r>
          </a:p>
          <a:p>
            <a:r>
              <a:rPr lang="en-US" dirty="0"/>
              <a:t>Idempotent</a:t>
            </a:r>
          </a:p>
          <a:p>
            <a:r>
              <a:rPr lang="en-US" dirty="0"/>
              <a:t>Automatic</a:t>
            </a:r>
          </a:p>
          <a:p>
            <a:r>
              <a:rPr lang="en-US" dirty="0"/>
              <a:t>Repeatable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3181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6208-09E4-147B-DD6B-C823C2C5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and Override Pattern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87C3-8712-8408-85B4-1467B8AA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replace existing bad code with equally bad testable code</a:t>
            </a:r>
          </a:p>
          <a:p>
            <a:r>
              <a:rPr lang="en-US" dirty="0"/>
              <a:t>Use this when it’s hard to extract a closely coupled class</a:t>
            </a:r>
          </a:p>
          <a:p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9CBB4-A9E5-82C6-1DA5-136A357BA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27" y="2855085"/>
            <a:ext cx="4659185" cy="34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4EC9-3E0B-13E3-B588-B199C3C0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Javascript</a:t>
            </a:r>
            <a:r>
              <a:rPr lang="en-US" dirty="0"/>
              <a:t> and Angular specifically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E881A-2B1D-BCE1-A512-E3DD46354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the same as testing C#</a:t>
            </a:r>
          </a:p>
          <a:p>
            <a:r>
              <a:rPr lang="en-US" dirty="0"/>
              <a:t>Different library, different syntax, same general idea</a:t>
            </a:r>
          </a:p>
          <a:p>
            <a:r>
              <a:rPr lang="en-US" dirty="0"/>
              <a:t>the CLI generates test files automatically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84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088D-7E8F-0669-0E6D-B45B6B60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Frameworks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7FC0-AD18-3129-70FD-1C915D0DC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them</a:t>
            </a:r>
          </a:p>
          <a:p>
            <a:r>
              <a:rPr lang="en-US" dirty="0"/>
              <a:t>Mocha</a:t>
            </a:r>
          </a:p>
          <a:p>
            <a:r>
              <a:rPr lang="en-US" dirty="0" err="1"/>
              <a:t>Qunit</a:t>
            </a:r>
            <a:endParaRPr lang="en-US" dirty="0"/>
          </a:p>
          <a:p>
            <a:r>
              <a:rPr lang="en-US" dirty="0"/>
              <a:t>Jasmine</a:t>
            </a:r>
          </a:p>
          <a:p>
            <a:r>
              <a:rPr lang="en-US" dirty="0" err="1"/>
              <a:t>etc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156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A801-C99B-75FE-D8FC-0F42E854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Jasmine &amp; Karma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440DF-3B35-C094-AA78-07A58FEC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Jasmine is one of the more popular Angular Testing frameworks</a:t>
            </a:r>
          </a:p>
          <a:p>
            <a:r>
              <a:rPr lang="en-US" dirty="0"/>
              <a:t>Karma runs the tests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57778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5E91-987F-6919-FC15-B730BFDC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Mocks - Spies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3062-EC37-F485-1FB3-C1CB3A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Mocks in Jasmine are called Spies</a:t>
            </a:r>
          </a:p>
          <a:p>
            <a:r>
              <a:rPr lang="en-US" dirty="0"/>
              <a:t>Check if a function was called</a:t>
            </a:r>
          </a:p>
          <a:p>
            <a:r>
              <a:rPr lang="en-US" dirty="0"/>
              <a:t>Fake output</a:t>
            </a:r>
          </a:p>
          <a:p>
            <a:r>
              <a:rPr lang="en-US" dirty="0"/>
              <a:t>Check input</a:t>
            </a:r>
          </a:p>
          <a:p>
            <a:r>
              <a:rPr lang="en-US" dirty="0"/>
              <a:t>Prevent function from executing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3336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11ED-B092-C77A-062F-210B9EB4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testable functions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74934-5BC4-563D-ADD6-54F0FAF9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(good) libraries have pre-made mocks</a:t>
            </a:r>
          </a:p>
          <a:p>
            <a:r>
              <a:rPr lang="en-US" dirty="0"/>
              <a:t>Ex:  </a:t>
            </a:r>
            <a:r>
              <a:rPr lang="en-US" dirty="0" err="1"/>
              <a:t>HttpClientTestingModule</a:t>
            </a:r>
            <a:r>
              <a:rPr lang="en-US" dirty="0"/>
              <a:t> for angular mocks HTTP calls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5676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7380-05AF-4C79-FB1B-421D6571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thoughts on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CED0-779C-8F0C-FC21-E7A765239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AKA: that part where Bas goes off the rails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013246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5CF0-C7A1-3EC2-B9BB-6A222199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2816A-34F7-F460-D00A-5BAAB667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CI/CD automation set up, have it set up so it automatically runs your tests</a:t>
            </a:r>
          </a:p>
          <a:p>
            <a:r>
              <a:rPr lang="en-US" dirty="0"/>
              <a:t>All unit tests pass should be part of your DoD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6787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4599-F917-9378-2783-867B16C3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D691-F4B5-8D9A-1CF9-92EFAD60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100% code coverage is a myth</a:t>
            </a:r>
          </a:p>
          <a:p>
            <a:r>
              <a:rPr lang="en-US" dirty="0"/>
              <a:t>Perfect is the enemy of good enough</a:t>
            </a:r>
          </a:p>
          <a:p>
            <a:r>
              <a:rPr lang="en-US" dirty="0"/>
              <a:t>More than last week is usually good enough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7660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50480-F1CA-FB05-4127-8D6350E6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80-20 rule and how to abuse it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5915-9844-198C-B13B-CBE1EA97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80% of your time will be spent on 20% of your code</a:t>
            </a:r>
          </a:p>
          <a:p>
            <a:r>
              <a:rPr lang="en-US" dirty="0"/>
              <a:t>80% of your CPU cycles will be spent on 20% of your code</a:t>
            </a:r>
          </a:p>
          <a:p>
            <a:r>
              <a:rPr lang="en-US" dirty="0"/>
              <a:t>If nothing else, test that 20%</a:t>
            </a:r>
          </a:p>
          <a:p>
            <a:r>
              <a:rPr lang="en-US" dirty="0"/>
              <a:t>Use existing analysis or usage statistics to identify commonly used code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911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6A80-BA2E-107C-8576-FF68DC91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AC67-A1E0-43CD-F47A-DBA1C94A9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bugs</a:t>
            </a:r>
          </a:p>
          <a:p>
            <a:r>
              <a:rPr lang="en-US" dirty="0"/>
              <a:t>Keep your co-workers from breaking your code</a:t>
            </a:r>
          </a:p>
          <a:p>
            <a:r>
              <a:rPr lang="en-US" dirty="0"/>
              <a:t>Improve code quality and readability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23938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AE9E-57B0-5783-0E8F-27A9C049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Entomology (The study of Bugs)	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AC245-CE45-DC4F-2F2F-4C709576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encounter a bug, write a test to reproduce that behavior</a:t>
            </a:r>
          </a:p>
          <a:p>
            <a:r>
              <a:rPr lang="en-US" dirty="0"/>
              <a:t>Bugs are sneaky and can come back unexpectedly</a:t>
            </a:r>
          </a:p>
          <a:p>
            <a:r>
              <a:rPr lang="en-US" dirty="0"/>
              <a:t>Write negative tests, not just positive tests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6870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5886-CB20-4566-9499-90900B4B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Tests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4596-B98B-7689-071B-25689734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tests to test for breaking scenarios</a:t>
            </a:r>
          </a:p>
          <a:p>
            <a:r>
              <a:rPr lang="en-US" dirty="0"/>
              <a:t>Think of ways your code could break and test that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 err="1"/>
              <a:t>ValidatePassword</a:t>
            </a:r>
            <a:r>
              <a:rPr lang="en-US" dirty="0"/>
              <a:t>(string Password)</a:t>
            </a:r>
          </a:p>
          <a:p>
            <a:pPr marL="457200" lvl="1" indent="0">
              <a:buNone/>
            </a:pPr>
            <a:r>
              <a:rPr lang="en-US" dirty="0" err="1"/>
              <a:t>ValidatePasswordShould.ReturnFalseForEmptyString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ValidatePasswordShould.ReturnFalseForNull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ValidatePasswordShould.ReturnFalseForOnlySpecialCharacters</a:t>
            </a:r>
            <a:r>
              <a:rPr lang="en-US" dirty="0"/>
              <a:t>()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0071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FD8B-AA8A-57DE-4500-5524AFF0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EE3D-0FB1-EEE9-D5EE-2F44CD89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2052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DA7F-1D90-9AE7-9EDD-5D062708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TDD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F0373-D249-4C0A-6D9C-A20532F4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Cool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197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833B-F53A-DCC4-BF55-DC7FF2A9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words on TDD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3FE5-77F9-5FFC-4E31-10C0F5E1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tests first, then write code that passes those tests</a:t>
            </a:r>
          </a:p>
          <a:p>
            <a:r>
              <a:rPr lang="en-US" dirty="0"/>
              <a:t>More initial setup, potentially huge payoff</a:t>
            </a:r>
          </a:p>
          <a:p>
            <a:r>
              <a:rPr lang="en-US" dirty="0"/>
              <a:t>Not a way of life, but a strategy</a:t>
            </a:r>
          </a:p>
          <a:p>
            <a:r>
              <a:rPr lang="en-US" dirty="0"/>
              <a:t>Very useful when writing unknown code</a:t>
            </a:r>
          </a:p>
          <a:p>
            <a:r>
              <a:rPr lang="en-US" dirty="0"/>
              <a:t>100% TDD is hard to achieve</a:t>
            </a:r>
          </a:p>
          <a:p>
            <a:r>
              <a:rPr lang="en-US" dirty="0"/>
              <a:t>Not a panacea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779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57FC-B3DA-84BC-0CF3-2AD2769A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 actual testing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6672-8CF8-5B6E-40E9-129D4A941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xUnit</a:t>
            </a:r>
            <a:endParaRPr lang="en-US" dirty="0"/>
          </a:p>
          <a:p>
            <a:r>
              <a:rPr lang="en-US" dirty="0"/>
              <a:t>Start Simple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6688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01BD-ABD0-FC39-D0D4-3074D07C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Test 1</a:t>
            </a:r>
            <a:endParaRPr lang="en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B603A-43CD-52E6-C22B-AD9ECD23B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644" y="1825625"/>
            <a:ext cx="6078712" cy="4351338"/>
          </a:xfrm>
        </p:spPr>
      </p:pic>
    </p:spTree>
    <p:extLst>
      <p:ext uri="{BB962C8B-B14F-4D97-AF65-F5344CB8AC3E}">
        <p14:creationId xmlns:p14="http://schemas.microsoft.com/office/powerpoint/2010/main" val="326933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974</Words>
  <Application>Microsoft Office PowerPoint</Application>
  <PresentationFormat>Widescreen</PresentationFormat>
  <Paragraphs>173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Unit Testing Workshop</vt:lpstr>
      <vt:lpstr>What are we learning</vt:lpstr>
      <vt:lpstr>Files </vt:lpstr>
      <vt:lpstr>So what’s a unit test?</vt:lpstr>
      <vt:lpstr>But why?</vt:lpstr>
      <vt:lpstr>A word on TDD</vt:lpstr>
      <vt:lpstr>A few more words on TDD</vt:lpstr>
      <vt:lpstr>Let’s do some actual testing</vt:lpstr>
      <vt:lpstr>Example Test 1</vt:lpstr>
      <vt:lpstr>Unit Testing Naming Conventions</vt:lpstr>
      <vt:lpstr>Testing Best Practices - AAA</vt:lpstr>
      <vt:lpstr>Getting Data to our test</vt:lpstr>
      <vt:lpstr>Example Test 2</vt:lpstr>
      <vt:lpstr>Getting Data to our test </vt:lpstr>
      <vt:lpstr>Example test 3</vt:lpstr>
      <vt:lpstr>More options</vt:lpstr>
      <vt:lpstr>Example test 4</vt:lpstr>
      <vt:lpstr>Use, Reduce, Reuse</vt:lpstr>
      <vt:lpstr>A bit of note-taking</vt:lpstr>
      <vt:lpstr>A collection, shared for different runs</vt:lpstr>
      <vt:lpstr>Using the collection</vt:lpstr>
      <vt:lpstr>Using it twice!</vt:lpstr>
      <vt:lpstr>Why we should think about performance, an example</vt:lpstr>
      <vt:lpstr>What we need is SPEED! </vt:lpstr>
      <vt:lpstr>That’s the basics</vt:lpstr>
      <vt:lpstr>SOLID in de context van Testing</vt:lpstr>
      <vt:lpstr>Single Responsibility in Unit Testing</vt:lpstr>
      <vt:lpstr>Open/Closed Principle in Unit Testing</vt:lpstr>
      <vt:lpstr>Liskov Substitution in Unit Testing</vt:lpstr>
      <vt:lpstr>Interface Segregation in Unit Testing</vt:lpstr>
      <vt:lpstr>Dependency Inversion in Unit Testing</vt:lpstr>
      <vt:lpstr>Tight Coupling makes testing hard</vt:lpstr>
      <vt:lpstr>Faking it: A simple guide</vt:lpstr>
      <vt:lpstr>Dummy</vt:lpstr>
      <vt:lpstr>Fake</vt:lpstr>
      <vt:lpstr>Stub</vt:lpstr>
      <vt:lpstr>Stubs met NSubstitute</vt:lpstr>
      <vt:lpstr>Mock</vt:lpstr>
      <vt:lpstr>Mocks with NSubstitute</vt:lpstr>
      <vt:lpstr>Extract and Override Pattern</vt:lpstr>
      <vt:lpstr>Testing Javascript and Angular specifically</vt:lpstr>
      <vt:lpstr>Testing Frameworks</vt:lpstr>
      <vt:lpstr>Jasmine &amp; Karma</vt:lpstr>
      <vt:lpstr>Mocks - Spies</vt:lpstr>
      <vt:lpstr>Common testable functions</vt:lpstr>
      <vt:lpstr>A few more thoughts on testing</vt:lpstr>
      <vt:lpstr>CI/CD</vt:lpstr>
      <vt:lpstr>Code Coverage</vt:lpstr>
      <vt:lpstr>The 80-20 rule and how to abuse it </vt:lpstr>
      <vt:lpstr>Entomology (The study of Bugs) </vt:lpstr>
      <vt:lpstr>Negative Tests</vt:lpstr>
      <vt:lpstr>That’s all folks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 Workshop</dc:title>
  <dc:creator>Sebastiaan Vandekerkhove</dc:creator>
  <cp:lastModifiedBy>Matheeussen Hans</cp:lastModifiedBy>
  <cp:revision>6</cp:revision>
  <dcterms:created xsi:type="dcterms:W3CDTF">2023-09-22T11:42:49Z</dcterms:created>
  <dcterms:modified xsi:type="dcterms:W3CDTF">2024-03-18T10:13:57Z</dcterms:modified>
</cp:coreProperties>
</file>