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6" r:id="rId7"/>
    <p:sldId id="260" r:id="rId8"/>
    <p:sldId id="263" r:id="rId9"/>
    <p:sldId id="261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96215" y="1454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Chernoff Relaxation</a:t>
            </a:r>
            <a:endParaRPr lang="en-US"/>
          </a:p>
        </p:txBody>
      </p:sp>
      <p:pic>
        <p:nvPicPr>
          <p:cNvPr id="9" name="Picture 8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5475" y="145415"/>
            <a:ext cx="8790940" cy="65938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60" y="1508125"/>
            <a:ext cx="1886585" cy="4616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60" y="2963545"/>
            <a:ext cx="2299970" cy="9309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311275" y="511810"/>
            <a:ext cx="7198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Generate 10000 sets of weights (1284 parameters each).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311275" y="1268095"/>
            <a:ext cx="878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Calculate the mean for each set. Therefore, there are 10000 means.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4690" y="441960"/>
            <a:ext cx="1661160" cy="50800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316355" y="2213293"/>
            <a:ext cx="5080000" cy="368300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lang="en-US" sz="1800" b="0" i="0"/>
              <a:t>Transfer the means to P(c) based on</a:t>
            </a:r>
            <a:endParaRPr lang="en-US" sz="1800" b="0" i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265" y="2024380"/>
            <a:ext cx="3013710" cy="7924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110" y="3390900"/>
            <a:ext cx="5593080" cy="317754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7041515" y="47955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0.0001000266 ~ 0.0001000398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64590" y="803910"/>
            <a:ext cx="9396730" cy="28613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en-US" sz="1800" b="0" i="0"/>
              <a:t>Step 1.</a:t>
            </a:r>
            <a:endParaRPr lang="en-US" sz="1800" b="0" i="0"/>
          </a:p>
          <a:p>
            <a:pPr marL="0" indent="0"/>
            <a:r>
              <a:rPr lang="en-US" sz="1800" b="0" i="0"/>
              <a:t>Load the weight.</a:t>
            </a:r>
            <a:endParaRPr lang="en-US" sz="1800" b="0" i="0"/>
          </a:p>
          <a:p>
            <a:pPr marL="0" indent="0"/>
            <a:endParaRPr lang="en-US" sz="1800" b="0" i="0"/>
          </a:p>
          <a:p>
            <a:pPr marL="0" indent="0"/>
            <a:endParaRPr lang="en-US" sz="1800" b="0" i="0"/>
          </a:p>
          <a:p>
            <a:pPr marL="0" indent="0"/>
            <a:r>
              <a:rPr lang="en-US" sz="1800" b="0" i="0"/>
              <a:t>Step 2.</a:t>
            </a:r>
            <a:endParaRPr lang="en-US" sz="1800" b="0" i="0"/>
          </a:p>
          <a:p>
            <a:pPr marL="0" indent="0"/>
            <a:r>
              <a:rPr lang="en-US" sz="1800" b="0" i="0"/>
              <a:t>Assume the distribution. N(0, sigma^2)</a:t>
            </a:r>
            <a:endParaRPr lang="en-US" sz="1800" b="0" i="0"/>
          </a:p>
          <a:p>
            <a:pPr marL="0" indent="0"/>
            <a:endParaRPr lang="en-US" sz="1800" b="0" i="0"/>
          </a:p>
          <a:p>
            <a:pPr marL="0" indent="0"/>
            <a:endParaRPr lang="en-US" sz="1800" b="0" i="0"/>
          </a:p>
          <a:p>
            <a:pPr marL="0" indent="0"/>
            <a:r>
              <a:rPr lang="en-US" sz="1800" b="0" i="0"/>
              <a:t>Step 3.</a:t>
            </a:r>
            <a:endParaRPr lang="en-US" sz="1800" b="0" i="0"/>
          </a:p>
          <a:p>
            <a:pPr marL="0" indent="0">
              <a:spcAft>
                <a:spcPct val="0"/>
              </a:spcAft>
            </a:pPr>
            <a:r>
              <a:rPr lang="en-US" sz="1800" b="0" i="0"/>
              <a:t>Calculate the probability of this combination.</a:t>
            </a:r>
            <a:endParaRPr lang="en-US" sz="1800" b="0" i="0"/>
          </a:p>
        </p:txBody>
      </p:sp>
      <p:sp>
        <p:nvSpPr>
          <p:cNvPr id="6" name="Text Box 5"/>
          <p:cNvSpPr txBox="1"/>
          <p:nvPr/>
        </p:nvSpPr>
        <p:spPr>
          <a:xfrm>
            <a:off x="499110" y="4541520"/>
            <a:ext cx="111937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c_star = [ 0.03673643 -0.08081431  0.06386845 ... -0.03994802  0.10058571  0.03061383]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P(c*) = 9.463245908196897e-138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96315" y="111760"/>
            <a:ext cx="1292225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structure</a:t>
            </a:r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372360" y="293370"/>
            <a:ext cx="13315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3898900" y="111760"/>
            <a:ext cx="1674495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complexity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88940" y="299085"/>
            <a:ext cx="11137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6797675" y="117475"/>
            <a:ext cx="648970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P(c)</a:t>
            </a:r>
            <a:endParaRPr lang="zh-CN" alt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622540" y="293370"/>
            <a:ext cx="16014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9291320" y="111760"/>
            <a:ext cx="1893570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Bounds</a:t>
            </a:r>
            <a:endParaRPr lang="zh-C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2441575" y="808355"/>
            <a:ext cx="1438910" cy="868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70C0"/>
                </a:solidFill>
              </a:rPr>
              <a:t>spectral norm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Frobenius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Path norm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altLang="zh-CN" sz="1200">
                <a:solidFill>
                  <a:srgbClr val="0070C0"/>
                </a:solidFill>
              </a:rPr>
              <a:t>...</a:t>
            </a:r>
            <a:endParaRPr lang="en-US" altLang="zh-CN" sz="1200">
              <a:solidFill>
                <a:srgbClr val="0070C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5573395" y="808355"/>
            <a:ext cx="1063625" cy="487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70C0"/>
                </a:solidFill>
              </a:rPr>
              <a:t>Boltzmann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altLang="zh-CN" sz="1200">
                <a:solidFill>
                  <a:srgbClr val="0070C0"/>
                </a:solidFill>
                <a:sym typeface="+mn-ea"/>
              </a:rPr>
              <a:t>...</a:t>
            </a:r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7622540" y="845820"/>
            <a:ext cx="2646045" cy="786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70C0"/>
                </a:solidFill>
              </a:rPr>
              <a:t>Bin_bar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Chernoff relaxation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altLang="zh-CN" sz="1200">
                <a:solidFill>
                  <a:srgbClr val="0070C0"/>
                </a:solidFill>
                <a:sym typeface="+mn-ea"/>
              </a:rPr>
              <a:t>...</a:t>
            </a:r>
            <a:endParaRPr lang="en-US" sz="12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96315" y="111760"/>
            <a:ext cx="1292225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structure</a:t>
            </a:r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372360" y="293370"/>
            <a:ext cx="13315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3898900" y="111760"/>
            <a:ext cx="1674495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complexity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88940" y="299085"/>
            <a:ext cx="11137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6797675" y="117475"/>
            <a:ext cx="648970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P(c)</a:t>
            </a:r>
            <a:endParaRPr lang="zh-CN" alt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622540" y="293370"/>
            <a:ext cx="16014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9291320" y="111760"/>
            <a:ext cx="1893570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Bounds</a:t>
            </a:r>
            <a:endParaRPr lang="zh-C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2441575" y="808355"/>
            <a:ext cx="1438910" cy="868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70C0"/>
                </a:solidFill>
              </a:rPr>
              <a:t>spectral norm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Frobenius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Path norm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altLang="zh-CN" sz="1200">
                <a:solidFill>
                  <a:srgbClr val="0070C0"/>
                </a:solidFill>
              </a:rPr>
              <a:t>...</a:t>
            </a:r>
            <a:endParaRPr lang="en-US" altLang="zh-CN" sz="1200">
              <a:solidFill>
                <a:srgbClr val="0070C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5573395" y="808355"/>
            <a:ext cx="1063625" cy="487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70C0"/>
                </a:solidFill>
              </a:rPr>
              <a:t>Boltzmann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altLang="zh-CN" sz="1200">
                <a:solidFill>
                  <a:srgbClr val="0070C0"/>
                </a:solidFill>
                <a:sym typeface="+mn-ea"/>
              </a:rPr>
              <a:t>...</a:t>
            </a:r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7622540" y="845820"/>
            <a:ext cx="2646045" cy="786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70C0"/>
                </a:solidFill>
              </a:rPr>
              <a:t>Bin_bar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Chernoff relaxation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altLang="zh-CN" sz="1200">
                <a:solidFill>
                  <a:srgbClr val="0070C0"/>
                </a:solidFill>
                <a:sym typeface="+mn-ea"/>
              </a:rPr>
              <a:t>...</a:t>
            </a:r>
            <a:endParaRPr lang="en-US" sz="1200">
              <a:solidFill>
                <a:srgbClr val="0070C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810" y="1632585"/>
            <a:ext cx="842645" cy="75755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2372360" y="1903095"/>
            <a:ext cx="6096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>
                <a:solidFill>
                  <a:srgbClr val="0070C0"/>
                </a:solidFill>
                <a:sym typeface="+mn-ea"/>
              </a:rPr>
              <a:t>spectral norm</a:t>
            </a:r>
            <a:endParaRPr lang="en-US" sz="1200">
              <a:solidFill>
                <a:srgbClr val="0070C0"/>
              </a:solidFill>
              <a:sym typeface="+mn-ea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5529580" y="1903095"/>
            <a:ext cx="1063625" cy="487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70C0"/>
                </a:solidFill>
              </a:rPr>
              <a:t>Boltzmann</a:t>
            </a:r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7622540" y="1903095"/>
            <a:ext cx="2646045" cy="786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70C0"/>
                </a:solidFill>
              </a:rPr>
              <a:t>Chernoff relaxation</a:t>
            </a:r>
            <a:endParaRPr lang="en-US" sz="1200">
              <a:solidFill>
                <a:srgbClr val="0070C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660" y="2185035"/>
            <a:ext cx="4513580" cy="46691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455" y="3429000"/>
            <a:ext cx="2383155" cy="5086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96315" y="111760"/>
            <a:ext cx="1292225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structure</a:t>
            </a:r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372360" y="293370"/>
            <a:ext cx="13315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3898900" y="111760"/>
            <a:ext cx="1674495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complexity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88940" y="299085"/>
            <a:ext cx="11137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6797675" y="117475"/>
            <a:ext cx="648970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P(c)</a:t>
            </a:r>
            <a:endParaRPr lang="zh-CN" alt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622540" y="293370"/>
            <a:ext cx="16014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9291320" y="111760"/>
            <a:ext cx="1893570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Bounds</a:t>
            </a:r>
            <a:endParaRPr lang="zh-C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2441575" y="808355"/>
            <a:ext cx="1438910" cy="868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70C0"/>
                </a:solidFill>
              </a:rPr>
              <a:t>spectral norm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Frobenius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Path norm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altLang="zh-CN" sz="1200">
                <a:solidFill>
                  <a:srgbClr val="0070C0"/>
                </a:solidFill>
              </a:rPr>
              <a:t>...</a:t>
            </a:r>
            <a:endParaRPr lang="en-US" altLang="zh-CN" sz="1200">
              <a:solidFill>
                <a:srgbClr val="0070C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5573395" y="808355"/>
            <a:ext cx="1063625" cy="487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70C0"/>
                </a:solidFill>
              </a:rPr>
              <a:t>Boltzmann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altLang="zh-CN" sz="1200">
                <a:solidFill>
                  <a:srgbClr val="0070C0"/>
                </a:solidFill>
                <a:sym typeface="+mn-ea"/>
              </a:rPr>
              <a:t>...</a:t>
            </a:r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7622540" y="845820"/>
            <a:ext cx="2646045" cy="786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70C0"/>
                </a:solidFill>
              </a:rPr>
              <a:t>Bin_bar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sz="1200">
                <a:solidFill>
                  <a:srgbClr val="0070C0"/>
                </a:solidFill>
              </a:rPr>
              <a:t>Chernoff relaxation</a:t>
            </a:r>
            <a:endParaRPr lang="en-US" sz="1200">
              <a:solidFill>
                <a:srgbClr val="0070C0"/>
              </a:solidFill>
            </a:endParaRPr>
          </a:p>
          <a:p>
            <a:r>
              <a:rPr lang="en-US" altLang="zh-CN" sz="1200">
                <a:solidFill>
                  <a:srgbClr val="0070C0"/>
                </a:solidFill>
                <a:sym typeface="+mn-ea"/>
              </a:rPr>
              <a:t>...</a:t>
            </a:r>
            <a:endParaRPr lang="en-US" sz="1200">
              <a:solidFill>
                <a:srgbClr val="0070C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5810" y="1632585"/>
            <a:ext cx="842645" cy="75755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2372360" y="1903095"/>
            <a:ext cx="6096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>
                <a:solidFill>
                  <a:srgbClr val="0070C0"/>
                </a:solidFill>
                <a:sym typeface="+mn-ea"/>
              </a:rPr>
              <a:t>spectral norm</a:t>
            </a:r>
            <a:endParaRPr lang="en-US" sz="1200">
              <a:solidFill>
                <a:srgbClr val="0070C0"/>
              </a:solidFill>
              <a:sym typeface="+mn-ea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5529580" y="1903095"/>
            <a:ext cx="1063625" cy="487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70C0"/>
                </a:solidFill>
              </a:rPr>
              <a:t>Boltzmann</a:t>
            </a:r>
            <a:endParaRPr lang="en-US" sz="1200">
              <a:solidFill>
                <a:srgbClr val="0070C0"/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7622540" y="1903095"/>
            <a:ext cx="2646045" cy="786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0070C0"/>
                </a:solidFill>
              </a:rPr>
              <a:t>Chernoff relaxation</a:t>
            </a:r>
            <a:endParaRPr lang="en-US" sz="1200">
              <a:solidFill>
                <a:srgbClr val="0070C0"/>
              </a:solidFill>
            </a:endParaRPr>
          </a:p>
        </p:txBody>
      </p:sp>
      <p:pic>
        <p:nvPicPr>
          <p:cNvPr id="9" name="Picture 8" descr="Figure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685" y="2165985"/>
            <a:ext cx="6139180" cy="46043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25" y="4028440"/>
            <a:ext cx="4130040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96315" y="1788160"/>
            <a:ext cx="1292225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structure</a:t>
            </a:r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372360" y="1969770"/>
            <a:ext cx="13315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3898900" y="1788160"/>
            <a:ext cx="1674495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complexity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88940" y="1975485"/>
            <a:ext cx="111379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6797675" y="1793875"/>
            <a:ext cx="648970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P(c)</a:t>
            </a:r>
            <a:endParaRPr lang="zh-CN" alt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622540" y="1969770"/>
            <a:ext cx="16014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9291320" y="1793875"/>
            <a:ext cx="1893570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Bounds</a:t>
            </a:r>
            <a:endParaRPr lang="zh-C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2493010" y="2484755"/>
            <a:ext cx="1438910" cy="868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FF0000"/>
                </a:solidFill>
              </a:rPr>
              <a:t>Complete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535930" y="2484755"/>
            <a:ext cx="1438910" cy="868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FF0000"/>
                </a:solidFill>
              </a:rPr>
              <a:t>Complete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7933690" y="2484755"/>
            <a:ext cx="1438910" cy="868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solidFill>
                  <a:srgbClr val="FF0000"/>
                </a:solidFill>
              </a:rPr>
              <a:t>Complete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314325" y="349885"/>
            <a:ext cx="1292225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Next:</a:t>
            </a:r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996315" y="3867785"/>
            <a:ext cx="5803265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Apply to the Flexible Robots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994410" y="5526405"/>
            <a:ext cx="5803265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bound from the test set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4790" y="793115"/>
            <a:ext cx="5781675" cy="1265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65" y="800735"/>
            <a:ext cx="3690620" cy="125793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37565" y="3485515"/>
            <a:ext cx="6109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ICRA due around September 2025 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37565" y="4887595"/>
            <a:ext cx="6109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Share with my friend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992</Words>
  <Application>WPS Presentation</Application>
  <PresentationFormat>宽屏</PresentationFormat>
  <Paragraphs>122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Nimbus Roman No9 L</vt:lpstr>
      <vt:lpstr>Calibri</vt:lpstr>
      <vt:lpstr>DejaVu Sans</vt:lpstr>
      <vt:lpstr>Microsoft YaHei</vt:lpstr>
      <vt:lpstr>Droid Sans Fallback</vt:lpstr>
      <vt:lpstr>Arial Unicode MS</vt:lpstr>
      <vt:lpstr>SimSun</vt:lpstr>
      <vt:lpstr>Calibri Light</vt:lpstr>
      <vt:lpstr>OpenSymbol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601</cp:lastModifiedBy>
  <cp:revision>63</cp:revision>
  <dcterms:created xsi:type="dcterms:W3CDTF">2025-03-27T12:51:42Z</dcterms:created>
  <dcterms:modified xsi:type="dcterms:W3CDTF">2025-03-27T12:51:42Z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36DEE48CF3CB492A637CD967F49EF4FD_42</vt:lpwstr>
  </property>
  <property fmtid="{D5CDD505-2E9C-101B-9397-08002B2CF9AE}" pid="3" name="KSOProductBuildVer">
    <vt:lpwstr>1033-12.1.0.17900</vt:lpwstr>
  </property>
</Properties>
</file>