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257" r:id="rId5"/>
    <p:sldId id="259" r:id="rId6"/>
    <p:sldId id="263" r:id="rId7"/>
    <p:sldId id="271" r:id="rId8"/>
    <p:sldId id="285" r:id="rId9"/>
    <p:sldId id="292" r:id="rId10"/>
    <p:sldId id="293" r:id="rId11"/>
    <p:sldId id="272" r:id="rId12"/>
    <p:sldId id="265" r:id="rId13"/>
    <p:sldId id="276" r:id="rId14"/>
    <p:sldId id="286" r:id="rId15"/>
    <p:sldId id="277" r:id="rId16"/>
    <p:sldId id="287" r:id="rId17"/>
    <p:sldId id="278" r:id="rId18"/>
    <p:sldId id="288" r:id="rId19"/>
    <p:sldId id="279" r:id="rId20"/>
    <p:sldId id="290" r:id="rId21"/>
    <p:sldId id="280" r:id="rId22"/>
    <p:sldId id="289" r:id="rId23"/>
    <p:sldId id="273" r:id="rId24"/>
    <p:sldId id="282" r:id="rId25"/>
    <p:sldId id="281" r:id="rId26"/>
    <p:sldId id="291" r:id="rId27"/>
    <p:sldId id="274" r:id="rId28"/>
    <p:sldId id="283" r:id="rId29"/>
    <p:sldId id="275" r:id="rId30"/>
    <p:sldId id="294" r:id="rId31"/>
    <p:sldId id="268" r:id="rId32"/>
    <p:sldId id="284" r:id="rId3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94660"/>
  </p:normalViewPr>
  <p:slideViewPr>
    <p:cSldViewPr>
      <p:cViewPr varScale="1">
        <p:scale>
          <a:sx n="79" d="100"/>
          <a:sy n="79" d="100"/>
        </p:scale>
        <p:origin x="120" y="62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a:lstStyle/>
        <a:p>
          <a:r>
            <a:rPr lang="en-US" dirty="0"/>
            <a:t>ID/EXE</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en-US" dirty="0"/>
            <a:t>EXE/MEM</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tyle>
          <a:lnRef idx="0">
            <a:scrgbClr r="0" g="0" b="0"/>
          </a:lnRef>
          <a:fillRef idx="0">
            <a:scrgbClr r="0" g="0" b="0"/>
          </a:fillRef>
          <a:effectRef idx="0">
            <a:scrgbClr r="0" g="0" b="0"/>
          </a:effectRef>
          <a:fontRef idx="minor">
            <a:schemeClr val="lt1"/>
          </a:fontRef>
        </dgm:style>
      </dgm:prSet>
      <dgm:spPr>
        <a:solidFill>
          <a:schemeClr val="accent5"/>
        </a:solidFill>
        <a:ln>
          <a:noFill/>
        </a:ln>
      </dgm:spPr>
      <dgm:t>
        <a:bodyPr/>
        <a:lstStyle/>
        <a:p>
          <a:r>
            <a:rPr lang="en-US" dirty="0"/>
            <a:t>MEM/WB</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E3EB2CDB-023B-467A-A0BA-EA5C6D94224E}">
      <dgm:prSet phldrT="[Text]">
        <dgm:style>
          <a:lnRef idx="0">
            <a:scrgbClr r="0" g="0" b="0"/>
          </a:lnRef>
          <a:fillRef idx="0">
            <a:scrgbClr r="0" g="0" b="0"/>
          </a:fillRef>
          <a:effectRef idx="0">
            <a:scrgbClr r="0" g="0" b="0"/>
          </a:effectRef>
          <a:fontRef idx="minor">
            <a:schemeClr val="lt1"/>
          </a:fontRef>
        </dgm:style>
      </dgm:prSet>
      <dgm:spPr>
        <a:solidFill>
          <a:schemeClr val="accent1"/>
        </a:solidFill>
        <a:ln>
          <a:noFill/>
        </a:ln>
      </dgm:spPr>
      <dgm:t>
        <a:bodyPr/>
        <a:lstStyle/>
        <a:p>
          <a:r>
            <a:rPr lang="en-US" dirty="0"/>
            <a:t>IF/ID</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2C4E2FBB-9EB0-4C12-AD56-1F00B2BEBCC7}" type="parTrans" cxnId="{5D2C035D-6B1B-409B-BB45-E999B9C2C57D}">
      <dgm:prSet/>
      <dgm:spPr/>
      <dgm:t>
        <a:bodyPr/>
        <a:lstStyle/>
        <a:p>
          <a:endParaRPr lang="en-US"/>
        </a:p>
      </dgm:t>
    </dgm:pt>
    <dgm:pt modelId="{E7B020CF-39E5-4055-8941-9A5C3C730AA5}" type="sibTrans" cxnId="{5D2C035D-6B1B-409B-BB45-E999B9C2C57D}">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t>
        <a:bodyPr/>
        <a:lstStyle/>
        <a:p>
          <a:endParaRPr lang="en-US"/>
        </a:p>
      </dgm:t>
    </dgm:pt>
    <dgm:pt modelId="{3E0E8213-E460-4EB7-9A92-C2B1CC553F0D}" type="pres">
      <dgm:prSet presAssocID="{CD7942A0-B7D2-4B14-8FEA-55FC702F5BE7}" presName="dummyMaxCanvas" presStyleCnt="0">
        <dgm:presLayoutVars/>
      </dgm:prSet>
      <dgm:spPr/>
    </dgm:pt>
    <dgm:pt modelId="{1E96443D-EA71-4842-AAC1-E39709DC24F1}" type="pres">
      <dgm:prSet presAssocID="{CD7942A0-B7D2-4B14-8FEA-55FC702F5BE7}" presName="FourNodes_1" presStyleLbl="node1" presStyleIdx="0" presStyleCnt="4" custAng="0" custLinFactNeighborX="3378">
        <dgm:presLayoutVars>
          <dgm:bulletEnabled val="1"/>
        </dgm:presLayoutVars>
      </dgm:prSet>
      <dgm:spPr/>
      <dgm:t>
        <a:bodyPr/>
        <a:lstStyle/>
        <a:p>
          <a:endParaRPr lang="en-US"/>
        </a:p>
      </dgm:t>
    </dgm:pt>
    <dgm:pt modelId="{7693B563-2CC1-4AED-A93E-92E82A398B0C}" type="pres">
      <dgm:prSet presAssocID="{CD7942A0-B7D2-4B14-8FEA-55FC702F5BE7}" presName="FourNodes_2" presStyleLbl="node1" presStyleIdx="1" presStyleCnt="4">
        <dgm:presLayoutVars>
          <dgm:bulletEnabled val="1"/>
        </dgm:presLayoutVars>
      </dgm:prSet>
      <dgm:spPr/>
      <dgm:t>
        <a:bodyPr/>
        <a:lstStyle/>
        <a:p>
          <a:endParaRPr lang="en-US"/>
        </a:p>
      </dgm:t>
    </dgm:pt>
    <dgm:pt modelId="{51AF1933-C1FE-43BC-BAB4-1FDE9E29037C}" type="pres">
      <dgm:prSet presAssocID="{CD7942A0-B7D2-4B14-8FEA-55FC702F5BE7}" presName="FourNodes_3" presStyleLbl="node1" presStyleIdx="2" presStyleCnt="4">
        <dgm:presLayoutVars>
          <dgm:bulletEnabled val="1"/>
        </dgm:presLayoutVars>
      </dgm:prSet>
      <dgm:spPr/>
      <dgm:t>
        <a:bodyPr/>
        <a:lstStyle/>
        <a:p>
          <a:endParaRPr lang="en-US"/>
        </a:p>
      </dgm:t>
    </dgm:pt>
    <dgm:pt modelId="{27CCC5E1-2A78-4F55-846B-A18407DA0ADE}" type="pres">
      <dgm:prSet presAssocID="{CD7942A0-B7D2-4B14-8FEA-55FC702F5BE7}" presName="FourNodes_4" presStyleLbl="node1" presStyleIdx="3" presStyleCnt="4">
        <dgm:presLayoutVars>
          <dgm:bulletEnabled val="1"/>
        </dgm:presLayoutVars>
      </dgm:prSet>
      <dgm:spPr/>
      <dgm:t>
        <a:bodyPr/>
        <a:lstStyle/>
        <a:p>
          <a:endParaRPr lang="en-US"/>
        </a:p>
      </dgm:t>
    </dgm:pt>
    <dgm:pt modelId="{BFC9D07A-D193-434B-B970-04466651814F}" type="pres">
      <dgm:prSet presAssocID="{CD7942A0-B7D2-4B14-8FEA-55FC702F5BE7}" presName="FourConn_1-2" presStyleLbl="fgAccFollowNode1" presStyleIdx="0" presStyleCnt="3">
        <dgm:presLayoutVars>
          <dgm:bulletEnabled val="1"/>
        </dgm:presLayoutVars>
      </dgm:prSet>
      <dgm:spPr/>
      <dgm:t>
        <a:bodyPr/>
        <a:lstStyle/>
        <a:p>
          <a:endParaRPr lang="en-US"/>
        </a:p>
      </dgm:t>
    </dgm:pt>
    <dgm:pt modelId="{9EC24D08-1A6A-46FD-A24A-B5D2EECA89A0}" type="pres">
      <dgm:prSet presAssocID="{CD7942A0-B7D2-4B14-8FEA-55FC702F5BE7}" presName="FourConn_2-3" presStyleLbl="fgAccFollowNode1" presStyleIdx="1" presStyleCnt="3">
        <dgm:presLayoutVars>
          <dgm:bulletEnabled val="1"/>
        </dgm:presLayoutVars>
      </dgm:prSet>
      <dgm:spPr/>
      <dgm:t>
        <a:bodyPr/>
        <a:lstStyle/>
        <a:p>
          <a:endParaRPr lang="en-US"/>
        </a:p>
      </dgm:t>
    </dgm:pt>
    <dgm:pt modelId="{0074CB6E-2FCB-44E3-B8D5-A968C3F4958B}" type="pres">
      <dgm:prSet presAssocID="{CD7942A0-B7D2-4B14-8FEA-55FC702F5BE7}" presName="FourConn_3-4" presStyleLbl="fgAccFollowNode1" presStyleIdx="2" presStyleCnt="3">
        <dgm:presLayoutVars>
          <dgm:bulletEnabled val="1"/>
        </dgm:presLayoutVars>
      </dgm:prSet>
      <dgm:spPr/>
      <dgm:t>
        <a:bodyPr/>
        <a:lstStyle/>
        <a:p>
          <a:endParaRPr lang="en-US"/>
        </a:p>
      </dgm:t>
    </dgm:pt>
    <dgm:pt modelId="{13F2561C-81A8-4F1B-8554-1280508AA4AD}" type="pres">
      <dgm:prSet presAssocID="{CD7942A0-B7D2-4B14-8FEA-55FC702F5BE7}" presName="FourNodes_1_text" presStyleLbl="node1" presStyleIdx="3" presStyleCnt="4">
        <dgm:presLayoutVars>
          <dgm:bulletEnabled val="1"/>
        </dgm:presLayoutVars>
      </dgm:prSet>
      <dgm:spPr/>
      <dgm:t>
        <a:bodyPr/>
        <a:lstStyle/>
        <a:p>
          <a:endParaRPr lang="en-US"/>
        </a:p>
      </dgm:t>
    </dgm:pt>
    <dgm:pt modelId="{83E35678-EB88-4F16-982E-30BB26AE7EA2}" type="pres">
      <dgm:prSet presAssocID="{CD7942A0-B7D2-4B14-8FEA-55FC702F5BE7}" presName="FourNodes_2_text" presStyleLbl="node1" presStyleIdx="3" presStyleCnt="4">
        <dgm:presLayoutVars>
          <dgm:bulletEnabled val="1"/>
        </dgm:presLayoutVars>
      </dgm:prSet>
      <dgm:spPr/>
      <dgm:t>
        <a:bodyPr/>
        <a:lstStyle/>
        <a:p>
          <a:endParaRPr lang="en-US"/>
        </a:p>
      </dgm:t>
    </dgm:pt>
    <dgm:pt modelId="{01A23C6C-9A0D-45B6-9B7F-42F8E86CBA2C}" type="pres">
      <dgm:prSet presAssocID="{CD7942A0-B7D2-4B14-8FEA-55FC702F5BE7}" presName="FourNodes_3_text" presStyleLbl="node1" presStyleIdx="3" presStyleCnt="4">
        <dgm:presLayoutVars>
          <dgm:bulletEnabled val="1"/>
        </dgm:presLayoutVars>
      </dgm:prSet>
      <dgm:spPr/>
      <dgm:t>
        <a:bodyPr/>
        <a:lstStyle/>
        <a:p>
          <a:endParaRPr lang="en-US"/>
        </a:p>
      </dgm:t>
    </dgm:pt>
    <dgm:pt modelId="{E6B6CA78-758D-42BA-9284-2DCFCCFCF39A}" type="pres">
      <dgm:prSet presAssocID="{CD7942A0-B7D2-4B14-8FEA-55FC702F5BE7}" presName="FourNodes_4_text" presStyleLbl="node1" presStyleIdx="3" presStyleCnt="4">
        <dgm:presLayoutVars>
          <dgm:bulletEnabled val="1"/>
        </dgm:presLayoutVars>
      </dgm:prSet>
      <dgm:spPr/>
      <dgm:t>
        <a:bodyPr/>
        <a:lstStyle/>
        <a:p>
          <a:endParaRPr lang="en-US"/>
        </a:p>
      </dgm:t>
    </dgm:pt>
  </dgm:ptLst>
  <dgm:cxnLst>
    <dgm:cxn modelId="{C2D0E194-BD14-4AD2-9E3A-CE984C34B6CD}" type="presOf" srcId="{CD7942A0-B7D2-4B14-8FEA-55FC702F5BE7}" destId="{1D84D8B6-AB32-4491-B5D2-EFE3D7668B88}" srcOrd="0" destOrd="0" presId="urn:microsoft.com/office/officeart/2005/8/layout/vProcess5"/>
    <dgm:cxn modelId="{011A9761-E983-4C7D-AB1D-2038261D8FF8}" srcId="{CD7942A0-B7D2-4B14-8FEA-55FC702F5BE7}" destId="{7133ECF5-4190-4604-AA2F-03C9A0A9210F}" srcOrd="3" destOrd="0" parTransId="{7D1B29D7-21DD-436A-8F7C-E87DE53C1431}" sibTransId="{46037378-034A-4662-877A-B53E1DA069A3}"/>
    <dgm:cxn modelId="{608DAFCE-4557-4482-A8B1-45FE138B070D}" type="presOf" srcId="{E7B020CF-39E5-4055-8941-9A5C3C730AA5}" destId="{BFC9D07A-D193-434B-B970-04466651814F}" srcOrd="0" destOrd="0" presId="urn:microsoft.com/office/officeart/2005/8/layout/vProcess5"/>
    <dgm:cxn modelId="{5D2C035D-6B1B-409B-BB45-E999B9C2C57D}" srcId="{CD7942A0-B7D2-4B14-8FEA-55FC702F5BE7}" destId="{E3EB2CDB-023B-467A-A0BA-EA5C6D94224E}" srcOrd="0" destOrd="0" parTransId="{2C4E2FBB-9EB0-4C12-AD56-1F00B2BEBCC7}" sibTransId="{E7B020CF-39E5-4055-8941-9A5C3C730AA5}"/>
    <dgm:cxn modelId="{50D478DE-7E4F-453A-91DA-A9E41C56A159}" type="presOf" srcId="{E3EB2CDB-023B-467A-A0BA-EA5C6D94224E}" destId="{13F2561C-81A8-4F1B-8554-1280508AA4AD}" srcOrd="1" destOrd="0" presId="urn:microsoft.com/office/officeart/2005/8/layout/vProcess5"/>
    <dgm:cxn modelId="{CAE52CB5-56F6-4141-AAC5-A92BAD6C7F98}" type="presOf" srcId="{095A5E99-E976-4550-8F80-53CC813F2F5A}" destId="{7693B563-2CC1-4AED-A93E-92E82A398B0C}" srcOrd="0" destOrd="0" presId="urn:microsoft.com/office/officeart/2005/8/layout/vProcess5"/>
    <dgm:cxn modelId="{D1A4D8E6-F04E-4AB1-8D0C-63DC7AB1E81F}" srcId="{CD7942A0-B7D2-4B14-8FEA-55FC702F5BE7}" destId="{095A5E99-E976-4550-8F80-53CC813F2F5A}" srcOrd="1" destOrd="0" parTransId="{03339A0D-5DC0-4B29-8353-C5AEBFD4DE86}" sibTransId="{8877691F-1B60-4485-9174-DDEC7EE68B70}"/>
    <dgm:cxn modelId="{DF3AC698-6782-4527-91C5-2C9B77928450}" type="presOf" srcId="{B3EFD4A5-9FA1-4ABE-B722-05162509509B}" destId="{0074CB6E-2FCB-44E3-B8D5-A968C3F4958B}" srcOrd="0" destOrd="0" presId="urn:microsoft.com/office/officeart/2005/8/layout/vProcess5"/>
    <dgm:cxn modelId="{02517789-586D-4E73-8152-E0A37FA3133F}" type="presOf" srcId="{E3EB2CDB-023B-467A-A0BA-EA5C6D94224E}" destId="{1E96443D-EA71-4842-AAC1-E39709DC24F1}" srcOrd="0" destOrd="0" presId="urn:microsoft.com/office/officeart/2005/8/layout/vProcess5"/>
    <dgm:cxn modelId="{4F56FC8D-5DD3-45ED-8354-D354305E3991}" type="presOf" srcId="{095A5E99-E976-4550-8F80-53CC813F2F5A}" destId="{83E35678-EB88-4F16-982E-30BB26AE7EA2}" srcOrd="1" destOrd="0" presId="urn:microsoft.com/office/officeart/2005/8/layout/vProcess5"/>
    <dgm:cxn modelId="{679FBA36-3469-4366-B626-6CA0F784814F}" type="presOf" srcId="{7133ECF5-4190-4604-AA2F-03C9A0A9210F}" destId="{27CCC5E1-2A78-4F55-846B-A18407DA0ADE}" srcOrd="0" destOrd="0" presId="urn:microsoft.com/office/officeart/2005/8/layout/vProcess5"/>
    <dgm:cxn modelId="{43DC8383-AEE5-490C-A8E5-1F216F2B8FE6}" srcId="{CD7942A0-B7D2-4B14-8FEA-55FC702F5BE7}" destId="{8EC937D8-BD76-4A12-A3E5-900D5C1E2E05}" srcOrd="2" destOrd="0" parTransId="{8265EE85-9851-494E-A6D3-1CDACE947DF3}" sibTransId="{B3EFD4A5-9FA1-4ABE-B722-05162509509B}"/>
    <dgm:cxn modelId="{9EDCDD19-2299-4419-B856-2ECC84115AEB}" type="presOf" srcId="{8EC937D8-BD76-4A12-A3E5-900D5C1E2E05}" destId="{51AF1933-C1FE-43BC-BAB4-1FDE9E29037C}" srcOrd="0" destOrd="0" presId="urn:microsoft.com/office/officeart/2005/8/layout/vProcess5"/>
    <dgm:cxn modelId="{4826CD6A-8037-4CA4-A37B-2C33AFD06A97}" type="presOf" srcId="{8EC937D8-BD76-4A12-A3E5-900D5C1E2E05}" destId="{01A23C6C-9A0D-45B6-9B7F-42F8E86CBA2C}" srcOrd="1" destOrd="0" presId="urn:microsoft.com/office/officeart/2005/8/layout/vProcess5"/>
    <dgm:cxn modelId="{6CC53A0C-5D84-4162-BD13-9A73544E69D2}" type="presOf" srcId="{7133ECF5-4190-4604-AA2F-03C9A0A9210F}" destId="{E6B6CA78-758D-42BA-9284-2DCFCCFCF39A}" srcOrd="1" destOrd="0" presId="urn:microsoft.com/office/officeart/2005/8/layout/vProcess5"/>
    <dgm:cxn modelId="{EC1BA8B2-487C-470F-A103-A75251F4C14F}" type="presOf" srcId="{8877691F-1B60-4485-9174-DDEC7EE68B70}" destId="{9EC24D08-1A6A-46FD-A24A-B5D2EECA89A0}"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49885481-704C-4C91-910F-81472DBF19F1}" type="presParOf" srcId="{1D84D8B6-AB32-4491-B5D2-EFE3D7668B88}" destId="{1E96443D-EA71-4842-AAC1-E39709DC24F1}" srcOrd="1" destOrd="0" presId="urn:microsoft.com/office/officeart/2005/8/layout/vProcess5"/>
    <dgm:cxn modelId="{C85D5E5D-E31B-47E5-AD8F-8174279E70B3}" type="presParOf" srcId="{1D84D8B6-AB32-4491-B5D2-EFE3D7668B88}" destId="{7693B563-2CC1-4AED-A93E-92E82A398B0C}" srcOrd="2" destOrd="0" presId="urn:microsoft.com/office/officeart/2005/8/layout/vProcess5"/>
    <dgm:cxn modelId="{59302559-51DD-4D59-97AC-9E1453891456}" type="presParOf" srcId="{1D84D8B6-AB32-4491-B5D2-EFE3D7668B88}" destId="{51AF1933-C1FE-43BC-BAB4-1FDE9E29037C}" srcOrd="3" destOrd="0" presId="urn:microsoft.com/office/officeart/2005/8/layout/vProcess5"/>
    <dgm:cxn modelId="{312128BF-B263-4290-AE40-9C0630D230BC}" type="presParOf" srcId="{1D84D8B6-AB32-4491-B5D2-EFE3D7668B88}" destId="{27CCC5E1-2A78-4F55-846B-A18407DA0ADE}" srcOrd="4" destOrd="0" presId="urn:microsoft.com/office/officeart/2005/8/layout/vProcess5"/>
    <dgm:cxn modelId="{CAC81C33-D2C3-4E65-8682-79234E31F303}" type="presParOf" srcId="{1D84D8B6-AB32-4491-B5D2-EFE3D7668B88}" destId="{BFC9D07A-D193-434B-B970-04466651814F}" srcOrd="5" destOrd="0" presId="urn:microsoft.com/office/officeart/2005/8/layout/vProcess5"/>
    <dgm:cxn modelId="{12EFF35F-E704-44B8-997C-1ACEC3AE903B}" type="presParOf" srcId="{1D84D8B6-AB32-4491-B5D2-EFE3D7668B88}" destId="{9EC24D08-1A6A-46FD-A24A-B5D2EECA89A0}" srcOrd="6" destOrd="0" presId="urn:microsoft.com/office/officeart/2005/8/layout/vProcess5"/>
    <dgm:cxn modelId="{2793F1E5-E876-45A1-A1B6-76E498668F80}" type="presParOf" srcId="{1D84D8B6-AB32-4491-B5D2-EFE3D7668B88}" destId="{0074CB6E-2FCB-44E3-B8D5-A968C3F4958B}" srcOrd="7" destOrd="0" presId="urn:microsoft.com/office/officeart/2005/8/layout/vProcess5"/>
    <dgm:cxn modelId="{D2A409F1-20FA-4820-AA88-01CFA1C2EDFD}" type="presParOf" srcId="{1D84D8B6-AB32-4491-B5D2-EFE3D7668B88}" destId="{13F2561C-81A8-4F1B-8554-1280508AA4AD}" srcOrd="8" destOrd="0" presId="urn:microsoft.com/office/officeart/2005/8/layout/vProcess5"/>
    <dgm:cxn modelId="{56533C37-30C9-4B2D-9C71-714B696C76F7}" type="presParOf" srcId="{1D84D8B6-AB32-4491-B5D2-EFE3D7668B88}" destId="{83E35678-EB88-4F16-982E-30BB26AE7EA2}" srcOrd="9" destOrd="0" presId="urn:microsoft.com/office/officeart/2005/8/layout/vProcess5"/>
    <dgm:cxn modelId="{AF5D35FB-4BEC-42E1-835A-50CDF1C962A2}" type="presParOf" srcId="{1D84D8B6-AB32-4491-B5D2-EFE3D7668B88}" destId="{01A23C6C-9A0D-45B6-9B7F-42F8E86CBA2C}" srcOrd="10" destOrd="0" presId="urn:microsoft.com/office/officeart/2005/8/layout/vProcess5"/>
    <dgm:cxn modelId="{DB9246FE-274E-4794-A252-F876F5BADA25}" type="presParOf" srcId="{1D84D8B6-AB32-4491-B5D2-EFE3D7668B88}" destId="{E6B6CA78-758D-42BA-9284-2DCFCCFCF39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6443D-EA71-4842-AAC1-E39709DC24F1}">
      <dsp:nvSpPr>
        <dsp:cNvPr id="0" name=""/>
        <dsp:cNvSpPr/>
      </dsp:nvSpPr>
      <dsp:spPr>
        <a:xfrm>
          <a:off x="76191" y="0"/>
          <a:ext cx="2255519" cy="419100"/>
        </a:xfrm>
        <a:prstGeom prst="roundRect">
          <a:avLst>
            <a:gd name="adj" fmla="val 10000"/>
          </a:avLst>
        </a:prstGeom>
        <a:solidFill>
          <a:schemeClr val="accent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IF/ID</a:t>
          </a:r>
        </a:p>
      </dsp:txBody>
      <dsp:txXfrm>
        <a:off x="88466" y="12275"/>
        <a:ext cx="1767863" cy="394550"/>
      </dsp:txXfrm>
    </dsp:sp>
    <dsp:sp modelId="{7693B563-2CC1-4AED-A93E-92E82A398B0C}">
      <dsp:nvSpPr>
        <dsp:cNvPr id="0" name=""/>
        <dsp:cNvSpPr/>
      </dsp:nvSpPr>
      <dsp:spPr>
        <a:xfrm>
          <a:off x="188899" y="495300"/>
          <a:ext cx="2255519" cy="419100"/>
        </a:xfrm>
        <a:prstGeom prst="roundRect">
          <a:avLst>
            <a:gd name="adj" fmla="val 10000"/>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ID/EXE</a:t>
          </a:r>
        </a:p>
      </dsp:txBody>
      <dsp:txXfrm>
        <a:off x="201174" y="507575"/>
        <a:ext cx="1769654" cy="394549"/>
      </dsp:txXfrm>
    </dsp:sp>
    <dsp:sp modelId="{51AF1933-C1FE-43BC-BAB4-1FDE9E29037C}">
      <dsp:nvSpPr>
        <dsp:cNvPr id="0" name=""/>
        <dsp:cNvSpPr/>
      </dsp:nvSpPr>
      <dsp:spPr>
        <a:xfrm>
          <a:off x="374980" y="990600"/>
          <a:ext cx="2255519" cy="419100"/>
        </a:xfrm>
        <a:prstGeom prst="roundRect">
          <a:avLst>
            <a:gd name="adj" fmla="val 10000"/>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EXE/MEM</a:t>
          </a:r>
        </a:p>
      </dsp:txBody>
      <dsp:txXfrm>
        <a:off x="387255" y="1002875"/>
        <a:ext cx="1772473" cy="394549"/>
      </dsp:txXfrm>
    </dsp:sp>
    <dsp:sp modelId="{27CCC5E1-2A78-4F55-846B-A18407DA0ADE}">
      <dsp:nvSpPr>
        <dsp:cNvPr id="0" name=""/>
        <dsp:cNvSpPr/>
      </dsp:nvSpPr>
      <dsp:spPr>
        <a:xfrm>
          <a:off x="563879" y="1485900"/>
          <a:ext cx="2255519" cy="419100"/>
        </a:xfrm>
        <a:prstGeom prst="roundRect">
          <a:avLst>
            <a:gd name="adj" fmla="val 10000"/>
          </a:avLst>
        </a:prstGeom>
        <a:solidFill>
          <a:schemeClr val="accent5"/>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MEM/WB</a:t>
          </a:r>
        </a:p>
      </dsp:txBody>
      <dsp:txXfrm>
        <a:off x="576154" y="1498175"/>
        <a:ext cx="1769654" cy="394549"/>
      </dsp:txXfrm>
    </dsp:sp>
    <dsp:sp modelId="{BFC9D07A-D193-434B-B970-04466651814F}">
      <dsp:nvSpPr>
        <dsp:cNvPr id="0" name=""/>
        <dsp:cNvSpPr/>
      </dsp:nvSpPr>
      <dsp:spPr>
        <a:xfrm>
          <a:off x="1983104" y="320992"/>
          <a:ext cx="272415" cy="272415"/>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sz="1200" kern="1200"/>
        </a:p>
      </dsp:txBody>
      <dsp:txXfrm>
        <a:off x="2044397" y="320992"/>
        <a:ext cx="149829" cy="204992"/>
      </dsp:txXfrm>
    </dsp:sp>
    <dsp:sp modelId="{9EC24D08-1A6A-46FD-A24A-B5D2EECA89A0}">
      <dsp:nvSpPr>
        <dsp:cNvPr id="0" name=""/>
        <dsp:cNvSpPr/>
      </dsp:nvSpPr>
      <dsp:spPr>
        <a:xfrm>
          <a:off x="2172003" y="816292"/>
          <a:ext cx="272415" cy="272415"/>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sz="1200" kern="1200"/>
        </a:p>
      </dsp:txBody>
      <dsp:txXfrm>
        <a:off x="2233296" y="816292"/>
        <a:ext cx="149829" cy="204992"/>
      </dsp:txXfrm>
    </dsp:sp>
    <dsp:sp modelId="{0074CB6E-2FCB-44E3-B8D5-A968C3F4958B}">
      <dsp:nvSpPr>
        <dsp:cNvPr id="0" name=""/>
        <dsp:cNvSpPr/>
      </dsp:nvSpPr>
      <dsp:spPr>
        <a:xfrm>
          <a:off x="2358084" y="1311592"/>
          <a:ext cx="272415" cy="272415"/>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sz="1200" kern="1200"/>
        </a:p>
      </dsp:txBody>
      <dsp:txXfrm>
        <a:off x="2419377" y="1311592"/>
        <a:ext cx="149829" cy="20499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3/30/2017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3/30/2017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a:t>
            </a:r>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182969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Taylor</a:t>
            </a:r>
          </a:p>
        </p:txBody>
      </p:sp>
      <p:sp>
        <p:nvSpPr>
          <p:cNvPr id="4" name="Slide Number Placeholder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3441427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Jared</a:t>
            </a:r>
          </a:p>
        </p:txBody>
      </p:sp>
      <p:sp>
        <p:nvSpPr>
          <p:cNvPr id="4" name="Slide Number Placeholder 3"/>
          <p:cNvSpPr>
            <a:spLocks noGrp="1"/>
          </p:cNvSpPr>
          <p:nvPr>
            <p:ph type="sldNum" sz="quarter" idx="10"/>
          </p:nvPr>
        </p:nvSpPr>
        <p:spPr/>
        <p:txBody>
          <a:bodyPr/>
          <a:lstStyle/>
          <a:p>
            <a:fld id="{3EBA5BD7-F043-4D1B-AA17-CD412FC534DE}" type="slidenum">
              <a:rPr lang="en-US" smtClean="0"/>
              <a:t>22</a:t>
            </a:fld>
            <a:endParaRPr lang="en-US"/>
          </a:p>
        </p:txBody>
      </p:sp>
    </p:spTree>
    <p:extLst>
      <p:ext uri="{BB962C8B-B14F-4D97-AF65-F5344CB8AC3E}">
        <p14:creationId xmlns:p14="http://schemas.microsoft.com/office/powerpoint/2010/main" val="1846902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Hex to Seven </a:t>
            </a:r>
            <a:r>
              <a:rPr lang="en-US" dirty="0" err="1"/>
              <a:t>Seg</a:t>
            </a:r>
            <a:r>
              <a:rPr lang="en-US" dirty="0"/>
              <a:t> Requires a latch for the user i/o switch, given more time would try to optimize all latches down</a:t>
            </a:r>
          </a:p>
        </p:txBody>
      </p:sp>
      <p:sp>
        <p:nvSpPr>
          <p:cNvPr id="4" name="Slide Number Placeholder 3"/>
          <p:cNvSpPr>
            <a:spLocks noGrp="1"/>
          </p:cNvSpPr>
          <p:nvPr>
            <p:ph type="sldNum" sz="quarter" idx="10"/>
          </p:nvPr>
        </p:nvSpPr>
        <p:spPr/>
        <p:txBody>
          <a:bodyPr/>
          <a:lstStyle/>
          <a:p>
            <a:fld id="{3EBA5BD7-F043-4D1B-AA17-CD412FC534DE}" type="slidenum">
              <a:rPr lang="en-US" smtClean="0"/>
              <a:t>23</a:t>
            </a:fld>
            <a:endParaRPr lang="en-US"/>
          </a:p>
        </p:txBody>
      </p:sp>
    </p:spTree>
    <p:extLst>
      <p:ext uri="{BB962C8B-B14F-4D97-AF65-F5344CB8AC3E}">
        <p14:creationId xmlns:p14="http://schemas.microsoft.com/office/powerpoint/2010/main" val="1061212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a:t>
            </a:r>
          </a:p>
        </p:txBody>
      </p:sp>
      <p:sp>
        <p:nvSpPr>
          <p:cNvPr id="4" name="Slide Number Placeholder 3"/>
          <p:cNvSpPr>
            <a:spLocks noGrp="1"/>
          </p:cNvSpPr>
          <p:nvPr>
            <p:ph type="sldNum" sz="quarter" idx="10"/>
          </p:nvPr>
        </p:nvSpPr>
        <p:spPr/>
        <p:txBody>
          <a:bodyPr/>
          <a:lstStyle/>
          <a:p>
            <a:fld id="{3EBA5BD7-F043-4D1B-AA17-CD412FC534DE}" type="slidenum">
              <a:rPr lang="en-US" smtClean="0"/>
              <a:t>24</a:t>
            </a:fld>
            <a:endParaRPr lang="en-US"/>
          </a:p>
        </p:txBody>
      </p:sp>
    </p:spTree>
    <p:extLst>
      <p:ext uri="{BB962C8B-B14F-4D97-AF65-F5344CB8AC3E}">
        <p14:creationId xmlns:p14="http://schemas.microsoft.com/office/powerpoint/2010/main" val="2218638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a:t>
            </a:r>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54271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 – A month ago completed Labs, 3 weeks ago had simple </a:t>
            </a:r>
            <a:r>
              <a:rPr lang="en-US" dirty="0" err="1"/>
              <a:t>cpu</a:t>
            </a:r>
            <a:r>
              <a:rPr lang="en-US" dirty="0"/>
              <a:t>, Started Collaboration Through Github for having a backed up version of project, allowed us to work concurrently on different aspects of project, Keep ongoing documentation.</a:t>
            </a:r>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3641353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a:t>
            </a:r>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207747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 – Each module we made was evaluated in RTL schematics to see if there were any glaring issues. This module had no latches. </a:t>
            </a:r>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212880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a:t>
            </a:r>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3337529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 </a:t>
            </a:r>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1809741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a:t>
            </a:r>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4085151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Performance Metrics Due To RTL Containing Every cell of Memory, we see that memory is the major limiting factor for speed, given more time optimization of memory would be the first place we would look for performance improvements. </a:t>
            </a:r>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1851876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3/30/2017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3/30/2017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3/30/2017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3/30/2017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3/30/2017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3/30/2017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3/30/2017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3/30/2017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3/30/2017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3/30/2017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3/30/2017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3/30/2017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Long-Mann 16-Bit RISC Processor</a:t>
            </a:r>
          </a:p>
        </p:txBody>
      </p:sp>
      <p:sp>
        <p:nvSpPr>
          <p:cNvPr id="5" name="Subtitle 4"/>
          <p:cNvSpPr>
            <a:spLocks noGrp="1"/>
          </p:cNvSpPr>
          <p:nvPr>
            <p:ph type="subTitle" idx="1"/>
          </p:nvPr>
        </p:nvSpPr>
        <p:spPr/>
        <p:txBody>
          <a:bodyPr/>
          <a:lstStyle/>
          <a:p>
            <a:r>
              <a:rPr lang="en-US" dirty="0"/>
              <a:t>Final DESIGN REVIEW presentation</a:t>
            </a:r>
          </a:p>
          <a:p>
            <a:endParaRPr lang="en-US" dirty="0"/>
          </a:p>
          <a:p>
            <a:r>
              <a:rPr lang="en-US" dirty="0"/>
              <a:t>Taylor Long, Jared Mann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fontScale="90000"/>
          </a:bodyPr>
          <a:lstStyle/>
          <a:p>
            <a:r>
              <a:rPr lang="en-US" dirty="0"/>
              <a:t>Pipeline Stages – Instruction Fetch / Instruction Decode</a:t>
            </a:r>
          </a:p>
        </p:txBody>
      </p:sp>
      <p:sp>
        <p:nvSpPr>
          <p:cNvPr id="5" name="Text Placeholder 4"/>
          <p:cNvSpPr>
            <a:spLocks noGrp="1"/>
          </p:cNvSpPr>
          <p:nvPr>
            <p:ph type="body" sz="half" idx="2"/>
          </p:nvPr>
        </p:nvSpPr>
        <p:spPr>
          <a:xfrm>
            <a:off x="6117588" y="4191000"/>
            <a:ext cx="4062942" cy="1930400"/>
          </a:xfrm>
        </p:spPr>
        <p:txBody>
          <a:bodyPr/>
          <a:lstStyle/>
          <a:p>
            <a:endParaRPr lang="en-US" dirty="0"/>
          </a:p>
        </p:txBody>
      </p:sp>
      <p:sp>
        <p:nvSpPr>
          <p:cNvPr id="6" name="Rectangle 5"/>
          <p:cNvSpPr/>
          <p:nvPr/>
        </p:nvSpPr>
        <p:spPr>
          <a:xfrm>
            <a:off x="1065212" y="889000"/>
            <a:ext cx="3429000" cy="5638800"/>
          </a:xfrm>
          <a:prstGeom prst="rect">
            <a:avLst/>
          </a:prstGeom>
          <a:blipFill>
            <a:blip r:embed="rId2">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2" name="Picture 1"/>
          <p:cNvPicPr>
            <a:picLocks noChangeAspect="1"/>
          </p:cNvPicPr>
          <p:nvPr/>
        </p:nvPicPr>
        <p:blipFill>
          <a:blip r:embed="rId3"/>
          <a:stretch>
            <a:fillRect/>
          </a:stretch>
        </p:blipFill>
        <p:spPr>
          <a:xfrm>
            <a:off x="6117588" y="1033790"/>
            <a:ext cx="3939224" cy="2600560"/>
          </a:xfrm>
          <a:prstGeom prst="rect">
            <a:avLst/>
          </a:prstGeom>
          <a:blipFill>
            <a:blip r:embed="rId4">
              <a:alphaModFix amt="43000"/>
            </a:blip>
            <a:stretch>
              <a:fillRect/>
            </a:stretch>
          </a:blipFill>
          <a:ln w="25400">
            <a:solidFill>
              <a:schemeClr val="accent1">
                <a:shade val="50000"/>
              </a:schemeClr>
            </a:solidFill>
          </a:ln>
        </p:spPr>
      </p:pic>
    </p:spTree>
    <p:extLst>
      <p:ext uri="{BB962C8B-B14F-4D97-AF65-F5344CB8AC3E}">
        <p14:creationId xmlns:p14="http://schemas.microsoft.com/office/powerpoint/2010/main" val="331668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0412" y="609600"/>
            <a:ext cx="10363200" cy="533400"/>
          </a:xfrm>
        </p:spPr>
        <p:txBody>
          <a:bodyPr>
            <a:normAutofit fontScale="90000"/>
          </a:bodyPr>
          <a:lstStyle/>
          <a:p>
            <a:r>
              <a:rPr lang="en-US" dirty="0"/>
              <a:t>Pipeline Stages – Instruction Fetch / Instruction Decode – RTL SCHEMATIC</a:t>
            </a:r>
          </a:p>
        </p:txBody>
      </p:sp>
      <p:pic>
        <p:nvPicPr>
          <p:cNvPr id="4" name="Picture 3"/>
          <p:cNvPicPr>
            <a:picLocks noChangeAspect="1"/>
          </p:cNvPicPr>
          <p:nvPr/>
        </p:nvPicPr>
        <p:blipFill>
          <a:blip r:embed="rId2"/>
          <a:stretch>
            <a:fillRect/>
          </a:stretch>
        </p:blipFill>
        <p:spPr>
          <a:xfrm>
            <a:off x="912812" y="1181100"/>
            <a:ext cx="6098797" cy="5078879"/>
          </a:xfrm>
          <a:prstGeom prst="rect">
            <a:avLst/>
          </a:prstGeom>
          <a:ln w="25400">
            <a:solidFill>
              <a:schemeClr val="accent1">
                <a:shade val="50000"/>
              </a:schemeClr>
            </a:solidFill>
          </a:ln>
        </p:spPr>
      </p:pic>
      <p:sp>
        <p:nvSpPr>
          <p:cNvPr id="7" name="Text Placeholder 4"/>
          <p:cNvSpPr txBox="1">
            <a:spLocks/>
          </p:cNvSpPr>
          <p:nvPr/>
        </p:nvSpPr>
        <p:spPr>
          <a:xfrm>
            <a:off x="4722812" y="2590800"/>
            <a:ext cx="6934200" cy="38862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a:t>Timing Summary:</a:t>
            </a:r>
          </a:p>
          <a:p>
            <a:r>
              <a:rPr lang="en-US" sz="1400"/>
              <a:t>---------------</a:t>
            </a:r>
          </a:p>
          <a:p>
            <a:r>
              <a:rPr lang="en-US" sz="1400"/>
              <a:t>Speed Grade: -5</a:t>
            </a:r>
          </a:p>
          <a:p>
            <a:endParaRPr lang="en-US" sz="1400"/>
          </a:p>
          <a:p>
            <a:r>
              <a:rPr lang="en-US" sz="1400"/>
              <a:t>   Minimum period: 2.278ns (Maximum Frequency: 438.982MHz)</a:t>
            </a:r>
          </a:p>
          <a:p>
            <a:r>
              <a:rPr lang="en-US" sz="1400"/>
              <a:t>   Minimum input arrival time before clock: 3.631ns</a:t>
            </a:r>
          </a:p>
          <a:p>
            <a:r>
              <a:rPr lang="en-US" sz="1400"/>
              <a:t>   Maximum output required time after clock: 4.040ns</a:t>
            </a:r>
          </a:p>
          <a:p>
            <a:r>
              <a:rPr lang="en-US" sz="1400"/>
              <a:t>   Maximum combinational path delay: No path found</a:t>
            </a:r>
          </a:p>
          <a:p>
            <a:endParaRPr lang="en-US" sz="1400"/>
          </a:p>
          <a:p>
            <a:r>
              <a:rPr lang="en-US" sz="1400"/>
              <a:t>=========================================================================</a:t>
            </a:r>
            <a:endParaRPr lang="en-US" sz="1400" dirty="0"/>
          </a:p>
        </p:txBody>
      </p:sp>
      <p:sp>
        <p:nvSpPr>
          <p:cNvPr id="8" name="Text Placeholder 4"/>
          <p:cNvSpPr>
            <a:spLocks noGrp="1"/>
          </p:cNvSpPr>
          <p:nvPr>
            <p:ph type="body" sz="half" idx="2"/>
          </p:nvPr>
        </p:nvSpPr>
        <p:spPr>
          <a:xfrm>
            <a:off x="455612" y="2590800"/>
            <a:ext cx="3200400" cy="2590800"/>
          </a:xfrm>
          <a:solidFill>
            <a:schemeClr val="accent1">
              <a:alpha val="88000"/>
            </a:schemeClr>
          </a:solidFill>
          <a:ln w="25400">
            <a:solidFill>
              <a:schemeClr val="tx2"/>
            </a:solidFill>
          </a:ln>
        </p:spPr>
        <p:txBody>
          <a:bodyPr>
            <a:noAutofit/>
          </a:bodyPr>
          <a:lstStyle/>
          <a:p>
            <a:r>
              <a:rPr lang="en-US" sz="1400" dirty="0"/>
              <a:t>HDL Synthesis Report</a:t>
            </a:r>
          </a:p>
          <a:p>
            <a:endParaRPr lang="en-US" sz="1400" dirty="0"/>
          </a:p>
          <a:p>
            <a:r>
              <a:rPr lang="en-US" sz="1400" dirty="0"/>
              <a:t>Macro Statistics</a:t>
            </a:r>
          </a:p>
          <a:p>
            <a:r>
              <a:rPr lang="en-US" sz="1400" dirty="0"/>
              <a:t># Registers                                            : 34</a:t>
            </a:r>
          </a:p>
          <a:p>
            <a:r>
              <a:rPr lang="en-US" sz="1400" dirty="0"/>
              <a:t> 1-bit register                                        : 32</a:t>
            </a:r>
          </a:p>
          <a:p>
            <a:r>
              <a:rPr lang="en-US" sz="1400" dirty="0"/>
              <a:t> 16-bit register                                       : 2</a:t>
            </a:r>
          </a:p>
          <a:p>
            <a:endParaRPr lang="en-US" sz="1400" dirty="0"/>
          </a:p>
        </p:txBody>
      </p:sp>
    </p:spTree>
    <p:extLst>
      <p:ext uri="{BB962C8B-B14F-4D97-AF65-F5344CB8AC3E}">
        <p14:creationId xmlns:p14="http://schemas.microsoft.com/office/powerpoint/2010/main" val="9259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Pipeline Stages – Instruction DECODE / EXECUTION</a:t>
            </a:r>
          </a:p>
        </p:txBody>
      </p:sp>
      <p:sp>
        <p:nvSpPr>
          <p:cNvPr id="5" name="Text Placeholder 4"/>
          <p:cNvSpPr>
            <a:spLocks noGrp="1"/>
          </p:cNvSpPr>
          <p:nvPr>
            <p:ph type="body" sz="half" idx="2"/>
          </p:nvPr>
        </p:nvSpPr>
        <p:spPr>
          <a:xfrm>
            <a:off x="6117588" y="4191000"/>
            <a:ext cx="4062942" cy="1930400"/>
          </a:xfrm>
        </p:spPr>
        <p:txBody>
          <a:bodyPr/>
          <a:lstStyle/>
          <a:p>
            <a:endParaRPr lang="en-US" dirty="0"/>
          </a:p>
        </p:txBody>
      </p:sp>
      <p:sp>
        <p:nvSpPr>
          <p:cNvPr id="6" name="Rectangle 5"/>
          <p:cNvSpPr/>
          <p:nvPr/>
        </p:nvSpPr>
        <p:spPr>
          <a:xfrm>
            <a:off x="1065212" y="889000"/>
            <a:ext cx="3429000" cy="5638800"/>
          </a:xfrm>
          <a:prstGeom prst="rect">
            <a:avLst/>
          </a:prstGeom>
          <a:blipFill>
            <a:blip r:embed="rId2">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3"/>
          <p:cNvPicPr>
            <a:picLocks noChangeAspect="1"/>
          </p:cNvPicPr>
          <p:nvPr/>
        </p:nvPicPr>
        <p:blipFill>
          <a:blip r:embed="rId3"/>
          <a:stretch>
            <a:fillRect/>
          </a:stretch>
        </p:blipFill>
        <p:spPr>
          <a:xfrm>
            <a:off x="6356933" y="889000"/>
            <a:ext cx="3746071" cy="3200400"/>
          </a:xfrm>
          <a:prstGeom prst="rect">
            <a:avLst/>
          </a:prstGeom>
          <a:ln w="25400">
            <a:solidFill>
              <a:schemeClr val="accent1">
                <a:shade val="50000"/>
              </a:schemeClr>
            </a:solidFill>
          </a:ln>
        </p:spPr>
      </p:pic>
    </p:spTree>
    <p:extLst>
      <p:ext uri="{BB962C8B-B14F-4D97-AF65-F5344CB8AC3E}">
        <p14:creationId xmlns:p14="http://schemas.microsoft.com/office/powerpoint/2010/main" val="106090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2812" y="533400"/>
            <a:ext cx="8928688" cy="533400"/>
          </a:xfrm>
        </p:spPr>
        <p:txBody>
          <a:bodyPr>
            <a:normAutofit fontScale="90000"/>
          </a:bodyPr>
          <a:lstStyle/>
          <a:p>
            <a:r>
              <a:rPr lang="en-US" dirty="0"/>
              <a:t>Pipeline Stages – Instruction DECODE / EXECUTION – RTL SCHEMATIC, PERFORMANCE</a:t>
            </a:r>
          </a:p>
        </p:txBody>
      </p:sp>
      <p:pic>
        <p:nvPicPr>
          <p:cNvPr id="2" name="Picture 1"/>
          <p:cNvPicPr>
            <a:picLocks noChangeAspect="1"/>
          </p:cNvPicPr>
          <p:nvPr/>
        </p:nvPicPr>
        <p:blipFill>
          <a:blip r:embed="rId2"/>
          <a:stretch>
            <a:fillRect/>
          </a:stretch>
        </p:blipFill>
        <p:spPr>
          <a:xfrm>
            <a:off x="2970212" y="1066800"/>
            <a:ext cx="6278942" cy="5181600"/>
          </a:xfrm>
          <a:prstGeom prst="rect">
            <a:avLst/>
          </a:prstGeom>
          <a:ln w="25400">
            <a:solidFill>
              <a:schemeClr val="accent1">
                <a:shade val="50000"/>
              </a:schemeClr>
            </a:solidFill>
          </a:ln>
        </p:spPr>
      </p:pic>
      <p:sp>
        <p:nvSpPr>
          <p:cNvPr id="7" name="Text Placeholder 4"/>
          <p:cNvSpPr>
            <a:spLocks noGrp="1"/>
          </p:cNvSpPr>
          <p:nvPr>
            <p:ph type="body" sz="half" idx="2"/>
          </p:nvPr>
        </p:nvSpPr>
        <p:spPr>
          <a:xfrm>
            <a:off x="455612" y="2590800"/>
            <a:ext cx="3276600" cy="3505200"/>
          </a:xfrm>
          <a:solidFill>
            <a:schemeClr val="accent1">
              <a:alpha val="88000"/>
            </a:schemeClr>
          </a:solidFill>
          <a:ln w="25400">
            <a:solidFill>
              <a:schemeClr val="tx2"/>
            </a:solidFill>
          </a:ln>
        </p:spPr>
        <p:txBody>
          <a:bodyPr>
            <a:noAutofit/>
          </a:bodyPr>
          <a:lstStyle/>
          <a:p>
            <a:r>
              <a:rPr lang="en-US" sz="1400" dirty="0"/>
              <a:t>HDL Synthesis Report</a:t>
            </a:r>
          </a:p>
          <a:p>
            <a:endParaRPr lang="en-US" sz="1400" dirty="0"/>
          </a:p>
          <a:p>
            <a:r>
              <a:rPr lang="en-US" sz="1400" dirty="0"/>
              <a:t>Macro Statistics</a:t>
            </a:r>
          </a:p>
          <a:p>
            <a:r>
              <a:rPr lang="en-US" sz="1400" dirty="0"/>
              <a:t># Registers                                            : 69</a:t>
            </a:r>
          </a:p>
          <a:p>
            <a:r>
              <a:rPr lang="en-US" sz="1400" dirty="0"/>
              <a:t> 1-bit register                                        : 63</a:t>
            </a:r>
          </a:p>
          <a:p>
            <a:r>
              <a:rPr lang="en-US" sz="1400" dirty="0"/>
              <a:t> 16-bit register                                       : 3</a:t>
            </a:r>
          </a:p>
          <a:p>
            <a:r>
              <a:rPr lang="en-US" sz="1400" dirty="0"/>
              <a:t> 3-bit register                                        : 2</a:t>
            </a:r>
          </a:p>
          <a:p>
            <a:r>
              <a:rPr lang="en-US" sz="1400" dirty="0"/>
              <a:t> 7-bit register                                        : 1</a:t>
            </a:r>
          </a:p>
        </p:txBody>
      </p:sp>
      <p:sp>
        <p:nvSpPr>
          <p:cNvPr id="8" name="Text Placeholder 4"/>
          <p:cNvSpPr txBox="1">
            <a:spLocks/>
          </p:cNvSpPr>
          <p:nvPr/>
        </p:nvSpPr>
        <p:spPr>
          <a:xfrm>
            <a:off x="4722812" y="2590800"/>
            <a:ext cx="6934200" cy="32004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a:t>Timing Summary:</a:t>
            </a:r>
          </a:p>
          <a:p>
            <a:r>
              <a:rPr lang="en-US" sz="1400"/>
              <a:t>---------------</a:t>
            </a:r>
          </a:p>
          <a:p>
            <a:r>
              <a:rPr lang="en-US" sz="1400"/>
              <a:t>Speed Grade: -5</a:t>
            </a:r>
          </a:p>
          <a:p>
            <a:endParaRPr lang="en-US" sz="1400"/>
          </a:p>
          <a:p>
            <a:r>
              <a:rPr lang="en-US" sz="1400"/>
              <a:t>   Minimum period: 2.278ns (Maximum Frequency: 438.982MHz)</a:t>
            </a:r>
          </a:p>
          <a:p>
            <a:r>
              <a:rPr lang="en-US" sz="1400"/>
              <a:t>   Minimum input arrival time before clock: 2.982ns</a:t>
            </a:r>
          </a:p>
          <a:p>
            <a:r>
              <a:rPr lang="en-US" sz="1400"/>
              <a:t>   Maximum output required time after clock: 4.040ns</a:t>
            </a:r>
          </a:p>
          <a:p>
            <a:r>
              <a:rPr lang="en-US" sz="1400"/>
              <a:t>   Maximum combinational path delay: No path found</a:t>
            </a:r>
            <a:endParaRPr lang="en-US" sz="1400" dirty="0"/>
          </a:p>
        </p:txBody>
      </p:sp>
    </p:spTree>
    <p:extLst>
      <p:ext uri="{BB962C8B-B14F-4D97-AF65-F5344CB8AC3E}">
        <p14:creationId xmlns:p14="http://schemas.microsoft.com/office/powerpoint/2010/main" val="351609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Pipeline Stages – EXECUTION / MEMORY</a:t>
            </a:r>
          </a:p>
        </p:txBody>
      </p:sp>
      <p:sp>
        <p:nvSpPr>
          <p:cNvPr id="5" name="Text Placeholder 4"/>
          <p:cNvSpPr>
            <a:spLocks noGrp="1"/>
          </p:cNvSpPr>
          <p:nvPr>
            <p:ph type="body" sz="half" idx="2"/>
          </p:nvPr>
        </p:nvSpPr>
        <p:spPr>
          <a:xfrm>
            <a:off x="6117588" y="4191000"/>
            <a:ext cx="4062942" cy="1930400"/>
          </a:xfrm>
        </p:spPr>
        <p:txBody>
          <a:bodyPr/>
          <a:lstStyle/>
          <a:p>
            <a:endParaRPr lang="en-US" dirty="0"/>
          </a:p>
        </p:txBody>
      </p:sp>
      <p:sp>
        <p:nvSpPr>
          <p:cNvPr id="6" name="Rectangle 5"/>
          <p:cNvSpPr/>
          <p:nvPr/>
        </p:nvSpPr>
        <p:spPr>
          <a:xfrm>
            <a:off x="1065212" y="889000"/>
            <a:ext cx="3429000" cy="5638800"/>
          </a:xfrm>
          <a:prstGeom prst="rect">
            <a:avLst/>
          </a:prstGeom>
          <a:blipFill>
            <a:blip r:embed="rId2">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2" name="Picture 1"/>
          <p:cNvPicPr>
            <a:picLocks noChangeAspect="1"/>
          </p:cNvPicPr>
          <p:nvPr/>
        </p:nvPicPr>
        <p:blipFill>
          <a:blip r:embed="rId3"/>
          <a:stretch>
            <a:fillRect/>
          </a:stretch>
        </p:blipFill>
        <p:spPr>
          <a:xfrm>
            <a:off x="7008812" y="889000"/>
            <a:ext cx="3324601" cy="2882630"/>
          </a:xfrm>
          <a:prstGeom prst="rect">
            <a:avLst/>
          </a:prstGeom>
          <a:ln w="25400">
            <a:solidFill>
              <a:schemeClr val="accent1">
                <a:shade val="50000"/>
              </a:schemeClr>
            </a:solidFill>
          </a:ln>
        </p:spPr>
      </p:pic>
    </p:spTree>
    <p:extLst>
      <p:ext uri="{BB962C8B-B14F-4D97-AF65-F5344CB8AC3E}">
        <p14:creationId xmlns:p14="http://schemas.microsoft.com/office/powerpoint/2010/main" val="6348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7388" y="685800"/>
            <a:ext cx="10820400" cy="533400"/>
          </a:xfrm>
        </p:spPr>
        <p:txBody>
          <a:bodyPr>
            <a:normAutofit fontScale="90000"/>
          </a:bodyPr>
          <a:lstStyle/>
          <a:p>
            <a:r>
              <a:rPr lang="en-US" dirty="0"/>
              <a:t>Pipeline Stages – EXECUTION / MEMORY – RTL SCHEMATIC, PERFORMANCE</a:t>
            </a:r>
          </a:p>
        </p:txBody>
      </p:sp>
      <p:sp>
        <p:nvSpPr>
          <p:cNvPr id="5" name="Text Placeholder 4"/>
          <p:cNvSpPr>
            <a:spLocks noGrp="1"/>
          </p:cNvSpPr>
          <p:nvPr>
            <p:ph type="body" sz="half" idx="2"/>
          </p:nvPr>
        </p:nvSpPr>
        <p:spPr>
          <a:xfrm>
            <a:off x="6117588" y="4191000"/>
            <a:ext cx="4062942" cy="1930400"/>
          </a:xfrm>
        </p:spPr>
        <p:txBody>
          <a:bodyPr/>
          <a:lstStyle/>
          <a:p>
            <a:endParaRPr lang="en-US" dirty="0"/>
          </a:p>
        </p:txBody>
      </p:sp>
      <p:pic>
        <p:nvPicPr>
          <p:cNvPr id="4" name="Picture 3"/>
          <p:cNvPicPr>
            <a:picLocks noChangeAspect="1"/>
          </p:cNvPicPr>
          <p:nvPr/>
        </p:nvPicPr>
        <p:blipFill>
          <a:blip r:embed="rId2"/>
          <a:stretch>
            <a:fillRect/>
          </a:stretch>
        </p:blipFill>
        <p:spPr>
          <a:xfrm>
            <a:off x="989012" y="1295400"/>
            <a:ext cx="4433651" cy="4267200"/>
          </a:xfrm>
          <a:prstGeom prst="rect">
            <a:avLst/>
          </a:prstGeom>
          <a:ln w="25400">
            <a:solidFill>
              <a:schemeClr val="accent1"/>
            </a:solidFill>
          </a:ln>
        </p:spPr>
      </p:pic>
      <p:sp>
        <p:nvSpPr>
          <p:cNvPr id="7" name="Text Placeholder 4"/>
          <p:cNvSpPr txBox="1">
            <a:spLocks/>
          </p:cNvSpPr>
          <p:nvPr/>
        </p:nvSpPr>
        <p:spPr>
          <a:xfrm>
            <a:off x="686750" y="1981200"/>
            <a:ext cx="3276600" cy="35052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HDL Synthesis Report</a:t>
            </a:r>
          </a:p>
          <a:p>
            <a:endParaRPr lang="en-US" sz="1400" dirty="0"/>
          </a:p>
          <a:p>
            <a:r>
              <a:rPr lang="en-US" sz="1400" dirty="0"/>
              <a:t>Macro Statistics</a:t>
            </a:r>
          </a:p>
          <a:p>
            <a:r>
              <a:rPr lang="en-US" sz="1400" dirty="0"/>
              <a:t># Registers                                            : 52</a:t>
            </a:r>
          </a:p>
          <a:p>
            <a:r>
              <a:rPr lang="en-US" sz="1400" dirty="0"/>
              <a:t> 1-bit register                                        : 48</a:t>
            </a:r>
          </a:p>
          <a:p>
            <a:r>
              <a:rPr lang="en-US" sz="1400" dirty="0"/>
              <a:t> 16-bit register                                       : 2</a:t>
            </a:r>
          </a:p>
          <a:p>
            <a:r>
              <a:rPr lang="en-US" sz="1400" dirty="0"/>
              <a:t> 3-bit register                                        : 1</a:t>
            </a:r>
          </a:p>
          <a:p>
            <a:r>
              <a:rPr lang="en-US" sz="1400" dirty="0"/>
              <a:t> 7-bit register                                        : 1</a:t>
            </a:r>
          </a:p>
        </p:txBody>
      </p:sp>
      <p:sp>
        <p:nvSpPr>
          <p:cNvPr id="8" name="Text Placeholder 4"/>
          <p:cNvSpPr txBox="1">
            <a:spLocks/>
          </p:cNvSpPr>
          <p:nvPr/>
        </p:nvSpPr>
        <p:spPr>
          <a:xfrm>
            <a:off x="4953950" y="1981200"/>
            <a:ext cx="6934200" cy="32004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Timing Summary:</a:t>
            </a:r>
          </a:p>
          <a:p>
            <a:r>
              <a:rPr lang="en-US" sz="1400" dirty="0"/>
              <a:t>---------------</a:t>
            </a:r>
          </a:p>
          <a:p>
            <a:r>
              <a:rPr lang="en-US" sz="1400" dirty="0"/>
              <a:t>Speed Grade: -5</a:t>
            </a:r>
          </a:p>
          <a:p>
            <a:endParaRPr lang="en-US" sz="1400" dirty="0"/>
          </a:p>
          <a:p>
            <a:r>
              <a:rPr lang="en-US" sz="1400" dirty="0"/>
              <a:t>   Minimum period: 2.278ns (Maximum Frequency: 438.982MHz)</a:t>
            </a:r>
          </a:p>
          <a:p>
            <a:r>
              <a:rPr lang="en-US" sz="1400" dirty="0"/>
              <a:t>   Minimum input arrival time before clock: 2.977ns</a:t>
            </a:r>
          </a:p>
          <a:p>
            <a:r>
              <a:rPr lang="en-US" sz="1400" dirty="0"/>
              <a:t>   Maximum output required time after clock: 4.040ns</a:t>
            </a:r>
          </a:p>
          <a:p>
            <a:r>
              <a:rPr lang="en-US" sz="1400" dirty="0"/>
              <a:t>   Maximum combinational path delay: No path found</a:t>
            </a:r>
          </a:p>
        </p:txBody>
      </p:sp>
    </p:spTree>
    <p:extLst>
      <p:ext uri="{BB962C8B-B14F-4D97-AF65-F5344CB8AC3E}">
        <p14:creationId xmlns:p14="http://schemas.microsoft.com/office/powerpoint/2010/main" val="334794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Pipeline Stages – Memory / Writeback</a:t>
            </a:r>
          </a:p>
        </p:txBody>
      </p:sp>
      <p:sp>
        <p:nvSpPr>
          <p:cNvPr id="5" name="Text Placeholder 4"/>
          <p:cNvSpPr>
            <a:spLocks noGrp="1"/>
          </p:cNvSpPr>
          <p:nvPr>
            <p:ph type="body" sz="half" idx="2"/>
          </p:nvPr>
        </p:nvSpPr>
        <p:spPr>
          <a:xfrm>
            <a:off x="6117588" y="4191000"/>
            <a:ext cx="4062942" cy="1930400"/>
          </a:xfrm>
        </p:spPr>
        <p:txBody>
          <a:bodyPr/>
          <a:lstStyle/>
          <a:p>
            <a:endParaRPr lang="en-US" dirty="0"/>
          </a:p>
        </p:txBody>
      </p:sp>
      <p:sp>
        <p:nvSpPr>
          <p:cNvPr id="6" name="Rectangle 5"/>
          <p:cNvSpPr/>
          <p:nvPr/>
        </p:nvSpPr>
        <p:spPr>
          <a:xfrm>
            <a:off x="1065212" y="889000"/>
            <a:ext cx="3429000" cy="5638800"/>
          </a:xfrm>
          <a:prstGeom prst="rect">
            <a:avLst/>
          </a:prstGeom>
          <a:blipFill>
            <a:blip r:embed="rId2">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3"/>
          <p:cNvPicPr>
            <a:picLocks noChangeAspect="1"/>
          </p:cNvPicPr>
          <p:nvPr/>
        </p:nvPicPr>
        <p:blipFill>
          <a:blip r:embed="rId3"/>
          <a:stretch>
            <a:fillRect/>
          </a:stretch>
        </p:blipFill>
        <p:spPr>
          <a:xfrm>
            <a:off x="6117588" y="1085661"/>
            <a:ext cx="4261658" cy="2857877"/>
          </a:xfrm>
          <a:prstGeom prst="rect">
            <a:avLst/>
          </a:prstGeom>
          <a:ln w="25400">
            <a:solidFill>
              <a:schemeClr val="accent1">
                <a:shade val="50000"/>
              </a:schemeClr>
            </a:solidFill>
          </a:ln>
        </p:spPr>
      </p:pic>
    </p:spTree>
    <p:extLst>
      <p:ext uri="{BB962C8B-B14F-4D97-AF65-F5344CB8AC3E}">
        <p14:creationId xmlns:p14="http://schemas.microsoft.com/office/powerpoint/2010/main" val="181110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5212" y="571499"/>
            <a:ext cx="10376488" cy="533400"/>
          </a:xfrm>
        </p:spPr>
        <p:txBody>
          <a:bodyPr>
            <a:normAutofit fontScale="90000"/>
          </a:bodyPr>
          <a:lstStyle/>
          <a:p>
            <a:r>
              <a:rPr lang="en-US" dirty="0"/>
              <a:t>Pipeline Stages – Memory / Writeback – RTL SCHEMATIC, PERFORMANCE</a:t>
            </a:r>
          </a:p>
        </p:txBody>
      </p:sp>
      <p:sp>
        <p:nvSpPr>
          <p:cNvPr id="5" name="Text Placeholder 4"/>
          <p:cNvSpPr>
            <a:spLocks noGrp="1"/>
          </p:cNvSpPr>
          <p:nvPr>
            <p:ph type="body" sz="half" idx="2"/>
          </p:nvPr>
        </p:nvSpPr>
        <p:spPr>
          <a:xfrm>
            <a:off x="7237412" y="3048000"/>
            <a:ext cx="4062942" cy="1930400"/>
          </a:xfrm>
        </p:spPr>
        <p:txBody>
          <a:bodyPr/>
          <a:lstStyle/>
          <a:p>
            <a:endParaRPr lang="en-US" dirty="0"/>
          </a:p>
        </p:txBody>
      </p:sp>
      <p:pic>
        <p:nvPicPr>
          <p:cNvPr id="2" name="Picture 1"/>
          <p:cNvPicPr>
            <a:picLocks noChangeAspect="1"/>
          </p:cNvPicPr>
          <p:nvPr/>
        </p:nvPicPr>
        <p:blipFill>
          <a:blip r:embed="rId2"/>
          <a:stretch>
            <a:fillRect/>
          </a:stretch>
        </p:blipFill>
        <p:spPr>
          <a:xfrm>
            <a:off x="1101724" y="1447800"/>
            <a:ext cx="5486201" cy="3415147"/>
          </a:xfrm>
          <a:prstGeom prst="rect">
            <a:avLst/>
          </a:prstGeom>
          <a:ln w="25400">
            <a:solidFill>
              <a:schemeClr val="accent1">
                <a:shade val="50000"/>
              </a:schemeClr>
            </a:solidFill>
          </a:ln>
        </p:spPr>
      </p:pic>
      <p:sp>
        <p:nvSpPr>
          <p:cNvPr id="7" name="Text Placeholder 4"/>
          <p:cNvSpPr txBox="1">
            <a:spLocks/>
          </p:cNvSpPr>
          <p:nvPr/>
        </p:nvSpPr>
        <p:spPr>
          <a:xfrm>
            <a:off x="686750" y="1981200"/>
            <a:ext cx="3276600" cy="35052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HDL Synthesis Report</a:t>
            </a:r>
          </a:p>
          <a:p>
            <a:endParaRPr lang="en-US" sz="1400" dirty="0"/>
          </a:p>
          <a:p>
            <a:r>
              <a:rPr lang="en-US" sz="1400" dirty="0"/>
              <a:t>Macro Statistics</a:t>
            </a:r>
          </a:p>
          <a:p>
            <a:r>
              <a:rPr lang="en-US" sz="1400" dirty="0"/>
              <a:t># Registers                                            : 31</a:t>
            </a:r>
          </a:p>
          <a:p>
            <a:r>
              <a:rPr lang="en-US" sz="1400" dirty="0"/>
              <a:t> 1-bit register                                        : 28</a:t>
            </a:r>
          </a:p>
          <a:p>
            <a:r>
              <a:rPr lang="en-US" sz="1400" dirty="0"/>
              <a:t> 16-bit register                                       : 1</a:t>
            </a:r>
          </a:p>
          <a:p>
            <a:r>
              <a:rPr lang="en-US" sz="1400" dirty="0"/>
              <a:t> 3-bit register                                        : 1</a:t>
            </a:r>
          </a:p>
          <a:p>
            <a:r>
              <a:rPr lang="en-US" sz="1400" dirty="0"/>
              <a:t> 7-bit register                                        : 1</a:t>
            </a:r>
          </a:p>
        </p:txBody>
      </p:sp>
      <p:sp>
        <p:nvSpPr>
          <p:cNvPr id="8" name="Text Placeholder 4"/>
          <p:cNvSpPr txBox="1">
            <a:spLocks/>
          </p:cNvSpPr>
          <p:nvPr/>
        </p:nvSpPr>
        <p:spPr>
          <a:xfrm>
            <a:off x="4953950" y="1981200"/>
            <a:ext cx="6934200" cy="32004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Timing Summary:</a:t>
            </a:r>
          </a:p>
          <a:p>
            <a:r>
              <a:rPr lang="en-US" sz="1400" dirty="0"/>
              <a:t>---------------</a:t>
            </a:r>
          </a:p>
          <a:p>
            <a:r>
              <a:rPr lang="en-US" sz="1400" dirty="0"/>
              <a:t>Speed Grade: -5</a:t>
            </a:r>
          </a:p>
          <a:p>
            <a:endParaRPr lang="en-US" sz="1400" dirty="0"/>
          </a:p>
          <a:p>
            <a:r>
              <a:rPr lang="en-US" sz="1400" dirty="0"/>
              <a:t>   Minimum period: 2.278ns (Maximum Frequency: 438.982MHz)</a:t>
            </a:r>
          </a:p>
          <a:p>
            <a:r>
              <a:rPr lang="en-US" sz="1400" dirty="0"/>
              <a:t>   Minimum input arrival time before clock: 2.973ns</a:t>
            </a:r>
          </a:p>
          <a:p>
            <a:r>
              <a:rPr lang="en-US" sz="1400" dirty="0"/>
              <a:t>   Maximum output required time after clock: 4.040ns</a:t>
            </a:r>
          </a:p>
          <a:p>
            <a:r>
              <a:rPr lang="en-US" sz="1400" dirty="0"/>
              <a:t>   Maximum combinational path delay: No path found</a:t>
            </a:r>
          </a:p>
        </p:txBody>
      </p:sp>
    </p:spTree>
    <p:extLst>
      <p:ext uri="{BB962C8B-B14F-4D97-AF65-F5344CB8AC3E}">
        <p14:creationId xmlns:p14="http://schemas.microsoft.com/office/powerpoint/2010/main" val="353217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5212" y="889000"/>
            <a:ext cx="5410200" cy="5257800"/>
          </a:xfrm>
          <a:prstGeom prst="rect">
            <a:avLst/>
          </a:prstGeom>
          <a:blipFill>
            <a:blip r:embed="rId2">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 name="Title 2"/>
          <p:cNvSpPr>
            <a:spLocks noGrp="1"/>
          </p:cNvSpPr>
          <p:nvPr>
            <p:ph type="title"/>
          </p:nvPr>
        </p:nvSpPr>
        <p:spPr>
          <a:xfrm>
            <a:off x="1204324" y="304800"/>
            <a:ext cx="10376488" cy="533400"/>
          </a:xfrm>
        </p:spPr>
        <p:txBody>
          <a:bodyPr>
            <a:normAutofit/>
          </a:bodyPr>
          <a:lstStyle/>
          <a:p>
            <a:r>
              <a:rPr lang="en-US" dirty="0"/>
              <a:t>RAM MODULE</a:t>
            </a:r>
          </a:p>
        </p:txBody>
      </p:sp>
      <mc:AlternateContent xmlns:mc="http://schemas.openxmlformats.org/markup-compatibility/2006" xmlns:a14="http://schemas.microsoft.com/office/drawing/2010/main">
        <mc:Choice Requires="a14">
          <p:sp>
            <p:nvSpPr>
              <p:cNvPr id="5" name="Text Placeholder 4"/>
              <p:cNvSpPr>
                <a:spLocks noGrp="1"/>
              </p:cNvSpPr>
              <p:nvPr>
                <p:ph type="body" sz="half" idx="2"/>
              </p:nvPr>
            </p:nvSpPr>
            <p:spPr>
              <a:xfrm>
                <a:off x="1903412" y="4419600"/>
                <a:ext cx="9372600" cy="1600200"/>
              </a:xfrm>
              <a:solidFill>
                <a:schemeClr val="accent1">
                  <a:alpha val="88000"/>
                </a:schemeClr>
              </a:solidFill>
              <a:ln w="25400">
                <a:solidFill>
                  <a:schemeClr val="tx2"/>
                </a:solidFill>
              </a:ln>
            </p:spPr>
            <p:txBody>
              <a:bodyPr>
                <a:normAutofit lnSpcReduction="10000"/>
              </a:bodyPr>
              <a:lstStyle/>
              <a:p>
                <a:r>
                  <a:rPr lang="en-US" dirty="0"/>
                  <a:t>Due to hardware constraints our implemented RAM Module is not capable of accessing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16</m:t>
                        </m:r>
                      </m:sup>
                    </m:sSup>
                  </m:oMath>
                </a14:m>
                <a:r>
                  <a:rPr lang="en-US" dirty="0"/>
                  <a:t> addresses</a:t>
                </a:r>
              </a:p>
              <a:p>
                <a:r>
                  <a:rPr lang="en-US" dirty="0"/>
                  <a:t>Writing to RAM is a synchronous process</a:t>
                </a:r>
              </a:p>
              <a:p>
                <a:r>
                  <a:rPr lang="en-US" dirty="0"/>
                  <a:t>Reading from RAM is an asynchronous process to improve read times</a:t>
                </a:r>
              </a:p>
            </p:txBody>
          </p:sp>
        </mc:Choice>
        <mc:Fallback xmlns="">
          <p:sp>
            <p:nvSpPr>
              <p:cNvPr id="5" name="Text Placeholder 4"/>
              <p:cNvSpPr>
                <a:spLocks noGrp="1" noRot="1" noChangeAspect="1" noMove="1" noResize="1" noEditPoints="1" noAdjustHandles="1" noChangeArrowheads="1" noChangeShapeType="1" noTextEdit="1"/>
              </p:cNvSpPr>
              <p:nvPr>
                <p:ph type="body" sz="half" idx="2"/>
              </p:nvPr>
            </p:nvSpPr>
            <p:spPr>
              <a:xfrm>
                <a:off x="1903412" y="4419600"/>
                <a:ext cx="9372600" cy="1600200"/>
              </a:xfrm>
              <a:blipFill>
                <a:blip r:embed="rId3"/>
                <a:stretch>
                  <a:fillRect l="-195" t="-3745"/>
                </a:stretch>
              </a:blipFill>
              <a:ln w="25400">
                <a:solidFill>
                  <a:schemeClr val="tx2"/>
                </a:solidFill>
              </a:ln>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6627812" y="836579"/>
            <a:ext cx="4041384" cy="2953109"/>
          </a:xfrm>
          <a:prstGeom prst="rect">
            <a:avLst/>
          </a:prstGeom>
          <a:ln w="25400">
            <a:solidFill>
              <a:schemeClr val="accent1">
                <a:shade val="50000"/>
              </a:schemeClr>
            </a:solidFill>
          </a:ln>
        </p:spPr>
      </p:pic>
    </p:spTree>
    <p:extLst>
      <p:ext uri="{BB962C8B-B14F-4D97-AF65-F5344CB8AC3E}">
        <p14:creationId xmlns:p14="http://schemas.microsoft.com/office/powerpoint/2010/main" val="157331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RAM MODULE – PERFORMANCE</a:t>
            </a:r>
          </a:p>
        </p:txBody>
      </p:sp>
      <p:sp>
        <p:nvSpPr>
          <p:cNvPr id="9" name="Text Placeholder 4"/>
          <p:cNvSpPr txBox="1">
            <a:spLocks/>
          </p:cNvSpPr>
          <p:nvPr/>
        </p:nvSpPr>
        <p:spPr>
          <a:xfrm>
            <a:off x="5180012" y="1981200"/>
            <a:ext cx="5105400" cy="326136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a:t>Timing Summary:</a:t>
            </a:r>
          </a:p>
          <a:p>
            <a:r>
              <a:rPr lang="en-US" sz="1400"/>
              <a:t>---------------</a:t>
            </a:r>
          </a:p>
          <a:p>
            <a:r>
              <a:rPr lang="en-US" sz="1400"/>
              <a:t>Speed Grade: -5</a:t>
            </a:r>
          </a:p>
          <a:p>
            <a:endParaRPr lang="en-US" sz="1400"/>
          </a:p>
          <a:p>
            <a:r>
              <a:rPr lang="en-US" sz="1400"/>
              <a:t>   Minimum period: 10.625ns (Maximum Frequency: 94.120MHz)</a:t>
            </a:r>
          </a:p>
          <a:p>
            <a:r>
              <a:rPr lang="en-US" sz="1400"/>
              <a:t>   Minimum input arrival time before clock: 8.257ns</a:t>
            </a:r>
          </a:p>
          <a:p>
            <a:r>
              <a:rPr lang="en-US" sz="1400"/>
              <a:t>   Maximum output required time after clock: 4.040ns</a:t>
            </a:r>
          </a:p>
          <a:p>
            <a:r>
              <a:rPr lang="en-US" sz="1400"/>
              <a:t>   Maximum combinational path delay: No path found</a:t>
            </a:r>
            <a:endParaRPr lang="en-US" sz="1400" dirty="0"/>
          </a:p>
        </p:txBody>
      </p:sp>
      <p:graphicFrame>
        <p:nvGraphicFramePr>
          <p:cNvPr id="10" name="Table 9"/>
          <p:cNvGraphicFramePr>
            <a:graphicFrameLocks noGrp="1"/>
          </p:cNvGraphicFramePr>
          <p:nvPr>
            <p:extLst>
              <p:ext uri="{D42A27DB-BD31-4B8C-83A1-F6EECF244321}">
                <p14:modId xmlns:p14="http://schemas.microsoft.com/office/powerpoint/2010/main" val="3324183920"/>
              </p:ext>
            </p:extLst>
          </p:nvPr>
        </p:nvGraphicFramePr>
        <p:xfrm>
          <a:off x="705907" y="1447800"/>
          <a:ext cx="4093105" cy="2895600"/>
        </p:xfrm>
        <a:graphic>
          <a:graphicData uri="http://schemas.openxmlformats.org/drawingml/2006/table">
            <a:tbl>
              <a:tblPr firstRow="1" bandRow="1">
                <a:tableStyleId>{5C22544A-7EE6-4342-B048-85BDC9FD1C3A}</a:tableStyleId>
              </a:tblPr>
              <a:tblGrid>
                <a:gridCol w="4093105">
                  <a:extLst>
                    <a:ext uri="{9D8B030D-6E8A-4147-A177-3AD203B41FA5}">
                      <a16:colId xmlns:a16="http://schemas.microsoft.com/office/drawing/2014/main" xmlns="" val="2824142833"/>
                    </a:ext>
                  </a:extLst>
                </a:gridCol>
              </a:tblGrid>
              <a:tr h="2438400">
                <a:tc>
                  <a:txBody>
                    <a:bodyPr/>
                    <a:lstStyle/>
                    <a:p>
                      <a:r>
                        <a:rPr lang="en-US" sz="1600" dirty="0"/>
                        <a:t>HDL Synthesis Report</a:t>
                      </a:r>
                    </a:p>
                    <a:p>
                      <a:endParaRPr lang="en-US" sz="1600" dirty="0"/>
                    </a:p>
                    <a:p>
                      <a:r>
                        <a:rPr lang="en-US" sz="1600" dirty="0"/>
                        <a:t>Macro Statistics</a:t>
                      </a:r>
                    </a:p>
                    <a:p>
                      <a:r>
                        <a:rPr lang="en-US" sz="1600" dirty="0"/>
                        <a:t># Adders/</a:t>
                      </a:r>
                      <a:r>
                        <a:rPr lang="en-US" sz="1600" dirty="0" err="1"/>
                        <a:t>Subtractors</a:t>
                      </a:r>
                      <a:r>
                        <a:rPr lang="en-US" sz="1600" dirty="0"/>
                        <a:t>                                   : 1</a:t>
                      </a:r>
                    </a:p>
                    <a:p>
                      <a:r>
                        <a:rPr lang="en-US" sz="1600" dirty="0"/>
                        <a:t> 8-bit adder                                           : 1</a:t>
                      </a:r>
                    </a:p>
                    <a:p>
                      <a:r>
                        <a:rPr lang="en-US" sz="1600" dirty="0"/>
                        <a:t># Registers                                            : 272</a:t>
                      </a:r>
                    </a:p>
                    <a:p>
                      <a:r>
                        <a:rPr lang="en-US" sz="1600" dirty="0"/>
                        <a:t> 1-bit register                                        : 16</a:t>
                      </a:r>
                    </a:p>
                    <a:p>
                      <a:r>
                        <a:rPr lang="en-US" sz="1600" dirty="0"/>
                        <a:t> 8-bit register                                        : 256</a:t>
                      </a:r>
                    </a:p>
                    <a:p>
                      <a:r>
                        <a:rPr lang="en-US" sz="1600" dirty="0"/>
                        <a:t># Multiplexers                                         : 2</a:t>
                      </a:r>
                    </a:p>
                    <a:p>
                      <a:r>
                        <a:rPr lang="en-US" sz="1600" dirty="0"/>
                        <a:t> 8-bit 256-to-1 multiplexer                            : 2</a:t>
                      </a:r>
                    </a:p>
                    <a:p>
                      <a:endParaRPr lang="en-US" dirty="0"/>
                    </a:p>
                  </a:txBody>
                  <a:tcPr/>
                </a:tc>
                <a:extLst>
                  <a:ext uri="{0D108BD9-81ED-4DB2-BD59-A6C34878D82A}">
                    <a16:rowId xmlns:a16="http://schemas.microsoft.com/office/drawing/2014/main" xmlns="" val="137171529"/>
                  </a:ext>
                </a:extLst>
              </a:tr>
            </a:tbl>
          </a:graphicData>
        </a:graphic>
      </p:graphicFrame>
    </p:spTree>
    <p:extLst>
      <p:ext uri="{BB962C8B-B14F-4D97-AF65-F5344CB8AC3E}">
        <p14:creationId xmlns:p14="http://schemas.microsoft.com/office/powerpoint/2010/main" val="284777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1752597"/>
            <a:ext cx="8938472" cy="2764335"/>
          </a:xfrm>
        </p:spPr>
        <p:txBody>
          <a:bodyPr/>
          <a:lstStyle/>
          <a:p>
            <a:r>
              <a:rPr lang="en-US" dirty="0"/>
              <a:t>High Level Overview</a:t>
            </a:r>
          </a:p>
        </p:txBody>
      </p:sp>
      <p:sp>
        <p:nvSpPr>
          <p:cNvPr id="5" name="Text Placeholder 4"/>
          <p:cNvSpPr>
            <a:spLocks noGrp="1"/>
          </p:cNvSpPr>
          <p:nvPr>
            <p:ph type="body" idx="1"/>
          </p:nvPr>
        </p:nvSpPr>
        <p:spPr>
          <a:xfrm>
            <a:off x="1625176" y="1030273"/>
            <a:ext cx="7069519" cy="1220933"/>
          </a:xfrm>
        </p:spPr>
        <p:txBody>
          <a:bodyPr/>
          <a:lstStyle/>
          <a:p>
            <a:r>
              <a:rPr lang="en-US" dirty="0"/>
              <a:t>Hierarchy and RTL SCHEMATIC</a:t>
            </a:r>
          </a:p>
        </p:txBody>
      </p:sp>
      <p:pic>
        <p:nvPicPr>
          <p:cNvPr id="2" name="Picture 1"/>
          <p:cNvPicPr>
            <a:picLocks noChangeAspect="1"/>
          </p:cNvPicPr>
          <p:nvPr/>
        </p:nvPicPr>
        <p:blipFill>
          <a:blip r:embed="rId3"/>
          <a:stretch>
            <a:fillRect/>
          </a:stretch>
        </p:blipFill>
        <p:spPr>
          <a:xfrm>
            <a:off x="7313612" y="1030273"/>
            <a:ext cx="4480504" cy="4809953"/>
          </a:xfrm>
          <a:prstGeom prst="rect">
            <a:avLst/>
          </a:prstGeom>
          <a:ln>
            <a:solidFill>
              <a:schemeClr val="accent1"/>
            </a:solidFill>
          </a:ln>
        </p:spPr>
      </p:pic>
      <p:pic>
        <p:nvPicPr>
          <p:cNvPr id="3" name="Picture 2"/>
          <p:cNvPicPr>
            <a:picLocks noChangeAspect="1"/>
          </p:cNvPicPr>
          <p:nvPr/>
        </p:nvPicPr>
        <p:blipFill>
          <a:blip r:embed="rId4"/>
          <a:stretch>
            <a:fillRect/>
          </a:stretch>
        </p:blipFill>
        <p:spPr>
          <a:xfrm>
            <a:off x="912812" y="1600924"/>
            <a:ext cx="5896798" cy="4906060"/>
          </a:xfrm>
          <a:prstGeom prst="rect">
            <a:avLst/>
          </a:prstGeom>
          <a:ln>
            <a:solidFill>
              <a:schemeClr val="accent1"/>
            </a:solidFill>
          </a:ln>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3812" y="457200"/>
            <a:ext cx="3017814" cy="461665"/>
          </a:xfrm>
          <a:prstGeom prst="rect">
            <a:avLst/>
          </a:prstGeom>
        </p:spPr>
        <p:txBody>
          <a:bodyPr wrap="none">
            <a:spAutoFit/>
          </a:bodyPr>
          <a:lstStyle/>
          <a:p>
            <a:r>
              <a:rPr lang="en-US" dirty="0"/>
              <a:t>Development Timeline</a:t>
            </a:r>
          </a:p>
        </p:txBody>
      </p:sp>
      <p:pic>
        <p:nvPicPr>
          <p:cNvPr id="3" name="Picture 2"/>
          <p:cNvPicPr>
            <a:picLocks noChangeAspect="1"/>
          </p:cNvPicPr>
          <p:nvPr/>
        </p:nvPicPr>
        <p:blipFill>
          <a:blip r:embed="rId3"/>
          <a:stretch>
            <a:fillRect/>
          </a:stretch>
        </p:blipFill>
        <p:spPr>
          <a:xfrm>
            <a:off x="2589212" y="1749862"/>
            <a:ext cx="6629400" cy="4520398"/>
          </a:xfrm>
          <a:prstGeom prst="rect">
            <a:avLst/>
          </a:prstGeom>
          <a:ln>
            <a:solidFill>
              <a:schemeClr val="accent1"/>
            </a:solidFill>
          </a:ln>
        </p:spPr>
      </p:pic>
      <p:sp>
        <p:nvSpPr>
          <p:cNvPr id="5" name="Rectangle 4"/>
          <p:cNvSpPr/>
          <p:nvPr/>
        </p:nvSpPr>
        <p:spPr>
          <a:xfrm>
            <a:off x="1065212" y="918865"/>
            <a:ext cx="9067800" cy="830997"/>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FINISHING HAZARD DETECTION, STARTING BRANCH INSTRUCTIONS, STARTING USER I/O </a:t>
            </a:r>
          </a:p>
        </p:txBody>
      </p:sp>
    </p:spTree>
    <p:extLst>
      <p:ext uri="{BB962C8B-B14F-4D97-AF65-F5344CB8AC3E}">
        <p14:creationId xmlns:p14="http://schemas.microsoft.com/office/powerpoint/2010/main" val="13983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DATA HAZARD DETECTION</a:t>
            </a:r>
          </a:p>
        </p:txBody>
      </p:sp>
      <p:sp>
        <p:nvSpPr>
          <p:cNvPr id="5" name="Text Placeholder 4"/>
          <p:cNvSpPr>
            <a:spLocks noGrp="1"/>
          </p:cNvSpPr>
          <p:nvPr>
            <p:ph type="body" sz="half" idx="2"/>
          </p:nvPr>
        </p:nvSpPr>
        <p:spPr>
          <a:xfrm>
            <a:off x="5637212" y="4572000"/>
            <a:ext cx="4062942" cy="1930400"/>
          </a:xfrm>
        </p:spPr>
        <p:txBody>
          <a:bodyPr/>
          <a:lstStyle/>
          <a:p>
            <a:r>
              <a:rPr lang="en-US" dirty="0" smtClean="0"/>
              <a:t>6-Bit hazard signal is used to detect possible hazards for indicating the operand in question and the position in the pipeline for possible forwarding.</a:t>
            </a:r>
            <a:endParaRPr lang="en-US" dirty="0"/>
          </a:p>
        </p:txBody>
      </p:sp>
      <p:sp>
        <p:nvSpPr>
          <p:cNvPr id="8" name="Rectangle 7"/>
          <p:cNvSpPr/>
          <p:nvPr/>
        </p:nvSpPr>
        <p:spPr>
          <a:xfrm>
            <a:off x="1065212" y="838200"/>
            <a:ext cx="6019800" cy="3581400"/>
          </a:xfrm>
          <a:prstGeom prst="rect">
            <a:avLst/>
          </a:prstGeom>
          <a:blipFill dpi="0" rotWithShape="1">
            <a:blip r:embed="rId2">
              <a:alphaModFix amt="7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87399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Hex to Seven Segment Display Driver</a:t>
            </a:r>
          </a:p>
        </p:txBody>
      </p:sp>
      <p:sp>
        <p:nvSpPr>
          <p:cNvPr id="5" name="Text Placeholder 4"/>
          <p:cNvSpPr>
            <a:spLocks noGrp="1"/>
          </p:cNvSpPr>
          <p:nvPr>
            <p:ph type="body" sz="half" idx="2"/>
          </p:nvPr>
        </p:nvSpPr>
        <p:spPr>
          <a:xfrm>
            <a:off x="4799012" y="3352800"/>
            <a:ext cx="3886200" cy="1951276"/>
          </a:xfrm>
        </p:spPr>
        <p:txBody>
          <a:bodyPr>
            <a:normAutofit/>
          </a:bodyPr>
          <a:lstStyle/>
          <a:p>
            <a:r>
              <a:rPr lang="en-US" dirty="0"/>
              <a:t>The Display Driver was designed to only change what is displayed when the opcode indicates an OUT instruction.</a:t>
            </a:r>
          </a:p>
        </p:txBody>
      </p:sp>
      <p:sp>
        <p:nvSpPr>
          <p:cNvPr id="6" name="Rectangle 5"/>
          <p:cNvSpPr/>
          <p:nvPr/>
        </p:nvSpPr>
        <p:spPr>
          <a:xfrm>
            <a:off x="1065212" y="889000"/>
            <a:ext cx="3352800" cy="5664200"/>
          </a:xfrm>
          <a:prstGeom prst="rect">
            <a:avLst/>
          </a:prstGeom>
          <a:blipFill>
            <a:blip r:embed="rId3">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3"/>
          <p:cNvPicPr>
            <a:picLocks noChangeAspect="1"/>
          </p:cNvPicPr>
          <p:nvPr/>
        </p:nvPicPr>
        <p:blipFill>
          <a:blip r:embed="rId4"/>
          <a:stretch>
            <a:fillRect/>
          </a:stretch>
        </p:blipFill>
        <p:spPr>
          <a:xfrm>
            <a:off x="4875212" y="1219200"/>
            <a:ext cx="6311684" cy="1706324"/>
          </a:xfrm>
          <a:prstGeom prst="rect">
            <a:avLst/>
          </a:prstGeom>
          <a:ln w="25400">
            <a:solidFill>
              <a:schemeClr val="accent1">
                <a:shade val="50000"/>
              </a:schemeClr>
            </a:solidFill>
          </a:ln>
        </p:spPr>
      </p:pic>
    </p:spTree>
    <p:extLst>
      <p:ext uri="{BB962C8B-B14F-4D97-AF65-F5344CB8AC3E}">
        <p14:creationId xmlns:p14="http://schemas.microsoft.com/office/powerpoint/2010/main" val="10667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6613" y="304800"/>
            <a:ext cx="11352212" cy="914400"/>
          </a:xfrm>
        </p:spPr>
        <p:txBody>
          <a:bodyPr>
            <a:normAutofit/>
          </a:bodyPr>
          <a:lstStyle/>
          <a:p>
            <a:r>
              <a:rPr lang="en-US" dirty="0"/>
              <a:t>Hex to Seven Segment Display Driver – </a:t>
            </a:r>
            <a:br>
              <a:rPr lang="en-US" dirty="0"/>
            </a:br>
            <a:r>
              <a:rPr lang="en-US" dirty="0"/>
              <a:t>RTL and PERFORMANCE</a:t>
            </a:r>
          </a:p>
        </p:txBody>
      </p:sp>
      <p:sp>
        <p:nvSpPr>
          <p:cNvPr id="8" name="Text Placeholder 4"/>
          <p:cNvSpPr txBox="1">
            <a:spLocks/>
          </p:cNvSpPr>
          <p:nvPr/>
        </p:nvSpPr>
        <p:spPr>
          <a:xfrm>
            <a:off x="989012" y="1473200"/>
            <a:ext cx="3276600" cy="25146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Advanced HDL Synthesis Report</a:t>
            </a:r>
          </a:p>
          <a:p>
            <a:endParaRPr lang="en-US" sz="1400" dirty="0"/>
          </a:p>
          <a:p>
            <a:r>
              <a:rPr lang="en-US" sz="1400" dirty="0"/>
              <a:t>Macro Statistics</a:t>
            </a:r>
          </a:p>
          <a:p>
            <a:r>
              <a:rPr lang="en-US" sz="1400" dirty="0"/>
              <a:t># FSMs                                                 : 1</a:t>
            </a:r>
          </a:p>
          <a:p>
            <a:r>
              <a:rPr lang="en-US" sz="1400" dirty="0"/>
              <a:t># Latches                                              : 1</a:t>
            </a:r>
          </a:p>
          <a:p>
            <a:r>
              <a:rPr lang="en-US" sz="1400" dirty="0"/>
              <a:t> 16-bit latch                                          : 1</a:t>
            </a:r>
          </a:p>
        </p:txBody>
      </p:sp>
      <p:sp>
        <p:nvSpPr>
          <p:cNvPr id="9" name="Text Placeholder 4"/>
          <p:cNvSpPr txBox="1">
            <a:spLocks/>
          </p:cNvSpPr>
          <p:nvPr/>
        </p:nvSpPr>
        <p:spPr>
          <a:xfrm>
            <a:off x="6246812" y="1524000"/>
            <a:ext cx="4950462" cy="32766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Timing Summary:</a:t>
            </a:r>
          </a:p>
          <a:p>
            <a:r>
              <a:rPr lang="en-US" sz="1400" dirty="0"/>
              <a:t>---------------</a:t>
            </a:r>
          </a:p>
          <a:p>
            <a:r>
              <a:rPr lang="en-US" sz="1400" dirty="0"/>
              <a:t>Speed Grade: -5</a:t>
            </a:r>
          </a:p>
          <a:p>
            <a:endParaRPr lang="en-US" sz="1400" dirty="0"/>
          </a:p>
          <a:p>
            <a:r>
              <a:rPr lang="en-US" sz="1400" dirty="0"/>
              <a:t>   Minimum period: 2.396ns (Maximum Frequency: 417.362MHz)</a:t>
            </a:r>
          </a:p>
          <a:p>
            <a:r>
              <a:rPr lang="en-US" sz="1400" dirty="0"/>
              <a:t>   Minimum input arrival time before clock: 1.731ns</a:t>
            </a:r>
          </a:p>
          <a:p>
            <a:r>
              <a:rPr lang="en-US" sz="1400" dirty="0"/>
              <a:t>   Maximum output required time after clock: 9.907ns</a:t>
            </a:r>
          </a:p>
          <a:p>
            <a:r>
              <a:rPr lang="en-US" sz="1400" dirty="0"/>
              <a:t>   Maximum combinational path delay: No path found</a:t>
            </a:r>
          </a:p>
        </p:txBody>
      </p:sp>
    </p:spTree>
    <p:extLst>
      <p:ext uri="{BB962C8B-B14F-4D97-AF65-F5344CB8AC3E}">
        <p14:creationId xmlns:p14="http://schemas.microsoft.com/office/powerpoint/2010/main" val="30080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3812" y="457200"/>
            <a:ext cx="3017814" cy="461665"/>
          </a:xfrm>
          <a:prstGeom prst="rect">
            <a:avLst/>
          </a:prstGeom>
        </p:spPr>
        <p:txBody>
          <a:bodyPr wrap="none">
            <a:spAutoFit/>
          </a:bodyPr>
          <a:lstStyle/>
          <a:p>
            <a:r>
              <a:rPr lang="en-US" dirty="0"/>
              <a:t>Development Timeline</a:t>
            </a:r>
          </a:p>
        </p:txBody>
      </p:sp>
      <p:pic>
        <p:nvPicPr>
          <p:cNvPr id="2" name="Picture 1"/>
          <p:cNvPicPr>
            <a:picLocks noChangeAspect="1"/>
          </p:cNvPicPr>
          <p:nvPr/>
        </p:nvPicPr>
        <p:blipFill>
          <a:blip r:embed="rId3"/>
          <a:stretch>
            <a:fillRect/>
          </a:stretch>
        </p:blipFill>
        <p:spPr>
          <a:xfrm>
            <a:off x="1370012" y="1752600"/>
            <a:ext cx="8619464" cy="4495800"/>
          </a:xfrm>
          <a:prstGeom prst="rect">
            <a:avLst/>
          </a:prstGeom>
          <a:ln>
            <a:solidFill>
              <a:schemeClr val="accent1"/>
            </a:solidFill>
          </a:ln>
        </p:spPr>
      </p:pic>
      <p:sp>
        <p:nvSpPr>
          <p:cNvPr id="5" name="Rectangle 4"/>
          <p:cNvSpPr/>
          <p:nvPr/>
        </p:nvSpPr>
        <p:spPr>
          <a:xfrm>
            <a:off x="1065212" y="918865"/>
            <a:ext cx="9067800" cy="461665"/>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FINISHING L INSTRUCTIONS, USER I/O DEBUGGING, DATA FORWARDING</a:t>
            </a:r>
          </a:p>
        </p:txBody>
      </p:sp>
    </p:spTree>
    <p:extLst>
      <p:ext uri="{BB962C8B-B14F-4D97-AF65-F5344CB8AC3E}">
        <p14:creationId xmlns:p14="http://schemas.microsoft.com/office/powerpoint/2010/main" val="181491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DATA FORWARDING</a:t>
            </a:r>
          </a:p>
        </p:txBody>
      </p:sp>
      <p:sp>
        <p:nvSpPr>
          <p:cNvPr id="5" name="Text Placeholder 4"/>
          <p:cNvSpPr>
            <a:spLocks noGrp="1"/>
          </p:cNvSpPr>
          <p:nvPr>
            <p:ph type="body" sz="half" idx="2"/>
          </p:nvPr>
        </p:nvSpPr>
        <p:spPr>
          <a:xfrm>
            <a:off x="4265612" y="972065"/>
            <a:ext cx="4062942" cy="1930400"/>
          </a:xfrm>
        </p:spPr>
        <p:txBody>
          <a:bodyPr/>
          <a:lstStyle/>
          <a:p>
            <a:r>
              <a:rPr lang="en-US" dirty="0" smtClean="0"/>
              <a:t>The hazard detection indicates where in the pipeline the hazard is. This determines where to forward data from to limit stalling as much as possible.</a:t>
            </a:r>
            <a:endParaRPr lang="en-US" dirty="0"/>
          </a:p>
        </p:txBody>
      </p:sp>
      <p:sp>
        <p:nvSpPr>
          <p:cNvPr id="2" name="Rectangle 1"/>
          <p:cNvSpPr/>
          <p:nvPr/>
        </p:nvSpPr>
        <p:spPr>
          <a:xfrm>
            <a:off x="1293812" y="990600"/>
            <a:ext cx="2743200" cy="5105400"/>
          </a:xfrm>
          <a:prstGeom prst="rect">
            <a:avLst/>
          </a:prstGeom>
          <a:blipFill>
            <a:blip r:embed="rId2">
              <a:alphaModFix amt="70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94055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3812" y="457200"/>
            <a:ext cx="3017814" cy="461665"/>
          </a:xfrm>
          <a:prstGeom prst="rect">
            <a:avLst/>
          </a:prstGeom>
        </p:spPr>
        <p:txBody>
          <a:bodyPr wrap="none">
            <a:spAutoFit/>
          </a:bodyPr>
          <a:lstStyle/>
          <a:p>
            <a:r>
              <a:rPr lang="en-US" dirty="0"/>
              <a:t>Development Timeline</a:t>
            </a:r>
          </a:p>
        </p:txBody>
      </p:sp>
      <p:pic>
        <p:nvPicPr>
          <p:cNvPr id="3" name="Picture 2"/>
          <p:cNvPicPr>
            <a:picLocks noChangeAspect="1"/>
          </p:cNvPicPr>
          <p:nvPr/>
        </p:nvPicPr>
        <p:blipFill>
          <a:blip r:embed="rId2"/>
          <a:stretch>
            <a:fillRect/>
          </a:stretch>
        </p:blipFill>
        <p:spPr>
          <a:xfrm>
            <a:off x="1293812" y="2057400"/>
            <a:ext cx="8114286" cy="1857143"/>
          </a:xfrm>
          <a:prstGeom prst="rect">
            <a:avLst/>
          </a:prstGeom>
          <a:ln>
            <a:solidFill>
              <a:schemeClr val="accent1"/>
            </a:solidFill>
          </a:ln>
        </p:spPr>
      </p:pic>
      <p:sp>
        <p:nvSpPr>
          <p:cNvPr id="5" name="Rectangle 4"/>
          <p:cNvSpPr/>
          <p:nvPr/>
        </p:nvSpPr>
        <p:spPr>
          <a:xfrm>
            <a:off x="1065212" y="918865"/>
            <a:ext cx="10668000" cy="830997"/>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FINAL TOUCHES – BRANCH PREDICTIONS (COMPLETE), PROJECT REPORT WRITING, HARDWARE DEBUGGING (LATCH REDUCTION, RUNNING TEST CODE – ONGOING)</a:t>
            </a:r>
          </a:p>
        </p:txBody>
      </p:sp>
    </p:spTree>
    <p:extLst>
      <p:ext uri="{BB962C8B-B14F-4D97-AF65-F5344CB8AC3E}">
        <p14:creationId xmlns:p14="http://schemas.microsoft.com/office/powerpoint/2010/main" val="264214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8788" y="457200"/>
            <a:ext cx="10668000" cy="461665"/>
          </a:xfrm>
          <a:prstGeom prst="rect">
            <a:avLst/>
          </a:prstGeom>
          <a:noFill/>
        </p:spPr>
        <p:txBody>
          <a:bodyPr wrap="square" lIns="91440" tIns="45720" rIns="91440" bIns="45720">
            <a:spAutoFit/>
          </a:bodyPr>
          <a:lstStyle/>
          <a:p>
            <a:pPr algn="ctr"/>
            <a:r>
              <a:rPr lang="en-US" dirty="0">
                <a:ln w="0"/>
                <a:solidFill>
                  <a:schemeClr val="accent1"/>
                </a:solidFill>
                <a:effectLst>
                  <a:outerShdw blurRad="38100" dist="25400" dir="5400000" algn="ctr" rotWithShape="0">
                    <a:srgbClr val="6E747A">
                      <a:alpha val="43000"/>
                    </a:srgbClr>
                  </a:outerShdw>
                </a:effectLst>
              </a:rPr>
              <a:t>FULL PROCESSOR SYNTHESIS SUMMARY (SUBJECT TO CHANGE)</a:t>
            </a:r>
            <a:endParaRPr lang="en-US" b="0" cap="none" spc="0" dirty="0">
              <a:ln w="0"/>
              <a:solidFill>
                <a:schemeClr val="accent1"/>
              </a:solidFill>
              <a:effectLst>
                <a:outerShdw blurRad="38100" dist="25400" dir="5400000" algn="ctr" rotWithShape="0">
                  <a:srgbClr val="6E747A">
                    <a:alpha val="43000"/>
                  </a:srgbClr>
                </a:outerShdw>
              </a:effectLst>
            </a:endParaRPr>
          </a:p>
        </p:txBody>
      </p:sp>
      <p:sp>
        <p:nvSpPr>
          <p:cNvPr id="7" name="Text Placeholder 4"/>
          <p:cNvSpPr txBox="1">
            <a:spLocks/>
          </p:cNvSpPr>
          <p:nvPr/>
        </p:nvSpPr>
        <p:spPr>
          <a:xfrm>
            <a:off x="989012" y="1473200"/>
            <a:ext cx="3276600" cy="25146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endParaRPr lang="en-US" sz="1400" dirty="0"/>
          </a:p>
        </p:txBody>
      </p:sp>
      <p:sp>
        <p:nvSpPr>
          <p:cNvPr id="8" name="Text Placeholder 4"/>
          <p:cNvSpPr txBox="1">
            <a:spLocks/>
          </p:cNvSpPr>
          <p:nvPr/>
        </p:nvSpPr>
        <p:spPr>
          <a:xfrm>
            <a:off x="6551612" y="1524000"/>
            <a:ext cx="5105400" cy="39624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endParaRPr lang="en-US" sz="1400" dirty="0"/>
          </a:p>
          <a:p>
            <a:r>
              <a:rPr lang="en-US" sz="1400" dirty="0"/>
              <a:t>Timing Summary:</a:t>
            </a:r>
          </a:p>
          <a:p>
            <a:r>
              <a:rPr lang="en-US" sz="1400" dirty="0"/>
              <a:t>Speed Grade: -5</a:t>
            </a:r>
          </a:p>
          <a:p>
            <a:r>
              <a:rPr lang="en-US" sz="1400" dirty="0"/>
              <a:t>   Minimum period: 21.547ns (Maximum Frequency: 46.410MHz)</a:t>
            </a:r>
          </a:p>
          <a:p>
            <a:r>
              <a:rPr lang="en-US" sz="1400" dirty="0"/>
              <a:t>   Minimum input arrival time before clock: 5.285ns</a:t>
            </a:r>
          </a:p>
          <a:p>
            <a:r>
              <a:rPr lang="en-US" sz="1400" dirty="0"/>
              <a:t>   Maximum output required time after clock: 11.939ns</a:t>
            </a:r>
          </a:p>
          <a:p>
            <a:r>
              <a:rPr lang="en-US" sz="1400" dirty="0"/>
              <a:t>   Maximum combinational path delay: No path found</a:t>
            </a:r>
          </a:p>
        </p:txBody>
      </p:sp>
      <p:graphicFrame>
        <p:nvGraphicFramePr>
          <p:cNvPr id="9" name="Table 8"/>
          <p:cNvGraphicFramePr>
            <a:graphicFrameLocks noGrp="1"/>
          </p:cNvGraphicFramePr>
          <p:nvPr>
            <p:extLst>
              <p:ext uri="{D42A27DB-BD31-4B8C-83A1-F6EECF244321}">
                <p14:modId xmlns:p14="http://schemas.microsoft.com/office/powerpoint/2010/main" val="1017401482"/>
              </p:ext>
            </p:extLst>
          </p:nvPr>
        </p:nvGraphicFramePr>
        <p:xfrm>
          <a:off x="240770" y="990600"/>
          <a:ext cx="6158442" cy="3810000"/>
        </p:xfrm>
        <a:graphic>
          <a:graphicData uri="http://schemas.openxmlformats.org/drawingml/2006/table">
            <a:tbl>
              <a:tblPr firstRow="1" bandRow="1">
                <a:tableStyleId>{5C22544A-7EE6-4342-B048-85BDC9FD1C3A}</a:tableStyleId>
              </a:tblPr>
              <a:tblGrid>
                <a:gridCol w="2958042">
                  <a:extLst>
                    <a:ext uri="{9D8B030D-6E8A-4147-A177-3AD203B41FA5}">
                      <a16:colId xmlns:a16="http://schemas.microsoft.com/office/drawing/2014/main" xmlns="" val="2824142833"/>
                    </a:ext>
                  </a:extLst>
                </a:gridCol>
                <a:gridCol w="3200400">
                  <a:extLst>
                    <a:ext uri="{9D8B030D-6E8A-4147-A177-3AD203B41FA5}">
                      <a16:colId xmlns:a16="http://schemas.microsoft.com/office/drawing/2014/main" xmlns="" val="4121336976"/>
                    </a:ext>
                  </a:extLst>
                </a:gridCol>
              </a:tblGrid>
              <a:tr h="370840">
                <a:tc>
                  <a:txBody>
                    <a:bodyPr/>
                    <a:lstStyle/>
                    <a:p>
                      <a:r>
                        <a:rPr lang="en-US" sz="1200" dirty="0"/>
                        <a:t>Advanced HDL Synthesis Report</a:t>
                      </a:r>
                    </a:p>
                    <a:p>
                      <a:endParaRPr lang="en-US" sz="1200" dirty="0"/>
                    </a:p>
                    <a:p>
                      <a:r>
                        <a:rPr lang="en-US" sz="1200" dirty="0"/>
                        <a:t>Macro Statistics</a:t>
                      </a:r>
                    </a:p>
                    <a:p>
                      <a:r>
                        <a:rPr lang="en-US" sz="1200" dirty="0"/>
                        <a:t># FSMs                                                 : 1</a:t>
                      </a:r>
                    </a:p>
                    <a:p>
                      <a:r>
                        <a:rPr lang="en-US" sz="1200" dirty="0"/>
                        <a:t># RAMs                                                 : 2</a:t>
                      </a:r>
                    </a:p>
                    <a:p>
                      <a:r>
                        <a:rPr lang="en-US" sz="1200" dirty="0"/>
                        <a:t> 255x8-bit single-port block RAM                       : 1</a:t>
                      </a:r>
                    </a:p>
                    <a:p>
                      <a:r>
                        <a:rPr lang="en-US" sz="1200" dirty="0"/>
                        <a:t> 256x8-bit single-port block RAM                       : 1</a:t>
                      </a:r>
                    </a:p>
                    <a:p>
                      <a:r>
                        <a:rPr lang="en-US" sz="1200" dirty="0"/>
                        <a:t># ROMs                                                 : 1</a:t>
                      </a:r>
                    </a:p>
                    <a:p>
                      <a:r>
                        <a:rPr lang="en-US" sz="1200" dirty="0"/>
                        <a:t> 16x3-bit ROM                                          : 1</a:t>
                      </a:r>
                    </a:p>
                    <a:p>
                      <a:r>
                        <a:rPr lang="en-US" sz="1200" dirty="0"/>
                        <a:t># Multipliers                                          : 1</a:t>
                      </a:r>
                    </a:p>
                    <a:p>
                      <a:r>
                        <a:rPr lang="en-US" sz="1200" dirty="0"/>
                        <a:t> 8x8-bit multiplier                                    : 1</a:t>
                      </a:r>
                    </a:p>
                    <a:p>
                      <a:r>
                        <a:rPr lang="en-US" sz="1200" dirty="0"/>
                        <a:t>16-bit 4-to-1 multiplexer                             : 1</a:t>
                      </a:r>
                    </a:p>
                    <a:p>
                      <a:r>
                        <a:rPr lang="en-US" sz="1200" dirty="0"/>
                        <a:t> 3-bit 4-to-1 multiplexer                              : 3</a:t>
                      </a:r>
                    </a:p>
                    <a:p>
                      <a:r>
                        <a:rPr lang="en-US" sz="1200" dirty="0"/>
                        <a:t># Logic shifters                                       : 2</a:t>
                      </a:r>
                    </a:p>
                    <a:p>
                      <a:r>
                        <a:rPr lang="en-US" sz="1200" dirty="0"/>
                        <a:t> 16-bit shifter logical left                           : 1</a:t>
                      </a:r>
                    </a:p>
                    <a:p>
                      <a:r>
                        <a:rPr lang="en-US" sz="1200" dirty="0"/>
                        <a:t> 16-bit shifter logical right                          : 1</a:t>
                      </a:r>
                    </a:p>
                  </a:txBody>
                  <a:tcPr/>
                </a:tc>
                <a:tc>
                  <a:txBody>
                    <a:bodyPr/>
                    <a:lstStyle/>
                    <a:p>
                      <a:r>
                        <a:rPr lang="en-US" sz="1200" dirty="0"/>
                        <a:t># Adders/</a:t>
                      </a:r>
                      <a:r>
                        <a:rPr lang="en-US" sz="1200" dirty="0" err="1"/>
                        <a:t>Subtractors</a:t>
                      </a:r>
                      <a:r>
                        <a:rPr lang="en-US" sz="1200" dirty="0"/>
                        <a:t>                                   : 3</a:t>
                      </a:r>
                    </a:p>
                    <a:p>
                      <a:r>
                        <a:rPr lang="en-US" sz="1200" dirty="0"/>
                        <a:t> 16-bit adder                                          : 1</a:t>
                      </a:r>
                    </a:p>
                    <a:p>
                      <a:r>
                        <a:rPr lang="en-US" sz="1200" dirty="0"/>
                        <a:t> 16-bit </a:t>
                      </a:r>
                      <a:r>
                        <a:rPr lang="en-US" sz="1200" dirty="0" err="1"/>
                        <a:t>addsub</a:t>
                      </a:r>
                      <a:r>
                        <a:rPr lang="en-US" sz="1200" dirty="0"/>
                        <a:t>                                         : 1</a:t>
                      </a:r>
                    </a:p>
                    <a:p>
                      <a:r>
                        <a:rPr lang="en-US" sz="1200" dirty="0"/>
                        <a:t> 8-bit adder                                           : 1</a:t>
                      </a:r>
                    </a:p>
                    <a:p>
                      <a:r>
                        <a:rPr lang="en-US" sz="1200" dirty="0"/>
                        <a:t># Registers                                            : 2540</a:t>
                      </a:r>
                    </a:p>
                    <a:p>
                      <a:r>
                        <a:rPr lang="en-US" sz="1200" dirty="0"/>
                        <a:t> Flip-Flops                                            : 2540</a:t>
                      </a:r>
                    </a:p>
                    <a:p>
                      <a:r>
                        <a:rPr lang="en-US" sz="1200" dirty="0"/>
                        <a:t># Latches                                              : 5</a:t>
                      </a:r>
                    </a:p>
                    <a:p>
                      <a:r>
                        <a:rPr lang="en-US" sz="1200" dirty="0"/>
                        <a:t> 1-bit latch                                           : 2</a:t>
                      </a:r>
                    </a:p>
                    <a:p>
                      <a:r>
                        <a:rPr lang="en-US" sz="1200" dirty="0"/>
                        <a:t> 16-bit latch                                          : 2</a:t>
                      </a:r>
                    </a:p>
                    <a:p>
                      <a:r>
                        <a:rPr lang="en-US" sz="1200" dirty="0"/>
                        <a:t> 3-bit latch                                           : 1</a:t>
                      </a:r>
                    </a:p>
                    <a:p>
                      <a:r>
                        <a:rPr lang="en-US" sz="1200" dirty="0"/>
                        <a:t># Comparators                                          : 12</a:t>
                      </a:r>
                    </a:p>
                    <a:p>
                      <a:r>
                        <a:rPr lang="en-US" sz="1200" dirty="0"/>
                        <a:t> 16-bit comparator equal                               : 1</a:t>
                      </a:r>
                    </a:p>
                    <a:p>
                      <a:r>
                        <a:rPr lang="en-US" sz="1200" dirty="0"/>
                        <a:t> 16-bit comparator less                                : 1</a:t>
                      </a:r>
                    </a:p>
                    <a:p>
                      <a:r>
                        <a:rPr lang="en-US" sz="1200" dirty="0"/>
                        <a:t> 16-bit comparator not equal                           : 1</a:t>
                      </a:r>
                    </a:p>
                    <a:p>
                      <a:r>
                        <a:rPr lang="en-US" sz="1200" dirty="0"/>
                        <a:t> 3-bit comparator equal                                : 9</a:t>
                      </a:r>
                    </a:p>
                    <a:p>
                      <a:r>
                        <a:rPr lang="en-US" sz="1200" dirty="0"/>
                        <a:t># Multiplexers                                         : 70</a:t>
                      </a:r>
                    </a:p>
                    <a:p>
                      <a:r>
                        <a:rPr lang="en-US" sz="1200" dirty="0"/>
                        <a:t> 1-bit 256-to-1 multiplexer                            : 16</a:t>
                      </a:r>
                    </a:p>
                    <a:p>
                      <a:r>
                        <a:rPr lang="en-US" sz="1200" dirty="0"/>
                        <a:t> 1-bit 4-to-1 multiplexer                              : 18</a:t>
                      </a:r>
                    </a:p>
                    <a:p>
                      <a:r>
                        <a:rPr lang="en-US" sz="1200" dirty="0"/>
                        <a:t> 1-bit 8-to-1 multiplexer                              : 32</a:t>
                      </a:r>
                    </a:p>
                    <a:p>
                      <a:endParaRPr lang="en-US" sz="1600" dirty="0"/>
                    </a:p>
                  </a:txBody>
                  <a:tcPr/>
                </a:tc>
                <a:extLst>
                  <a:ext uri="{0D108BD9-81ED-4DB2-BD59-A6C34878D82A}">
                    <a16:rowId xmlns:a16="http://schemas.microsoft.com/office/drawing/2014/main" xmlns="" val="137171529"/>
                  </a:ext>
                </a:extLst>
              </a:tr>
            </a:tbl>
          </a:graphicData>
        </a:graphic>
      </p:graphicFrame>
    </p:spTree>
    <p:extLst>
      <p:ext uri="{BB962C8B-B14F-4D97-AF65-F5344CB8AC3E}">
        <p14:creationId xmlns:p14="http://schemas.microsoft.com/office/powerpoint/2010/main" val="119295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Looking Back – All Goals Met</a:t>
            </a:r>
          </a:p>
        </p:txBody>
      </p:sp>
      <p:sp>
        <p:nvSpPr>
          <p:cNvPr id="14" name="Content Placeholder 13"/>
          <p:cNvSpPr>
            <a:spLocks noGrp="1"/>
          </p:cNvSpPr>
          <p:nvPr>
            <p:ph idx="1"/>
          </p:nvPr>
        </p:nvSpPr>
        <p:spPr/>
        <p:txBody>
          <a:bodyPr/>
          <a:lstStyle/>
          <a:p>
            <a:r>
              <a:rPr lang="en-US" dirty="0"/>
              <a:t>Implemented a RISC like 16-Bit Processor</a:t>
            </a:r>
          </a:p>
          <a:p>
            <a:r>
              <a:rPr lang="en-US" dirty="0"/>
              <a:t>The Processor is capable of handling all instruction types</a:t>
            </a:r>
          </a:p>
          <a:p>
            <a:r>
              <a:rPr lang="en-US" dirty="0"/>
              <a:t>The Processor implements a 5-Stage Pipeline Design</a:t>
            </a:r>
          </a:p>
        </p:txBody>
      </p:sp>
      <p:sp>
        <p:nvSpPr>
          <p:cNvPr id="4" name="Rectangle 3"/>
          <p:cNvSpPr/>
          <p:nvPr/>
        </p:nvSpPr>
        <p:spPr>
          <a:xfrm>
            <a:off x="989012" y="387883"/>
            <a:ext cx="5638800" cy="461665"/>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FINAL SUMMARY – PROBLEM SOLUTION</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Group Project Choices / Additional Features</a:t>
            </a:r>
          </a:p>
        </p:txBody>
      </p:sp>
      <p:sp>
        <p:nvSpPr>
          <p:cNvPr id="14" name="Content Placeholder 13"/>
          <p:cNvSpPr>
            <a:spLocks noGrp="1"/>
          </p:cNvSpPr>
          <p:nvPr>
            <p:ph idx="1"/>
          </p:nvPr>
        </p:nvSpPr>
        <p:spPr/>
        <p:txBody>
          <a:bodyPr/>
          <a:lstStyle/>
          <a:p>
            <a:r>
              <a:rPr lang="en-US" dirty="0"/>
              <a:t>Implemented Branch Prediction (Branch Not Taken Assumption)</a:t>
            </a:r>
          </a:p>
          <a:p>
            <a:r>
              <a:rPr lang="en-US" dirty="0"/>
              <a:t>Implemented Data Forwarding</a:t>
            </a:r>
          </a:p>
          <a:p>
            <a:r>
              <a:rPr lang="en-US" dirty="0"/>
              <a:t>Implemented User I/O, holding the process to allow for user input, pressing a button to continue until next user input, or output display</a:t>
            </a:r>
          </a:p>
        </p:txBody>
      </p:sp>
      <p:sp>
        <p:nvSpPr>
          <p:cNvPr id="4" name="Rectangle 3"/>
          <p:cNvSpPr/>
          <p:nvPr/>
        </p:nvSpPr>
        <p:spPr>
          <a:xfrm>
            <a:off x="989012" y="276696"/>
            <a:ext cx="2819400" cy="461665"/>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FINAL SUMMARY</a:t>
            </a:r>
          </a:p>
        </p:txBody>
      </p:sp>
    </p:spTree>
    <p:extLst>
      <p:ext uri="{BB962C8B-B14F-4D97-AF65-F5344CB8AC3E}">
        <p14:creationId xmlns:p14="http://schemas.microsoft.com/office/powerpoint/2010/main" val="201533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370012" y="1447800"/>
            <a:ext cx="8305800" cy="4833703"/>
          </a:xfrm>
          <a:prstGeom prst="rect">
            <a:avLst/>
          </a:prstGeom>
          <a:ln>
            <a:solidFill>
              <a:schemeClr val="accent1"/>
            </a:solidFill>
          </a:ln>
          <a:effectLst>
            <a:softEdge rad="0"/>
          </a:effectLst>
        </p:spPr>
      </p:pic>
      <p:sp>
        <p:nvSpPr>
          <p:cNvPr id="9" name="Rectangle 8"/>
          <p:cNvSpPr/>
          <p:nvPr/>
        </p:nvSpPr>
        <p:spPr>
          <a:xfrm>
            <a:off x="1293812" y="918865"/>
            <a:ext cx="10591800" cy="461665"/>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FIRST STEPS – SIMPLE CPU, ALU, </a:t>
            </a:r>
            <a:r>
              <a:rPr lang="en-US" dirty="0">
                <a:ln w="0"/>
                <a:solidFill>
                  <a:schemeClr val="accent1"/>
                </a:solidFill>
                <a:effectLst>
                  <a:outerShdw blurRad="38100" dist="25400" dir="5400000" algn="ctr" rotWithShape="0">
                    <a:srgbClr val="6E747A">
                      <a:alpha val="43000"/>
                    </a:srgbClr>
                  </a:outerShdw>
                </a:effectLst>
              </a:rPr>
              <a:t>STARTING CONTROL UNIT </a:t>
            </a:r>
            <a:r>
              <a:rPr lang="en-US" b="0" cap="none" spc="0" dirty="0">
                <a:ln w="0"/>
                <a:solidFill>
                  <a:schemeClr val="accent1"/>
                </a:solidFill>
                <a:effectLst>
                  <a:outerShdw blurRad="38100" dist="25400" dir="5400000" algn="ctr" rotWithShape="0">
                    <a:srgbClr val="6E747A">
                      <a:alpha val="43000"/>
                    </a:srgbClr>
                  </a:outerShdw>
                </a:effectLst>
              </a:rPr>
              <a:t>AND PIPELINE STAGES</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8882" y="1371600"/>
            <a:ext cx="6551930" cy="3657600"/>
          </a:xfrm>
          <a:prstGeom prst="rect">
            <a:avLst/>
          </a:prstGeom>
          <a:blipFill dpi="0" rotWithShape="1">
            <a:blip r:embed="rId3">
              <a:alphaModFix amt="43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itle 1"/>
          <p:cNvSpPr>
            <a:spLocks noGrp="1"/>
          </p:cNvSpPr>
          <p:nvPr>
            <p:ph type="title"/>
          </p:nvPr>
        </p:nvSpPr>
        <p:spPr>
          <a:xfrm>
            <a:off x="760412" y="339794"/>
            <a:ext cx="4062942" cy="558800"/>
          </a:xfrm>
        </p:spPr>
        <p:txBody>
          <a:bodyPr/>
          <a:lstStyle/>
          <a:p>
            <a:r>
              <a:rPr lang="en-US" dirty="0"/>
              <a:t>THE FINISHED ALU</a:t>
            </a:r>
          </a:p>
        </p:txBody>
      </p:sp>
      <p:pic>
        <p:nvPicPr>
          <p:cNvPr id="5" name="Content Placeholder 4"/>
          <p:cNvPicPr>
            <a:picLocks noGrp="1" noChangeAspect="1"/>
          </p:cNvPicPr>
          <p:nvPr>
            <p:ph idx="1"/>
          </p:nvPr>
        </p:nvPicPr>
        <p:blipFill>
          <a:blip r:embed="rId4"/>
          <a:stretch>
            <a:fillRect/>
          </a:stretch>
        </p:blipFill>
        <p:spPr>
          <a:xfrm>
            <a:off x="6094412" y="990600"/>
            <a:ext cx="4747154" cy="2480593"/>
          </a:xfrm>
          <a:prstGeom prst="rect">
            <a:avLst/>
          </a:prstGeom>
          <a:ln w="25400">
            <a:solidFill>
              <a:schemeClr val="accent1"/>
            </a:solidFill>
          </a:ln>
        </p:spPr>
      </p:pic>
      <p:sp>
        <p:nvSpPr>
          <p:cNvPr id="6" name="Text Placeholder 4"/>
          <p:cNvSpPr>
            <a:spLocks noGrp="1"/>
          </p:cNvSpPr>
          <p:nvPr>
            <p:ph type="body" sz="half" idx="2"/>
          </p:nvPr>
        </p:nvSpPr>
        <p:spPr>
          <a:xfrm>
            <a:off x="1903412" y="4229100"/>
            <a:ext cx="9372600" cy="1600200"/>
          </a:xfrm>
          <a:solidFill>
            <a:schemeClr val="accent1">
              <a:alpha val="88000"/>
            </a:schemeClr>
          </a:solidFill>
          <a:ln w="25400">
            <a:solidFill>
              <a:schemeClr val="tx2"/>
            </a:solidFill>
          </a:ln>
        </p:spPr>
        <p:txBody>
          <a:bodyPr>
            <a:normAutofit/>
          </a:bodyPr>
          <a:lstStyle/>
          <a:p>
            <a:r>
              <a:rPr lang="en-US" dirty="0"/>
              <a:t>The ALU is capable of producing results in all modes</a:t>
            </a:r>
          </a:p>
          <a:p>
            <a:r>
              <a:rPr lang="en-US" dirty="0"/>
              <a:t>Multiplication is done by taking the 8 LSB’s of in1 and in2 and producing a 16-bit result</a:t>
            </a:r>
          </a:p>
          <a:p>
            <a:r>
              <a:rPr lang="en-US" dirty="0"/>
              <a:t>The ALU operates asynchronously, improving performance</a:t>
            </a: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339794"/>
            <a:ext cx="10363200" cy="558800"/>
          </a:xfrm>
        </p:spPr>
        <p:txBody>
          <a:bodyPr>
            <a:normAutofit/>
          </a:bodyPr>
          <a:lstStyle/>
          <a:p>
            <a:r>
              <a:rPr lang="en-US" dirty="0"/>
              <a:t>THE FINISHED ALU – RTL SCHEMATIC, PERFORMANCE</a:t>
            </a:r>
          </a:p>
        </p:txBody>
      </p:sp>
      <p:pic>
        <p:nvPicPr>
          <p:cNvPr id="11" name="Picture 10"/>
          <p:cNvPicPr>
            <a:picLocks noChangeAspect="1"/>
          </p:cNvPicPr>
          <p:nvPr/>
        </p:nvPicPr>
        <p:blipFill>
          <a:blip r:embed="rId3"/>
          <a:stretch>
            <a:fillRect/>
          </a:stretch>
        </p:blipFill>
        <p:spPr>
          <a:xfrm>
            <a:off x="4189412" y="990600"/>
            <a:ext cx="7407802" cy="3054281"/>
          </a:xfrm>
          <a:prstGeom prst="rect">
            <a:avLst/>
          </a:prstGeom>
          <a:ln w="25400">
            <a:solidFill>
              <a:schemeClr val="accent1"/>
            </a:solidFill>
          </a:ln>
        </p:spPr>
      </p:pic>
      <p:sp>
        <p:nvSpPr>
          <p:cNvPr id="13" name="Text Placeholder 4"/>
          <p:cNvSpPr>
            <a:spLocks noGrp="1"/>
          </p:cNvSpPr>
          <p:nvPr>
            <p:ph type="body" sz="half" idx="2"/>
          </p:nvPr>
        </p:nvSpPr>
        <p:spPr>
          <a:xfrm>
            <a:off x="379412" y="1143000"/>
            <a:ext cx="3611563" cy="4419600"/>
          </a:xfrm>
          <a:solidFill>
            <a:schemeClr val="accent1">
              <a:alpha val="88000"/>
            </a:schemeClr>
          </a:solidFill>
          <a:ln w="25400">
            <a:solidFill>
              <a:schemeClr val="tx2"/>
            </a:solidFill>
          </a:ln>
        </p:spPr>
        <p:txBody>
          <a:bodyPr>
            <a:noAutofit/>
          </a:bodyPr>
          <a:lstStyle/>
          <a:p>
            <a:r>
              <a:rPr lang="en-US" sz="1400" dirty="0"/>
              <a:t>HDL Synthesis Report</a:t>
            </a:r>
          </a:p>
          <a:p>
            <a:r>
              <a:rPr lang="en-US" sz="1400" dirty="0"/>
              <a:t>Macro Statistics</a:t>
            </a:r>
          </a:p>
          <a:p>
            <a:r>
              <a:rPr lang="en-US" sz="1400" dirty="0"/>
              <a:t># Multipliers                                          : 1</a:t>
            </a:r>
          </a:p>
          <a:p>
            <a:r>
              <a:rPr lang="en-US" sz="1400" dirty="0"/>
              <a:t> 8x8-bit multiplier                                    : 1</a:t>
            </a:r>
          </a:p>
          <a:p>
            <a:r>
              <a:rPr lang="en-US" sz="1400" dirty="0"/>
              <a:t># Adders/</a:t>
            </a:r>
            <a:r>
              <a:rPr lang="en-US" sz="1400" dirty="0" err="1"/>
              <a:t>Subtractors</a:t>
            </a:r>
            <a:r>
              <a:rPr lang="en-US" sz="1400" dirty="0"/>
              <a:t>                                   : 1</a:t>
            </a:r>
          </a:p>
          <a:p>
            <a:r>
              <a:rPr lang="en-US" sz="1400" dirty="0"/>
              <a:t> 16-bit </a:t>
            </a:r>
            <a:r>
              <a:rPr lang="en-US" sz="1400" dirty="0" err="1"/>
              <a:t>addsub</a:t>
            </a:r>
            <a:r>
              <a:rPr lang="en-US" sz="1400" dirty="0"/>
              <a:t>                                         : 1</a:t>
            </a:r>
          </a:p>
          <a:p>
            <a:r>
              <a:rPr lang="en-US" sz="1400" dirty="0"/>
              <a:t># Comparators                                          : 1</a:t>
            </a:r>
          </a:p>
          <a:p>
            <a:r>
              <a:rPr lang="en-US" sz="1400" dirty="0"/>
              <a:t> 16-bit comparator less                                : 1</a:t>
            </a:r>
          </a:p>
          <a:p>
            <a:r>
              <a:rPr lang="en-US" sz="1400" dirty="0"/>
              <a:t># Logic shifters                                       : 2</a:t>
            </a:r>
          </a:p>
          <a:p>
            <a:r>
              <a:rPr lang="en-US" sz="1400" dirty="0"/>
              <a:t> 16-bit shifter logical left                           : 1</a:t>
            </a:r>
          </a:p>
          <a:p>
            <a:r>
              <a:rPr lang="en-US" sz="1400" dirty="0"/>
              <a:t> 16-bit shifter logical right                          : 1</a:t>
            </a:r>
          </a:p>
        </p:txBody>
      </p:sp>
      <p:sp>
        <p:nvSpPr>
          <p:cNvPr id="15" name="Text Placeholder 4"/>
          <p:cNvSpPr txBox="1">
            <a:spLocks/>
          </p:cNvSpPr>
          <p:nvPr/>
        </p:nvSpPr>
        <p:spPr>
          <a:xfrm>
            <a:off x="4332287" y="3352801"/>
            <a:ext cx="7301439" cy="22860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Timing Summary:</a:t>
            </a:r>
          </a:p>
          <a:p>
            <a:r>
              <a:rPr lang="en-US" sz="1400" dirty="0"/>
              <a:t>Speed Grade: -5</a:t>
            </a:r>
          </a:p>
          <a:p>
            <a:r>
              <a:rPr lang="en-US" sz="1400" dirty="0"/>
              <a:t>   Minimum period: No path found</a:t>
            </a:r>
          </a:p>
          <a:p>
            <a:r>
              <a:rPr lang="en-US" sz="1400" dirty="0"/>
              <a:t>   Minimum input arrival time before clock: No path found</a:t>
            </a:r>
          </a:p>
          <a:p>
            <a:r>
              <a:rPr lang="en-US" sz="1400" dirty="0"/>
              <a:t>   Maximum output required time after clock: No path found</a:t>
            </a:r>
          </a:p>
          <a:p>
            <a:r>
              <a:rPr lang="en-US" sz="1400" dirty="0"/>
              <a:t>   Maximum combinational path delay: 14.386ns</a:t>
            </a:r>
          </a:p>
        </p:txBody>
      </p:sp>
    </p:spTree>
    <p:extLst>
      <p:ext uri="{BB962C8B-B14F-4D97-AF65-F5344CB8AC3E}">
        <p14:creationId xmlns:p14="http://schemas.microsoft.com/office/powerpoint/2010/main" val="176400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8882" y="1371600"/>
            <a:ext cx="4418330" cy="4876800"/>
          </a:xfrm>
          <a:prstGeom prst="rect">
            <a:avLst/>
          </a:prstGeom>
          <a:blipFill dpi="0" rotWithShape="1">
            <a:blip r:embed="rId3">
              <a:alphaModFix amt="43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itle 1"/>
          <p:cNvSpPr>
            <a:spLocks noGrp="1"/>
          </p:cNvSpPr>
          <p:nvPr>
            <p:ph type="title"/>
          </p:nvPr>
        </p:nvSpPr>
        <p:spPr>
          <a:xfrm>
            <a:off x="760412" y="339794"/>
            <a:ext cx="4062942" cy="558800"/>
          </a:xfrm>
        </p:spPr>
        <p:txBody>
          <a:bodyPr/>
          <a:lstStyle/>
          <a:p>
            <a:r>
              <a:rPr lang="en-US" dirty="0"/>
              <a:t>THE ROM FILE</a:t>
            </a:r>
          </a:p>
        </p:txBody>
      </p:sp>
      <p:sp>
        <p:nvSpPr>
          <p:cNvPr id="6" name="Text Placeholder 4"/>
          <p:cNvSpPr>
            <a:spLocks noGrp="1"/>
          </p:cNvSpPr>
          <p:nvPr>
            <p:ph type="body" sz="half" idx="2"/>
          </p:nvPr>
        </p:nvSpPr>
        <p:spPr>
          <a:xfrm>
            <a:off x="1903412" y="4229100"/>
            <a:ext cx="9372600" cy="1600200"/>
          </a:xfrm>
          <a:solidFill>
            <a:schemeClr val="accent1">
              <a:alpha val="88000"/>
            </a:schemeClr>
          </a:solidFill>
          <a:ln w="25400">
            <a:solidFill>
              <a:schemeClr val="tx2"/>
            </a:solidFill>
          </a:ln>
        </p:spPr>
        <p:txBody>
          <a:bodyPr>
            <a:normAutofit/>
          </a:bodyPr>
          <a:lstStyle/>
          <a:p>
            <a:r>
              <a:rPr lang="en-US" dirty="0"/>
              <a:t>The Contents of The ROM File are byte addressable, word aligned</a:t>
            </a:r>
          </a:p>
        </p:txBody>
      </p:sp>
      <p:sp>
        <p:nvSpPr>
          <p:cNvPr id="8" name="Rectangle 7"/>
          <p:cNvSpPr/>
          <p:nvPr/>
        </p:nvSpPr>
        <p:spPr>
          <a:xfrm>
            <a:off x="4494846" y="133350"/>
            <a:ext cx="7390765" cy="3295650"/>
          </a:xfrm>
          <a:prstGeom prst="rect">
            <a:avLst/>
          </a:prstGeom>
          <a:blipFill dpi="0" rotWithShape="1">
            <a:blip r:embed="rId4"/>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21890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457200"/>
            <a:ext cx="8915400" cy="558800"/>
          </a:xfrm>
        </p:spPr>
        <p:txBody>
          <a:bodyPr>
            <a:normAutofit fontScale="90000"/>
          </a:bodyPr>
          <a:lstStyle/>
          <a:p>
            <a:r>
              <a:rPr lang="en-US" dirty="0"/>
              <a:t>THE ROM FILE – PERFORMANCE AND RTL SCHEMATIC</a:t>
            </a:r>
          </a:p>
        </p:txBody>
      </p:sp>
      <p:sp>
        <p:nvSpPr>
          <p:cNvPr id="10" name="Text Placeholder 4"/>
          <p:cNvSpPr txBox="1">
            <a:spLocks/>
          </p:cNvSpPr>
          <p:nvPr/>
        </p:nvSpPr>
        <p:spPr>
          <a:xfrm>
            <a:off x="912813" y="4170768"/>
            <a:ext cx="4800600" cy="2458632"/>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Timing Summary:</a:t>
            </a:r>
          </a:p>
          <a:p>
            <a:r>
              <a:rPr lang="en-US" sz="1400" dirty="0"/>
              <a:t>Speed Grade: -5</a:t>
            </a:r>
          </a:p>
          <a:p>
            <a:r>
              <a:rPr lang="en-US" sz="1400" dirty="0"/>
              <a:t>   Minimum period: No path found</a:t>
            </a:r>
          </a:p>
          <a:p>
            <a:r>
              <a:rPr lang="en-US" sz="1400" dirty="0"/>
              <a:t>   Minimum input arrival time before clock: 1.814ns</a:t>
            </a:r>
          </a:p>
          <a:p>
            <a:r>
              <a:rPr lang="en-US" sz="1400" dirty="0"/>
              <a:t>   Maximum output required time after clock: 5.962ns</a:t>
            </a:r>
          </a:p>
          <a:p>
            <a:r>
              <a:rPr lang="en-US" sz="1400" dirty="0"/>
              <a:t>   Maximum combinational path delay: No path found</a:t>
            </a:r>
          </a:p>
        </p:txBody>
      </p:sp>
      <p:sp>
        <p:nvSpPr>
          <p:cNvPr id="13" name="Text Placeholder 4"/>
          <p:cNvSpPr txBox="1">
            <a:spLocks/>
          </p:cNvSpPr>
          <p:nvPr/>
        </p:nvSpPr>
        <p:spPr>
          <a:xfrm>
            <a:off x="912812" y="1270000"/>
            <a:ext cx="4109508" cy="22860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Advanced HDL Synthesis Report</a:t>
            </a:r>
          </a:p>
          <a:p>
            <a:endParaRPr lang="en-US" sz="1400" dirty="0"/>
          </a:p>
          <a:p>
            <a:r>
              <a:rPr lang="en-US" sz="1400" dirty="0"/>
              <a:t>Macro Statistics</a:t>
            </a:r>
          </a:p>
          <a:p>
            <a:r>
              <a:rPr lang="en-US" sz="1400" dirty="0"/>
              <a:t># RAMs                                                 : 2</a:t>
            </a:r>
          </a:p>
          <a:p>
            <a:r>
              <a:rPr lang="en-US" sz="1400" dirty="0"/>
              <a:t> 255x8-bit single-port block RAM                       : 1</a:t>
            </a:r>
          </a:p>
          <a:p>
            <a:r>
              <a:rPr lang="en-US" sz="1400" dirty="0"/>
              <a:t> 256x8-bit single-port block RAM                       : 1</a:t>
            </a:r>
          </a:p>
        </p:txBody>
      </p:sp>
      <p:pic>
        <p:nvPicPr>
          <p:cNvPr id="14" name="Picture 13"/>
          <p:cNvPicPr>
            <a:picLocks noChangeAspect="1"/>
          </p:cNvPicPr>
          <p:nvPr/>
        </p:nvPicPr>
        <p:blipFill>
          <a:blip r:embed="rId3"/>
          <a:stretch>
            <a:fillRect/>
          </a:stretch>
        </p:blipFill>
        <p:spPr>
          <a:xfrm>
            <a:off x="5865812" y="1447800"/>
            <a:ext cx="6141295" cy="3505200"/>
          </a:xfrm>
          <a:prstGeom prst="rect">
            <a:avLst/>
          </a:prstGeom>
          <a:noFill/>
          <a:ln w="25400">
            <a:solidFill>
              <a:schemeClr val="tx2"/>
            </a:solidFill>
          </a:ln>
        </p:spPr>
      </p:pic>
    </p:spTree>
    <p:extLst>
      <p:ext uri="{BB962C8B-B14F-4D97-AF65-F5344CB8AC3E}">
        <p14:creationId xmlns:p14="http://schemas.microsoft.com/office/powerpoint/2010/main" val="327924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3812" y="457200"/>
            <a:ext cx="3017814" cy="461665"/>
          </a:xfrm>
          <a:prstGeom prst="rect">
            <a:avLst/>
          </a:prstGeom>
        </p:spPr>
        <p:txBody>
          <a:bodyPr wrap="none">
            <a:spAutoFit/>
          </a:bodyPr>
          <a:lstStyle/>
          <a:p>
            <a:r>
              <a:rPr lang="en-US" dirty="0"/>
              <a:t>Development Timeline</a:t>
            </a:r>
          </a:p>
        </p:txBody>
      </p:sp>
      <p:pic>
        <p:nvPicPr>
          <p:cNvPr id="2" name="Picture 1"/>
          <p:cNvPicPr>
            <a:picLocks noChangeAspect="1"/>
          </p:cNvPicPr>
          <p:nvPr/>
        </p:nvPicPr>
        <p:blipFill>
          <a:blip r:embed="rId3"/>
          <a:stretch>
            <a:fillRect/>
          </a:stretch>
        </p:blipFill>
        <p:spPr>
          <a:xfrm>
            <a:off x="1217612" y="1447800"/>
            <a:ext cx="8358616" cy="4948535"/>
          </a:xfrm>
          <a:prstGeom prst="rect">
            <a:avLst/>
          </a:prstGeom>
          <a:ln>
            <a:solidFill>
              <a:schemeClr val="accent1"/>
            </a:solidFill>
          </a:ln>
        </p:spPr>
      </p:pic>
      <p:sp>
        <p:nvSpPr>
          <p:cNvPr id="5" name="Rectangle 4"/>
          <p:cNvSpPr/>
          <p:nvPr/>
        </p:nvSpPr>
        <p:spPr>
          <a:xfrm>
            <a:off x="1065212" y="918865"/>
            <a:ext cx="8915400" cy="461665"/>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FINISHING PIPELINE STAGES, RAM MODULE, BEGINNING HAZARDS</a:t>
            </a:r>
          </a:p>
        </p:txBody>
      </p:sp>
    </p:spTree>
    <p:extLst>
      <p:ext uri="{BB962C8B-B14F-4D97-AF65-F5344CB8AC3E}">
        <p14:creationId xmlns:p14="http://schemas.microsoft.com/office/powerpoint/2010/main" val="53625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4062942" cy="584200"/>
          </a:xfrm>
        </p:spPr>
        <p:txBody>
          <a:bodyPr/>
          <a:lstStyle/>
          <a:p>
            <a:r>
              <a:rPr lang="en-US" dirty="0"/>
              <a:t>Pipeline Stages</a:t>
            </a:r>
          </a:p>
        </p:txBody>
      </p:sp>
      <p:graphicFrame>
        <p:nvGraphicFramePr>
          <p:cNvPr id="7" name="Content Placeholder 4" descr="Staggered process showing 3 tasks arranged one below the other and two downward pointing arrows are used to indicate progression from first task to second task and second task to third task."/>
          <p:cNvGraphicFramePr>
            <a:graphicFrameLocks/>
          </p:cNvGraphicFramePr>
          <p:nvPr>
            <p:extLst>
              <p:ext uri="{D42A27DB-BD31-4B8C-83A1-F6EECF244321}">
                <p14:modId xmlns:p14="http://schemas.microsoft.com/office/powerpoint/2010/main" val="108633062"/>
              </p:ext>
            </p:extLst>
          </p:nvPr>
        </p:nvGraphicFramePr>
        <p:xfrm>
          <a:off x="8075612" y="4800600"/>
          <a:ext cx="2819399" cy="19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extLst>
              <a:ext uri="{BEBA8EAE-BF5A-486C-A8C5-ECC9F3942E4B}">
                <a14:imgProps xmlns:a14="http://schemas.microsoft.com/office/drawing/2010/main">
                  <a14:imgLayer r:embed="rId8">
                    <a14:imgEffect>
                      <a14:saturation sat="66000"/>
                    </a14:imgEffect>
                  </a14:imgLayer>
                </a14:imgProps>
              </a:ext>
            </a:extLst>
          </a:blip>
          <a:stretch>
            <a:fillRect/>
          </a:stretch>
        </p:blipFill>
        <p:spPr>
          <a:xfrm>
            <a:off x="405700" y="889000"/>
            <a:ext cx="11069335" cy="3759200"/>
          </a:xfrm>
          <a:prstGeom prst="rect">
            <a:avLst/>
          </a:prstGeom>
          <a:ln w="25400">
            <a:solidFill>
              <a:schemeClr val="accent1"/>
            </a:solidFill>
          </a:ln>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purl.org/dc/elements/1.1/"/>
    <ds:schemaRef ds:uri="http://schemas.microsoft.com/office/2006/metadata/properties"/>
    <ds:schemaRef ds:uri="http://schemas.microsoft.com/office/2006/documentManagement/types"/>
    <ds:schemaRef ds:uri="4873beb7-5857-4685-be1f-d57550cc96cc"/>
    <ds:schemaRef ds:uri="http://purl.org/dc/terms/"/>
    <ds:schemaRef ds:uri="http://schemas.openxmlformats.org/package/2006/metadata/core-properties"/>
    <ds:schemaRef ds:uri="http://schemas.microsoft.com/office/infopath/2007/PartnerControls"/>
    <ds:schemaRef ds:uri="http://purl.org/dc/dcmitype/"/>
    <ds:schemaRef ds:uri="http://www.w3.org/XML/1998/namespac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664</TotalTime>
  <Words>1426</Words>
  <Application>Microsoft Office PowerPoint</Application>
  <PresentationFormat>Custom</PresentationFormat>
  <Paragraphs>252</Paragraphs>
  <Slides>29</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Cambria Math</vt:lpstr>
      <vt:lpstr>Tech 16x9</vt:lpstr>
      <vt:lpstr>Long-Mann 16-Bit RISC Processor</vt:lpstr>
      <vt:lpstr>High Level Overview</vt:lpstr>
      <vt:lpstr>PowerPoint Presentation</vt:lpstr>
      <vt:lpstr>THE FINISHED ALU</vt:lpstr>
      <vt:lpstr>THE FINISHED ALU – RTL SCHEMATIC, PERFORMANCE</vt:lpstr>
      <vt:lpstr>THE ROM FILE</vt:lpstr>
      <vt:lpstr>THE ROM FILE – PERFORMANCE AND RTL SCHEMATIC</vt:lpstr>
      <vt:lpstr>PowerPoint Presentation</vt:lpstr>
      <vt:lpstr>Pipeline Stages</vt:lpstr>
      <vt:lpstr>Pipeline Stages – Instruction Fetch / Instruction Decode</vt:lpstr>
      <vt:lpstr>Pipeline Stages – Instruction Fetch / Instruction Decode – RTL SCHEMATIC</vt:lpstr>
      <vt:lpstr>Pipeline Stages – Instruction DECODE / EXECUTION</vt:lpstr>
      <vt:lpstr>Pipeline Stages – Instruction DECODE / EXECUTION – RTL SCHEMATIC, PERFORMANCE</vt:lpstr>
      <vt:lpstr>Pipeline Stages – EXECUTION / MEMORY</vt:lpstr>
      <vt:lpstr>Pipeline Stages – EXECUTION / MEMORY – RTL SCHEMATIC, PERFORMANCE</vt:lpstr>
      <vt:lpstr>Pipeline Stages – Memory / Writeback</vt:lpstr>
      <vt:lpstr>Pipeline Stages – Memory / Writeback – RTL SCHEMATIC, PERFORMANCE</vt:lpstr>
      <vt:lpstr>RAM MODULE</vt:lpstr>
      <vt:lpstr>RAM MODULE – PERFORMANCE</vt:lpstr>
      <vt:lpstr>PowerPoint Presentation</vt:lpstr>
      <vt:lpstr>DATA HAZARD DETECTION</vt:lpstr>
      <vt:lpstr>Hex to Seven Segment Display Driver</vt:lpstr>
      <vt:lpstr>Hex to Seven Segment Display Driver –  RTL and PERFORMANCE</vt:lpstr>
      <vt:lpstr>PowerPoint Presentation</vt:lpstr>
      <vt:lpstr>DATA FORWARDING</vt:lpstr>
      <vt:lpstr>PowerPoint Presentation</vt:lpstr>
      <vt:lpstr>PowerPoint Presentation</vt:lpstr>
      <vt:lpstr>Looking Back – All Goals Met</vt:lpstr>
      <vt:lpstr>Group Project Choices / Additional Features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Long-Mann 16-Bit RISC Processor</dc:title>
  <dc:creator>Jared Mann</dc:creator>
  <cp:lastModifiedBy>Taylor Long</cp:lastModifiedBy>
  <cp:revision>42</cp:revision>
  <dcterms:created xsi:type="dcterms:W3CDTF">2017-03-27T02:28:30Z</dcterms:created>
  <dcterms:modified xsi:type="dcterms:W3CDTF">2017-03-30T20:22:20Z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