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2"/>
      <p:bold r:id="rId13"/>
      <p:italic r:id="rId14"/>
      <p:boldItalic r:id="rId15"/>
    </p:embeddedFont>
    <p:embeddedFont>
      <p:font typeface="Roboto Medium" panose="02000000000000000000" pitchFamily="2" charset="0"/>
      <p:regular r:id="rId16"/>
      <p:bold r:id="rId17"/>
      <p:italic r:id="rId18"/>
      <p:boldItalic r:id="rId19"/>
    </p:embeddedFont>
    <p:embeddedFont>
      <p:font typeface="Roboto Thin" panose="020F0502020204030204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6827653fb7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6827653fb7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827653fb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827653fb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6827653fb7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6827653fb7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6827653fb7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6827653fb7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6827653fb7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6827653fb7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65eb8cc7bb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65eb8cc7bb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65eb8cc7b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65eb8cc7b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900">
                <a:solidFill>
                  <a:srgbClr val="FF0000"/>
                </a:solidFill>
              </a:rPr>
              <a:t>NETFLIX DATA ANALYSIS</a:t>
            </a:r>
            <a:endParaRPr sz="4800">
              <a:solidFill>
                <a:srgbClr val="FF0000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BY : HANSA WALI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2377050" y="168550"/>
            <a:ext cx="4794900" cy="6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u="sng">
                <a:solidFill>
                  <a:srgbClr val="FF0000"/>
                </a:solidFill>
              </a:rPr>
              <a:t>DATA COLLECTION AND IMPORTING</a:t>
            </a:r>
            <a:endParaRPr sz="2000" u="sng">
              <a:solidFill>
                <a:srgbClr val="FF0000"/>
              </a:solidFill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13126"/>
          <a:stretch/>
        </p:blipFill>
        <p:spPr>
          <a:xfrm>
            <a:off x="765863" y="848650"/>
            <a:ext cx="7612275" cy="123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950" y="2234025"/>
            <a:ext cx="8454083" cy="256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3527800" y="186000"/>
            <a:ext cx="47424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u="sng">
                <a:solidFill>
                  <a:srgbClr val="FF0000"/>
                </a:solidFill>
              </a:rPr>
              <a:t>DATA CLEANING</a:t>
            </a:r>
            <a:endParaRPr sz="2000" u="sng">
              <a:solidFill>
                <a:srgbClr val="FF0000"/>
              </a:solidFill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50" y="796201"/>
            <a:ext cx="4454450" cy="3576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7800" y="1531750"/>
            <a:ext cx="5073750" cy="3377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/>
        </p:nvSpPr>
        <p:spPr>
          <a:xfrm>
            <a:off x="2551400" y="220850"/>
            <a:ext cx="4690200" cy="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u="sng">
                <a:solidFill>
                  <a:srgbClr val="FF0000"/>
                </a:solidFill>
              </a:rPr>
              <a:t>EXPLORATORY DATA ANALYSIS</a:t>
            </a:r>
            <a:endParaRPr sz="2000" u="sng">
              <a:solidFill>
                <a:srgbClr val="FF0000"/>
              </a:solidFill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68401" y="2310338"/>
            <a:ext cx="4526799" cy="2478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850" y="2131500"/>
            <a:ext cx="3712350" cy="265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796250"/>
            <a:ext cx="4329851" cy="121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655000"/>
            <a:ext cx="3620675" cy="149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/>
        </p:nvSpPr>
        <p:spPr>
          <a:xfrm>
            <a:off x="2551400" y="220850"/>
            <a:ext cx="4690200" cy="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u="sng">
                <a:solidFill>
                  <a:srgbClr val="FF0000"/>
                </a:solidFill>
              </a:rPr>
              <a:t>EXPLORATORY DATA ANALYSIS</a:t>
            </a:r>
            <a:endParaRPr sz="2000" u="sng">
              <a:solidFill>
                <a:srgbClr val="FF0000"/>
              </a:solidFill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100" y="2435175"/>
            <a:ext cx="4471900" cy="23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0901" y="2892563"/>
            <a:ext cx="4048897" cy="1914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100" y="796250"/>
            <a:ext cx="4471901" cy="151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50900" y="1274750"/>
            <a:ext cx="4147075" cy="129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0000"/>
                </a:solidFill>
              </a:rPr>
              <a:t>WORD CLOUD OF NETFLIX TITLES</a:t>
            </a:r>
            <a:endParaRPr sz="2000">
              <a:solidFill>
                <a:srgbClr val="FF0000"/>
              </a:solidFill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500" y="304800"/>
            <a:ext cx="7353038" cy="39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224525" y="297050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0000"/>
                </a:solidFill>
              </a:rPr>
              <a:t>ADVANCED VISUALIZATION</a:t>
            </a:r>
            <a:endParaRPr sz="2000">
              <a:solidFill>
                <a:srgbClr val="FF0000"/>
              </a:solidFill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02150"/>
            <a:ext cx="8839201" cy="3798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/>
        </p:nvSpPr>
        <p:spPr>
          <a:xfrm>
            <a:off x="2656050" y="151100"/>
            <a:ext cx="46728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u="sng">
                <a:solidFill>
                  <a:srgbClr val="FF0000"/>
                </a:solidFill>
              </a:rPr>
              <a:t>CONCLUSION AND INSIGHTS</a:t>
            </a:r>
            <a:endParaRPr sz="2000" u="sng">
              <a:solidFill>
                <a:srgbClr val="FF0000"/>
              </a:solidFill>
            </a:endParaRPr>
          </a:p>
        </p:txBody>
      </p:sp>
      <p:sp>
        <p:nvSpPr>
          <p:cNvPr id="105" name="Google Shape;105;p20"/>
          <p:cNvSpPr txBox="1"/>
          <p:nvPr/>
        </p:nvSpPr>
        <p:spPr>
          <a:xfrm>
            <a:off x="284775" y="796225"/>
            <a:ext cx="8491200" cy="17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2"/>
              </a:solidFill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4120600" y="2191075"/>
            <a:ext cx="5033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2"/>
              </a:solidFill>
            </a:endParaRPr>
          </a:p>
        </p:txBody>
      </p:sp>
      <p:sp>
        <p:nvSpPr>
          <p:cNvPr id="107" name="Google Shape;107;p20"/>
          <p:cNvSpPr txBox="1"/>
          <p:nvPr/>
        </p:nvSpPr>
        <p:spPr>
          <a:xfrm>
            <a:off x="476575" y="2626975"/>
            <a:ext cx="8491200" cy="15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08" name="Google Shape;108;p20"/>
          <p:cNvGrpSpPr/>
          <p:nvPr/>
        </p:nvGrpSpPr>
        <p:grpSpPr>
          <a:xfrm>
            <a:off x="1593013" y="2250254"/>
            <a:ext cx="5957975" cy="643500"/>
            <a:chOff x="1593000" y="2322568"/>
            <a:chExt cx="5957975" cy="643500"/>
          </a:xfrm>
        </p:grpSpPr>
        <p:sp>
          <p:nvSpPr>
            <p:cNvPr id="109" name="Google Shape;109;p20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0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9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0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9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0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Lorem ipsum dolor sit amet at nec at adipiscing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" name="Google Shape;113;p20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0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03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15" name="Google Shape;115;p20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800"/>
                <a:buFont typeface="Roboto"/>
                <a:buChar char="●"/>
              </a:pPr>
              <a:r>
                <a:rPr lang="en-GB" sz="8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Donec risus dolor porta venenatis </a:t>
              </a:r>
              <a:endParaRPr sz="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800"/>
                <a:buFont typeface="Roboto"/>
                <a:buChar char="●"/>
              </a:pPr>
              <a:r>
                <a:rPr lang="en-GB" sz="8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Pharetra luctus felis</a:t>
              </a:r>
              <a:endParaRPr sz="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800"/>
                <a:buFont typeface="Roboto"/>
                <a:buChar char="●"/>
              </a:pPr>
              <a:r>
                <a:rPr lang="en-GB" sz="8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Proin in tellus felis volutpat </a:t>
              </a:r>
              <a:endParaRPr sz="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6" name="Google Shape;116;p20"/>
          <p:cNvGrpSpPr/>
          <p:nvPr/>
        </p:nvGrpSpPr>
        <p:grpSpPr>
          <a:xfrm>
            <a:off x="1593013" y="1595136"/>
            <a:ext cx="5957975" cy="643500"/>
            <a:chOff x="1593000" y="2322568"/>
            <a:chExt cx="5957975" cy="643500"/>
          </a:xfrm>
        </p:grpSpPr>
        <p:sp>
          <p:nvSpPr>
            <p:cNvPr id="117" name="Google Shape;117;p20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0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9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0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9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0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Lorem ipsum dolor sit amet at nec at adipiscing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1" name="Google Shape;121;p20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0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23" name="Google Shape;123;p20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800"/>
                <a:buFont typeface="Roboto"/>
                <a:buChar char="●"/>
              </a:pPr>
              <a:r>
                <a:rPr lang="en-GB" sz="8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Donec risus dolor porta venenatis </a:t>
              </a:r>
              <a:endParaRPr sz="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800"/>
                <a:buFont typeface="Roboto"/>
                <a:buChar char="●"/>
              </a:pPr>
              <a:r>
                <a:rPr lang="en-GB" sz="8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Pharetra luctus felis</a:t>
              </a:r>
              <a:endParaRPr sz="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800"/>
                <a:buFont typeface="Roboto"/>
                <a:buChar char="●"/>
              </a:pPr>
              <a:r>
                <a:rPr lang="en-GB" sz="8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Proin in tellus felis volutpat </a:t>
              </a:r>
              <a:endParaRPr sz="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4" name="Google Shape;124;p20"/>
          <p:cNvGrpSpPr/>
          <p:nvPr/>
        </p:nvGrpSpPr>
        <p:grpSpPr>
          <a:xfrm>
            <a:off x="1593013" y="940009"/>
            <a:ext cx="5957975" cy="643500"/>
            <a:chOff x="1593000" y="2322568"/>
            <a:chExt cx="5957975" cy="643500"/>
          </a:xfrm>
        </p:grpSpPr>
        <p:sp>
          <p:nvSpPr>
            <p:cNvPr id="125" name="Google Shape;125;p20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0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9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0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9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0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Lorem ipsum dolor sit amet at nec at adipiscing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9" name="Google Shape;129;p20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0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31" name="Google Shape;131;p20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800"/>
                <a:buFont typeface="Roboto"/>
                <a:buChar char="●"/>
              </a:pPr>
              <a:r>
                <a:rPr lang="en-GB" sz="8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Donec risus dolor porta venenatis </a:t>
              </a:r>
              <a:endParaRPr sz="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800"/>
                <a:buFont typeface="Roboto"/>
                <a:buChar char="●"/>
              </a:pPr>
              <a:r>
                <a:rPr lang="en-GB" sz="8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Pharetra luctus felis</a:t>
              </a:r>
              <a:endParaRPr sz="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800"/>
                <a:buFont typeface="Roboto"/>
                <a:buChar char="●"/>
              </a:pPr>
              <a:r>
                <a:rPr lang="en-GB" sz="8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Proin in tellus felis volutpat </a:t>
              </a:r>
              <a:endParaRPr sz="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2" name="Google Shape;132;p20"/>
          <p:cNvGrpSpPr/>
          <p:nvPr/>
        </p:nvGrpSpPr>
        <p:grpSpPr>
          <a:xfrm>
            <a:off x="1593013" y="2904879"/>
            <a:ext cx="5957975" cy="643500"/>
            <a:chOff x="1593000" y="2322568"/>
            <a:chExt cx="5957975" cy="643500"/>
          </a:xfrm>
        </p:grpSpPr>
        <p:sp>
          <p:nvSpPr>
            <p:cNvPr id="133" name="Google Shape;133;p20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0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9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0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9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0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Lorem ipsum dolor sit amet at nec at adipiscing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7" name="Google Shape;137;p20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0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04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39" name="Google Shape;139;p20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800"/>
                <a:buFont typeface="Roboto"/>
                <a:buChar char="●"/>
              </a:pPr>
              <a:r>
                <a:rPr lang="en-GB" sz="8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Donec risus dolor porta venenatis </a:t>
              </a:r>
              <a:endParaRPr sz="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800"/>
                <a:buFont typeface="Roboto"/>
                <a:buChar char="●"/>
              </a:pPr>
              <a:r>
                <a:rPr lang="en-GB" sz="8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Pharetra luctus felis</a:t>
              </a:r>
              <a:endParaRPr sz="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800"/>
                <a:buFont typeface="Roboto"/>
                <a:buChar char="●"/>
              </a:pPr>
              <a:r>
                <a:rPr lang="en-GB" sz="8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Proin in tellus felis volutpat </a:t>
              </a:r>
              <a:endParaRPr sz="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0" name="Google Shape;140;p20"/>
          <p:cNvGrpSpPr/>
          <p:nvPr/>
        </p:nvGrpSpPr>
        <p:grpSpPr>
          <a:xfrm>
            <a:off x="1593013" y="2250012"/>
            <a:ext cx="5957975" cy="643500"/>
            <a:chOff x="1593000" y="2322568"/>
            <a:chExt cx="5957975" cy="643500"/>
          </a:xfrm>
        </p:grpSpPr>
        <p:sp>
          <p:nvSpPr>
            <p:cNvPr id="141" name="Google Shape;141;p20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0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9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0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9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0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Lorem ipsum dolor sit amet at nec at adipiscing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5" name="Google Shape;145;p20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03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800"/>
                <a:buFont typeface="Roboto"/>
                <a:buChar char="●"/>
              </a:pPr>
              <a:r>
                <a:rPr lang="en-GB" sz="8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Donec risus dolor porta venenatis </a:t>
              </a:r>
              <a:endParaRPr sz="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800"/>
                <a:buFont typeface="Roboto"/>
                <a:buChar char="●"/>
              </a:pPr>
              <a:r>
                <a:rPr lang="en-GB" sz="8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Pharetra luctus felis</a:t>
              </a:r>
              <a:endParaRPr sz="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800"/>
                <a:buFont typeface="Roboto"/>
                <a:buChar char="●"/>
              </a:pPr>
              <a:r>
                <a:rPr lang="en-GB" sz="8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Proin in tellus felis volutpat </a:t>
              </a:r>
              <a:endParaRPr sz="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8" name="Google Shape;148;p20"/>
          <p:cNvGrpSpPr/>
          <p:nvPr/>
        </p:nvGrpSpPr>
        <p:grpSpPr>
          <a:xfrm>
            <a:off x="1593013" y="1595119"/>
            <a:ext cx="5957975" cy="643500"/>
            <a:chOff x="1593000" y="2322568"/>
            <a:chExt cx="5957975" cy="643500"/>
          </a:xfrm>
        </p:grpSpPr>
        <p:sp>
          <p:nvSpPr>
            <p:cNvPr id="149" name="Google Shape;149;p20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0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9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0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9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0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Lorem ipsum dolor sit amet at nec at adipiscing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3" name="Google Shape;153;p20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0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55" name="Google Shape;155;p20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800"/>
                <a:buFont typeface="Roboto"/>
                <a:buChar char="●"/>
              </a:pPr>
              <a:r>
                <a:rPr lang="en-GB" sz="8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Donec risus dolor porta venenatis </a:t>
              </a:r>
              <a:endParaRPr sz="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800"/>
                <a:buFont typeface="Roboto"/>
                <a:buChar char="●"/>
              </a:pPr>
              <a:r>
                <a:rPr lang="en-GB" sz="8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Pharetra luctus felis</a:t>
              </a:r>
              <a:endParaRPr sz="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800"/>
                <a:buFont typeface="Roboto"/>
                <a:buChar char="●"/>
              </a:pPr>
              <a:r>
                <a:rPr lang="en-GB" sz="8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Proin in tellus felis volutpat </a:t>
              </a:r>
              <a:endParaRPr sz="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6" name="Google Shape;156;p20"/>
          <p:cNvGrpSpPr/>
          <p:nvPr/>
        </p:nvGrpSpPr>
        <p:grpSpPr>
          <a:xfrm>
            <a:off x="1593013" y="940260"/>
            <a:ext cx="5957975" cy="643500"/>
            <a:chOff x="1593000" y="2322568"/>
            <a:chExt cx="5957975" cy="643500"/>
          </a:xfrm>
        </p:grpSpPr>
        <p:sp>
          <p:nvSpPr>
            <p:cNvPr id="157" name="Google Shape;157;p20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0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9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0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9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0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1400"/>
                </a:spcBef>
                <a:spcAft>
                  <a:spcPts val="0"/>
                </a:spcAft>
                <a:buNone/>
              </a:pPr>
              <a:r>
                <a:rPr lang="en-GB" sz="1100" b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Content Type Distribution</a:t>
              </a:r>
              <a:endParaRPr sz="1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61" name="Google Shape;161;p20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0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63" name="Google Shape;163;p20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800"/>
                <a:buFont typeface="Roboto"/>
                <a:buChar char="●"/>
              </a:pPr>
              <a:r>
                <a:rPr lang="en-GB" sz="8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Netflix has more movies than TV shows. </a:t>
              </a:r>
              <a:endParaRPr sz="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800"/>
                <a:buFont typeface="Roboto"/>
                <a:buChar char="●"/>
              </a:pPr>
              <a:r>
                <a:rPr lang="en-GB" sz="8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This suggests Netflix focuses more on expanding its movie library, although TV Shows are growing too.</a:t>
              </a:r>
              <a:endParaRPr sz="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4" name="Google Shape;164;p20"/>
          <p:cNvGrpSpPr/>
          <p:nvPr/>
        </p:nvGrpSpPr>
        <p:grpSpPr>
          <a:xfrm>
            <a:off x="1593000" y="2904887"/>
            <a:ext cx="5957975" cy="643500"/>
            <a:chOff x="1593000" y="2322568"/>
            <a:chExt cx="5957975" cy="643500"/>
          </a:xfrm>
        </p:grpSpPr>
        <p:sp>
          <p:nvSpPr>
            <p:cNvPr id="165" name="Google Shape;165;p20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0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9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0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9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0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Word Cloud of Titles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9" name="Google Shape;169;p20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0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04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71" name="Google Shape;171;p20"/>
            <p:cNvSpPr/>
            <p:nvPr/>
          </p:nvSpPr>
          <p:spPr>
            <a:xfrm>
              <a:off x="4387850" y="2504355"/>
              <a:ext cx="29712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800"/>
                <a:buFont typeface="Roboto"/>
                <a:buChar char="●"/>
              </a:pPr>
              <a:r>
                <a:rPr lang="en-GB" sz="8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Common keywords reflect popular or recurring themes in Netflix titles.</a:t>
              </a:r>
              <a:endParaRPr sz="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800"/>
                <a:buFont typeface="Roboto"/>
                <a:buChar char="●"/>
              </a:pPr>
              <a:r>
                <a:rPr lang="en-GB" sz="8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Short, catchy titles dominate — potentially a marketing or engagement tactic.</a:t>
              </a:r>
              <a:endParaRPr sz="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2" name="Google Shape;172;p20"/>
          <p:cNvGrpSpPr/>
          <p:nvPr/>
        </p:nvGrpSpPr>
        <p:grpSpPr>
          <a:xfrm>
            <a:off x="1593000" y="2249994"/>
            <a:ext cx="5957975" cy="643500"/>
            <a:chOff x="1593000" y="2322568"/>
            <a:chExt cx="5957975" cy="643500"/>
          </a:xfrm>
        </p:grpSpPr>
        <p:sp>
          <p:nvSpPr>
            <p:cNvPr id="173" name="Google Shape;173;p20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0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9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0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9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Content Addition Over Time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03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79" name="Google Shape;179;p20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800"/>
                <a:buFont typeface="Roboto"/>
                <a:buChar char="●"/>
              </a:pPr>
              <a:r>
                <a:rPr lang="en-GB" sz="8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Sharp increase in content from 2016-2020, peaking around 2019-2020.</a:t>
              </a:r>
              <a:endParaRPr sz="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800"/>
                <a:buFont typeface="Roboto"/>
                <a:buChar char="●"/>
              </a:pPr>
              <a:r>
                <a:rPr lang="en-GB" sz="8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Slight decline or plateau in recent years may reflect content saturation or strategy shifts.</a:t>
              </a:r>
              <a:endParaRPr sz="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0" name="Google Shape;180;p20"/>
          <p:cNvGrpSpPr/>
          <p:nvPr/>
        </p:nvGrpSpPr>
        <p:grpSpPr>
          <a:xfrm>
            <a:off x="1593000" y="1595135"/>
            <a:ext cx="5958050" cy="643500"/>
            <a:chOff x="1593000" y="2322568"/>
            <a:chExt cx="5958050" cy="643500"/>
          </a:xfrm>
        </p:grpSpPr>
        <p:sp>
          <p:nvSpPr>
            <p:cNvPr id="181" name="Google Shape;181;p20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0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9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0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9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0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Most Common Genres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5" name="Google Shape;185;p20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0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87" name="Google Shape;187;p20"/>
            <p:cNvSpPr/>
            <p:nvPr/>
          </p:nvSpPr>
          <p:spPr>
            <a:xfrm>
              <a:off x="4387850" y="2355858"/>
              <a:ext cx="3163200" cy="61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02B20"/>
                </a:buClr>
                <a:buSzPts val="800"/>
                <a:buFont typeface="Roboto"/>
                <a:buChar char="●"/>
              </a:pPr>
              <a:r>
                <a:rPr lang="en-GB" sz="800">
                  <a:solidFill>
                    <a:srgbClr val="B02B20"/>
                  </a:solidFill>
                  <a:latin typeface="Roboto"/>
                  <a:ea typeface="Roboto"/>
                  <a:cs typeface="Roboto"/>
                  <a:sym typeface="Roboto"/>
                </a:rPr>
                <a:t>The most frequent genres include- Dramas, International movies and Comedies.</a:t>
              </a:r>
              <a:endParaRPr sz="800">
                <a:solidFill>
                  <a:srgbClr val="B02B2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02B20"/>
                </a:buClr>
                <a:buSzPts val="800"/>
                <a:buFont typeface="Roboto"/>
                <a:buChar char="●"/>
              </a:pPr>
              <a:r>
                <a:rPr lang="en-GB" sz="800">
                  <a:solidFill>
                    <a:srgbClr val="B02B20"/>
                  </a:solidFill>
                  <a:latin typeface="Roboto"/>
                  <a:ea typeface="Roboto"/>
                  <a:cs typeface="Roboto"/>
                  <a:sym typeface="Roboto"/>
                </a:rPr>
                <a:t>These genres appeal to a wide  audience, indicating Netflix’s strategy to attract a diverse user base.</a:t>
              </a:r>
              <a:endParaRPr sz="800">
                <a:solidFill>
                  <a:srgbClr val="B02B2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8065BB-53B2-AC8B-5202-9504805CB7B4}"/>
              </a:ext>
            </a:extLst>
          </p:cNvPr>
          <p:cNvSpPr txBox="1"/>
          <p:nvPr/>
        </p:nvSpPr>
        <p:spPr>
          <a:xfrm>
            <a:off x="1077686" y="1786920"/>
            <a:ext cx="743766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600" dirty="0">
                <a:solidFill>
                  <a:srgbClr val="FF0000"/>
                </a:solidFill>
              </a:rPr>
              <a:t>THANK YOU</a:t>
            </a:r>
            <a:endParaRPr lang="en-IN" sz="9600" dirty="0"/>
          </a:p>
        </p:txBody>
      </p:sp>
    </p:spTree>
    <p:extLst>
      <p:ext uri="{BB962C8B-B14F-4D97-AF65-F5344CB8AC3E}">
        <p14:creationId xmlns:p14="http://schemas.microsoft.com/office/powerpoint/2010/main" val="260987267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294</Words>
  <Application>Microsoft Office PowerPoint</Application>
  <PresentationFormat>On-screen Show (16:9)</PresentationFormat>
  <Paragraphs>56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Roboto Medium</vt:lpstr>
      <vt:lpstr>Roboto Thin</vt:lpstr>
      <vt:lpstr>Roboto</vt:lpstr>
      <vt:lpstr>Simple Dark</vt:lpstr>
      <vt:lpstr>NETFLIX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Hansa Wali</dc:creator>
  <cp:lastModifiedBy>Hansa wali</cp:lastModifiedBy>
  <cp:revision>1</cp:revision>
  <dcterms:modified xsi:type="dcterms:W3CDTF">2025-06-14T15:12:59Z</dcterms:modified>
</cp:coreProperties>
</file>