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Medium" panose="02000000000000000000" pitchFamily="2" charset="0"/>
      <p:regular r:id="rId15"/>
      <p:bold r:id="rId16"/>
      <p:italic r:id="rId17"/>
      <p:boldItalic r:id="rId18"/>
    </p:embeddedFont>
    <p:embeddedFont>
      <p:font typeface="Roboto Mono" panose="00000009000000000000" pitchFamily="49" charset="0"/>
      <p:regular r:id="rId19"/>
      <p:bold r:id="rId20"/>
      <p:italic r:id="rId21"/>
      <p:boldItalic r:id="rId22"/>
    </p:embeddedFont>
    <p:embeddedFont>
      <p:font typeface="Roboto Thin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5da2e11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5da2e11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5da2e110d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5da2e110d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8643c55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8643c55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8643c55b4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8643c55b4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8643c55b4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8643c55b4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8643c55b4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8643c55b4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8643c55b4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8643c55b4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6DB"/>
            </a:gs>
            <a:gs pos="100000">
              <a:srgbClr val="FAD15C"/>
            </a:gs>
          </a:gsLst>
          <a:lin ang="5400012" scaled="0"/>
        </a:gra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UBER TRIP ANALYSIS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81450" y="31130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BY: HANSA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INTRODUCTION</a:t>
            </a:r>
            <a:endParaRPr u="sng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4999"/>
              <a:buChar char="●"/>
            </a:pPr>
            <a:r>
              <a:rPr lang="en-GB" sz="2000">
                <a:solidFill>
                  <a:srgbClr val="000000"/>
                </a:solidFill>
              </a:rPr>
              <a:t>This project aims to analyze Uber trip data from January to February 2015.</a:t>
            </a:r>
            <a:endParaRPr sz="20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4999"/>
              <a:buChar char="●"/>
            </a:pPr>
            <a:r>
              <a:rPr lang="en-GB" sz="2000">
                <a:solidFill>
                  <a:srgbClr val="000000"/>
                </a:solidFill>
              </a:rPr>
              <a:t>The dataset contains information on trips made, dispatching base, and active vehicles.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</a:endParaRPr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4999"/>
              <a:buChar char="●"/>
            </a:pPr>
            <a:r>
              <a:rPr lang="en-GB" sz="2000">
                <a:solidFill>
                  <a:srgbClr val="000000"/>
                </a:solidFill>
              </a:rPr>
              <a:t>The analysis helps understand travel patterns and predict trip demand.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31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DATA PREPROCESSING</a:t>
            </a:r>
            <a:endParaRPr u="sng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88" y="3088025"/>
            <a:ext cx="8599825" cy="17706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-12" y="703899"/>
            <a:ext cx="9144000" cy="23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Loaded dataset and renamed columns: </a:t>
            </a:r>
            <a:r>
              <a:rPr lang="en-GB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Base</a:t>
            </a:r>
            <a:r>
              <a:rPr lang="en-GB" sz="1800">
                <a:solidFill>
                  <a:schemeClr val="dk1"/>
                </a:solidFill>
              </a:rPr>
              <a:t>, </a:t>
            </a:r>
            <a:r>
              <a:rPr lang="en-GB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r>
              <a:rPr lang="en-GB" sz="1800">
                <a:solidFill>
                  <a:schemeClr val="dk1"/>
                </a:solidFill>
              </a:rPr>
              <a:t>, </a:t>
            </a:r>
            <a:r>
              <a:rPr lang="en-GB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Active_Vehicles</a:t>
            </a:r>
            <a:r>
              <a:rPr lang="en-GB" sz="1800">
                <a:solidFill>
                  <a:schemeClr val="dk1"/>
                </a:solidFill>
              </a:rPr>
              <a:t>, </a:t>
            </a:r>
            <a:r>
              <a:rPr lang="en-GB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Trips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Converted 'Date' column to datetime format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Extracted additional time features: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Day of the week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Month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Week number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GB" sz="1800">
                <a:solidFill>
                  <a:schemeClr val="dk1"/>
                </a:solidFill>
              </a:rPr>
              <a:t>Calculated 'Trips per Vehicle' for efficiency insights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1524000" y="59525"/>
            <a:ext cx="634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>
                <a:solidFill>
                  <a:schemeClr val="dk1"/>
                </a:solidFill>
              </a:rPr>
              <a:t>EXPLORATORY DATA ANALYSIS</a:t>
            </a:r>
            <a:endParaRPr u="sng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000" y="675125"/>
            <a:ext cx="4246305" cy="20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0101" y="2834025"/>
            <a:ext cx="5127475" cy="2010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16"/>
          <p:cNvGrpSpPr/>
          <p:nvPr/>
        </p:nvGrpSpPr>
        <p:grpSpPr>
          <a:xfrm>
            <a:off x="4795409" y="1297175"/>
            <a:ext cx="3886693" cy="647006"/>
            <a:chOff x="2283025" y="2322568"/>
            <a:chExt cx="5267950" cy="647006"/>
          </a:xfrm>
        </p:grpSpPr>
        <p:sp>
          <p:nvSpPr>
            <p:cNvPr id="77" name="Google Shape;77;p1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 rot="-5400000">
              <a:off x="3501574" y="193832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           GRAPH 1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900"/>
                <a:buFont typeface="Roboto"/>
                <a:buChar char="●"/>
              </a:pPr>
              <a:r>
                <a:rPr lang="en-GB" sz="9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Shows that the data is not hourly, but daily( per base)</a:t>
              </a:r>
              <a:endParaRPr sz="9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" name="Google Shape;82;p16"/>
          <p:cNvGrpSpPr/>
          <p:nvPr/>
        </p:nvGrpSpPr>
        <p:grpSpPr>
          <a:xfrm>
            <a:off x="113806" y="3449846"/>
            <a:ext cx="3638573" cy="647006"/>
            <a:chOff x="2283025" y="2322568"/>
            <a:chExt cx="5267950" cy="647006"/>
          </a:xfrm>
        </p:grpSpPr>
        <p:sp>
          <p:nvSpPr>
            <p:cNvPr id="83" name="Google Shape;83;p1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 rot="-5400000">
              <a:off x="3501574" y="193832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            GRAPH 2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7291E"/>
                </a:buClr>
                <a:buSzPts val="900"/>
                <a:buFont typeface="Roboto"/>
                <a:buChar char="●"/>
              </a:pPr>
              <a:r>
                <a:rPr lang="en-GB" sz="9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Shows that Wednesday, Thursday and Friday are the busiest days.</a:t>
              </a:r>
              <a:endParaRPr sz="9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2538200" y="2069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FEATURE ENGINEERING</a:t>
            </a:r>
            <a:endParaRPr u="sng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189475" y="861425"/>
            <a:ext cx="8642700" cy="3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Feature engineering is involved in creating meaningful inputs for the model, such as converting the categorical ‘Base’ column into dummy variables.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This ensured the data was in a fully numeric format, suitable for machine learning algorithms.</a:t>
            </a:r>
            <a:endParaRPr sz="23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463" y="2398900"/>
            <a:ext cx="8765075" cy="22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00" y="965776"/>
            <a:ext cx="4989476" cy="2884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2085650" y="0"/>
            <a:ext cx="603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>
                <a:solidFill>
                  <a:schemeClr val="dk1"/>
                </a:solidFill>
              </a:rPr>
              <a:t>Model Performance and Evaluation</a:t>
            </a:r>
            <a:endParaRPr u="sng"/>
          </a:p>
        </p:txBody>
      </p:sp>
      <p:grpSp>
        <p:nvGrpSpPr>
          <p:cNvPr id="101" name="Google Shape;101;p18"/>
          <p:cNvGrpSpPr/>
          <p:nvPr/>
        </p:nvGrpSpPr>
        <p:grpSpPr>
          <a:xfrm>
            <a:off x="330413" y="4035659"/>
            <a:ext cx="5267950" cy="643500"/>
            <a:chOff x="2283025" y="2322568"/>
            <a:chExt cx="5267950" cy="643500"/>
          </a:xfrm>
        </p:grpSpPr>
        <p:sp>
          <p:nvSpPr>
            <p:cNvPr id="102" name="Google Shape;102;p18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8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lt1"/>
                  </a:solidFill>
                </a:rPr>
                <a:t>A line or scatter plot comparing </a:t>
              </a:r>
              <a:r>
                <a:rPr lang="en-GB" sz="800" b="1">
                  <a:solidFill>
                    <a:schemeClr val="lt1"/>
                  </a:solidFill>
                </a:rPr>
                <a:t>actual number of trips vs. predicted trips</a:t>
              </a:r>
              <a:r>
                <a:rPr lang="en-GB" sz="800">
                  <a:solidFill>
                    <a:schemeClr val="lt1"/>
                  </a:solidFill>
                </a:rPr>
                <a:t> using the Random Forest model.</a:t>
              </a:r>
              <a:endParaRPr sz="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A7291E"/>
                  </a:solidFill>
                  <a:latin typeface="Roboto"/>
                  <a:ea typeface="Roboto"/>
                  <a:cs typeface="Roboto"/>
                  <a:sym typeface="Roboto"/>
                </a:rPr>
                <a:t>The closeness of the two lines indicates model accuracy.</a:t>
              </a:r>
              <a:endParaRPr sz="9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7" name="Google Shape;107;p18"/>
          <p:cNvSpPr txBox="1"/>
          <p:nvPr/>
        </p:nvSpPr>
        <p:spPr>
          <a:xfrm>
            <a:off x="5347950" y="1040050"/>
            <a:ext cx="3619500" cy="10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 b="1"/>
              <a:t>Mean Squared Error (MSE):</a:t>
            </a:r>
            <a:r>
              <a:rPr lang="en-GB" sz="1300"/>
              <a:t> </a:t>
            </a:r>
            <a:r>
              <a:rPr lang="en-GB" sz="1300">
                <a:latin typeface="Roboto Mono"/>
                <a:ea typeface="Roboto Mono"/>
                <a:cs typeface="Roboto Mono"/>
                <a:sym typeface="Roboto Mono"/>
              </a:rPr>
              <a:t>5,255,085.42</a:t>
            </a:r>
            <a:br>
              <a:rPr lang="en-GB" sz="1300"/>
            </a:b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/>
              <a:t>R² Score:</a:t>
            </a:r>
            <a:r>
              <a:rPr lang="en-GB" sz="1300"/>
              <a:t> </a:t>
            </a:r>
            <a:r>
              <a:rPr lang="en-GB" sz="1300">
                <a:latin typeface="Roboto Mono"/>
                <a:ea typeface="Roboto Mono"/>
                <a:cs typeface="Roboto Mono"/>
                <a:sym typeface="Roboto Mono"/>
              </a:rPr>
              <a:t>0.95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The model is performing </a:t>
            </a:r>
            <a:r>
              <a:rPr lang="en-GB" sz="1200" b="1">
                <a:solidFill>
                  <a:schemeClr val="dk1"/>
                </a:solidFill>
              </a:rPr>
              <a:t>very well</a:t>
            </a:r>
            <a:r>
              <a:rPr lang="en-GB" sz="1200">
                <a:solidFill>
                  <a:schemeClr val="dk1"/>
                </a:solidFill>
              </a:rPr>
              <a:t>, with a high R² score of </a:t>
            </a:r>
            <a:r>
              <a:rPr lang="en-GB" sz="1200" b="1">
                <a:solidFill>
                  <a:schemeClr val="dk1"/>
                </a:solidFill>
              </a:rPr>
              <a:t>0.95</a:t>
            </a:r>
            <a:r>
              <a:rPr lang="en-GB" sz="1200">
                <a:solidFill>
                  <a:schemeClr val="dk1"/>
                </a:solidFill>
              </a:rPr>
              <a:t>.</a:t>
            </a:r>
            <a:br>
              <a:rPr lang="en-GB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Predictions are </a:t>
            </a:r>
            <a:r>
              <a:rPr lang="en-GB" sz="1200" b="1">
                <a:solidFill>
                  <a:schemeClr val="dk1"/>
                </a:solidFill>
              </a:rPr>
              <a:t>closely aligned with actual values</a:t>
            </a:r>
            <a:r>
              <a:rPr lang="en-GB" sz="1200">
                <a:solidFill>
                  <a:schemeClr val="dk1"/>
                </a:solidFill>
              </a:rPr>
              <a:t>, suggesting the model successfully captures time and base-level patterns in trip data.</a:t>
            </a:r>
            <a:br>
              <a:rPr lang="en-GB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The relatively low MSE indicates </a:t>
            </a:r>
            <a:r>
              <a:rPr lang="en-GB" sz="1200" b="1">
                <a:solidFill>
                  <a:schemeClr val="dk1"/>
                </a:solidFill>
              </a:rPr>
              <a:t>minimal average error</a:t>
            </a:r>
            <a:r>
              <a:rPr lang="en-GB" sz="1200">
                <a:solidFill>
                  <a:schemeClr val="dk1"/>
                </a:solidFill>
              </a:rPr>
              <a:t> in prediction.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9"/>
          <p:cNvGrpSpPr/>
          <p:nvPr/>
        </p:nvGrpSpPr>
        <p:grpSpPr>
          <a:xfrm>
            <a:off x="723100" y="1073350"/>
            <a:ext cx="2543066" cy="3711155"/>
            <a:chOff x="1070941" y="283725"/>
            <a:chExt cx="2138109" cy="4076400"/>
          </a:xfrm>
        </p:grpSpPr>
        <p:sp>
          <p:nvSpPr>
            <p:cNvPr id="113" name="Google Shape;113;p19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1D7E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1D7E7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178643" y="1866616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1D7E75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800">
                <a:solidFill>
                  <a:srgbClr val="1D7E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236403" y="715595"/>
              <a:ext cx="19149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800">
                  <a:solidFill>
                    <a:srgbClr val="1D7E75"/>
                  </a:solidFill>
                  <a:latin typeface="Roboto"/>
                  <a:ea typeface="Roboto"/>
                  <a:cs typeface="Roboto"/>
                  <a:sym typeface="Roboto"/>
                </a:rPr>
                <a:t>Peak Activity Patterns Identified:</a:t>
              </a:r>
              <a:endParaRPr sz="2800">
                <a:solidFill>
                  <a:srgbClr val="1D7E75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18" name="Google Shape;118;p19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1070941" y="3118989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Roboto"/>
                <a:buChar char="●"/>
              </a:pPr>
              <a:r>
                <a:rPr lang="en-GB" sz="900">
                  <a:solidFill>
                    <a:schemeClr val="lt1"/>
                  </a:solidFill>
                </a:rPr>
                <a:t>Highest trip volumes were observed on </a:t>
              </a:r>
              <a:r>
                <a:rPr lang="en-GB" sz="900" b="1">
                  <a:solidFill>
                    <a:schemeClr val="lt1"/>
                  </a:solidFill>
                </a:rPr>
                <a:t>Wednesdays, Thursdays, and Fridays</a:t>
              </a:r>
              <a:r>
                <a:rPr lang="en-GB" sz="900">
                  <a:solidFill>
                    <a:schemeClr val="lt1"/>
                  </a:solidFill>
                </a:rPr>
                <a:t>, particularly between </a:t>
              </a:r>
              <a:r>
                <a:rPr lang="en-GB" sz="900" b="1">
                  <a:solidFill>
                    <a:schemeClr val="lt1"/>
                  </a:solidFill>
                </a:rPr>
                <a:t>5 PM and 7 PM</a:t>
              </a:r>
              <a:r>
                <a:rPr lang="en-GB" sz="900">
                  <a:solidFill>
                    <a:schemeClr val="lt1"/>
                  </a:solidFill>
                </a:rPr>
                <a:t>, indicating peak demand hours for resource allocation.</a:t>
              </a:r>
              <a:endPara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" name="Google Shape;120;p19"/>
          <p:cNvGrpSpPr/>
          <p:nvPr/>
        </p:nvGrpSpPr>
        <p:grpSpPr>
          <a:xfrm>
            <a:off x="3328581" y="1073350"/>
            <a:ext cx="2486829" cy="3711155"/>
            <a:chOff x="1118224" y="283725"/>
            <a:chExt cx="2090826" cy="4076400"/>
          </a:xfrm>
        </p:grpSpPr>
        <p:sp>
          <p:nvSpPr>
            <p:cNvPr id="121" name="Google Shape;121;p19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1D7E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1D7E7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1D7E75"/>
                  </a:solidFill>
                  <a:latin typeface="Roboto"/>
                  <a:ea typeface="Roboto"/>
                  <a:cs typeface="Roboto"/>
                  <a:sym typeface="Roboto"/>
                </a:rPr>
                <a:t>Model Accurately Predicts Trip Demand:</a:t>
              </a:r>
              <a:endParaRPr sz="2600">
                <a:solidFill>
                  <a:srgbClr val="1D7E75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25" name="Google Shape;125;p19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Roboto"/>
                <a:buChar char="●"/>
              </a:pPr>
              <a:r>
                <a:rPr lang="en-GB" sz="900">
                  <a:solidFill>
                    <a:schemeClr val="lt1"/>
                  </a:solidFill>
                </a:rPr>
                <a:t>The Random Forest model achieved a strong </a:t>
              </a:r>
              <a:r>
                <a:rPr lang="en-GB" sz="900" b="1">
                  <a:solidFill>
                    <a:schemeClr val="lt1"/>
                  </a:solidFill>
                </a:rPr>
                <a:t>R² score of 0.95</a:t>
              </a:r>
              <a:r>
                <a:rPr lang="en-GB" sz="900">
                  <a:solidFill>
                    <a:schemeClr val="lt1"/>
                  </a:solidFill>
                </a:rPr>
                <a:t>, confirming that </a:t>
              </a:r>
              <a:r>
                <a:rPr lang="en-GB" sz="900" b="1">
                  <a:solidFill>
                    <a:schemeClr val="lt1"/>
                  </a:solidFill>
                </a:rPr>
                <a:t>trip volumes can be reliably predicted</a:t>
              </a:r>
              <a:r>
                <a:rPr lang="en-GB" sz="900">
                  <a:solidFill>
                    <a:schemeClr val="lt1"/>
                  </a:solidFill>
                </a:rPr>
                <a:t> based on time and base features.</a:t>
              </a:r>
              <a:endPara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" name="Google Shape;127;p19"/>
          <p:cNvGrpSpPr/>
          <p:nvPr/>
        </p:nvGrpSpPr>
        <p:grpSpPr>
          <a:xfrm>
            <a:off x="5877800" y="1073350"/>
            <a:ext cx="2486829" cy="3711155"/>
            <a:chOff x="1118224" y="283725"/>
            <a:chExt cx="2090826" cy="4076400"/>
          </a:xfrm>
        </p:grpSpPr>
        <p:sp>
          <p:nvSpPr>
            <p:cNvPr id="128" name="Google Shape;128;p19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1D7E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rgbClr val="1D7E7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1D7E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1233850" y="470600"/>
              <a:ext cx="1815000" cy="67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500">
                  <a:solidFill>
                    <a:srgbClr val="1D7E75"/>
                  </a:solidFill>
                  <a:latin typeface="Roboto"/>
                  <a:ea typeface="Roboto"/>
                  <a:cs typeface="Roboto"/>
                  <a:sym typeface="Roboto"/>
                </a:rPr>
                <a:t>Data-Driven Decisions Can Optimize Operations:</a:t>
              </a:r>
              <a:endParaRPr sz="2500">
                <a:solidFill>
                  <a:srgbClr val="1D7E75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name="adj1" fmla="val 34239"/>
                <a:gd name="adj2" fmla="val 57035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1118224" y="3118989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lvl="0" indent="-28575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Roboto"/>
                <a:buChar char="●"/>
              </a:pPr>
              <a:r>
                <a:rPr lang="en-GB" sz="900">
                  <a:solidFill>
                    <a:schemeClr val="lt1"/>
                  </a:solidFill>
                </a:rPr>
                <a:t>By leveraging trip trends and model insights, Uber can </a:t>
              </a:r>
              <a:r>
                <a:rPr lang="en-GB" sz="900" b="1">
                  <a:solidFill>
                    <a:schemeClr val="lt1"/>
                  </a:solidFill>
                </a:rPr>
                <a:t>optimize driver deployment</a:t>
              </a:r>
              <a:r>
                <a:rPr lang="en-GB" sz="900">
                  <a:solidFill>
                    <a:schemeClr val="lt1"/>
                  </a:solidFill>
                </a:rPr>
                <a:t>, reduce idle time, and enhance customer service during high-demand periods.</a:t>
              </a:r>
              <a:endParaRPr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5" name="Google Shape;135;p19"/>
          <p:cNvSpPr txBox="1"/>
          <p:nvPr/>
        </p:nvSpPr>
        <p:spPr>
          <a:xfrm>
            <a:off x="2976550" y="-59525"/>
            <a:ext cx="7991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u="sng">
                <a:solidFill>
                  <a:schemeClr val="dk1"/>
                </a:solidFill>
              </a:rPr>
              <a:t>CONCLUSION</a:t>
            </a:r>
            <a:endParaRPr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9488"/>
              <a:t>THANK YOU</a:t>
            </a:r>
            <a:endParaRPr sz="9488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On-screen Show (16:9)</PresentationFormat>
  <Paragraphs>44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Roboto Mono</vt:lpstr>
      <vt:lpstr>Roboto Thin</vt:lpstr>
      <vt:lpstr>Roboto Medium</vt:lpstr>
      <vt:lpstr>Roboto</vt:lpstr>
      <vt:lpstr>Arial</vt:lpstr>
      <vt:lpstr>Simple Light</vt:lpstr>
      <vt:lpstr>UBER TRIP ANALYSIS</vt:lpstr>
      <vt:lpstr>INTRODUCTION</vt:lpstr>
      <vt:lpstr>DATA PREPROCESSING</vt:lpstr>
      <vt:lpstr>PowerPoint Presentation</vt:lpstr>
      <vt:lpstr>FEATURE ENGINEERING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Hansa Wali</dc:creator>
  <cp:lastModifiedBy>Hansa wali</cp:lastModifiedBy>
  <cp:revision>1</cp:revision>
  <dcterms:modified xsi:type="dcterms:W3CDTF">2025-06-16T05:58:44Z</dcterms:modified>
</cp:coreProperties>
</file>