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sldIdLst>
    <p:sldId id="256" r:id="rId2"/>
    <p:sldId id="257" r:id="rId3"/>
    <p:sldId id="258" r:id="rId4"/>
    <p:sldId id="288" r:id="rId5"/>
    <p:sldId id="259" r:id="rId6"/>
    <p:sldId id="260" r:id="rId7"/>
    <p:sldId id="284" r:id="rId8"/>
    <p:sldId id="279" r:id="rId9"/>
    <p:sldId id="278" r:id="rId10"/>
    <p:sldId id="277" r:id="rId11"/>
    <p:sldId id="283" r:id="rId12"/>
    <p:sldId id="261" r:id="rId13"/>
    <p:sldId id="262" r:id="rId14"/>
    <p:sldId id="276" r:id="rId15"/>
    <p:sldId id="263" r:id="rId16"/>
    <p:sldId id="286" r:id="rId17"/>
    <p:sldId id="264" r:id="rId18"/>
    <p:sldId id="272" r:id="rId19"/>
    <p:sldId id="273" r:id="rId20"/>
    <p:sldId id="274" r:id="rId21"/>
    <p:sldId id="275" r:id="rId22"/>
    <p:sldId id="285" r:id="rId23"/>
    <p:sldId id="287"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C8DD"/>
    <a:srgbClr val="F5D9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A81602-5CF5-C5F3-093D-D01B3DD1DD66}" v="433" dt="2025-04-21T02:58:59.688"/>
    <p1510:client id="{697AC8B0-B1E1-1960-53B0-FAAC64AEBEE7}" v="898" dt="2025-04-21T01:24:07.044"/>
    <p1510:client id="{A4D6B985-351E-B6E0-312D-7C70D0D333D4}" v="536" dt="2025-04-21T03:25:59.629"/>
    <p1510:client id="{AB509895-4F79-42E9-B434-7F3E2190B975}" v="763" dt="2025-04-21T03:28:57.470"/>
    <p1510:client id="{B8FBA7F3-2DB6-47D1-AA07-BFD4F961FC32}" v="1520" dt="2025-04-21T03:33:30.521"/>
  </p1510:revLst>
</p1510:revInfo>
</file>

<file path=ppt/tableStyles.xml><?xml version="1.0" encoding="utf-8"?>
<a:tblStyleLst xmlns:a="http://schemas.openxmlformats.org/drawingml/2006/main" def="{5C22544A-7EE6-4342-B048-85BDC9FD1C3A}">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681EE8-F94B-4BAB-81C5-6BC10328CBF7}" type="datetimeFigureOut">
              <a:rPr lang="en-US" smtClean="0"/>
              <a:t>4/20/2025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9CABE2-017E-442D-B932-64E0D8A6618B}" type="slidenum">
              <a:rPr lang="en-US" smtClean="0"/>
              <a:t>‹#›</a:t>
            </a:fld>
            <a:endParaRPr lang="en-US"/>
          </a:p>
        </p:txBody>
      </p:sp>
    </p:spTree>
    <p:extLst>
      <p:ext uri="{BB962C8B-B14F-4D97-AF65-F5344CB8AC3E}">
        <p14:creationId xmlns:p14="http://schemas.microsoft.com/office/powerpoint/2010/main" val="2191181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 series of machine learning models were trained to classify events. Emphasis was placed on comparing individual classifiers to ensemble models and boosted learners. The following models were used: </a:t>
            </a:r>
          </a:p>
          <a:p>
            <a:endParaRPr lang="en-US"/>
          </a:p>
        </p:txBody>
      </p:sp>
      <p:sp>
        <p:nvSpPr>
          <p:cNvPr id="4" name="Slide Number Placeholder 3"/>
          <p:cNvSpPr>
            <a:spLocks noGrp="1"/>
          </p:cNvSpPr>
          <p:nvPr>
            <p:ph type="sldNum" sz="quarter" idx="5"/>
          </p:nvPr>
        </p:nvSpPr>
        <p:spPr/>
        <p:txBody>
          <a:bodyPr/>
          <a:lstStyle/>
          <a:p>
            <a:fld id="{329CABE2-017E-442D-B932-64E0D8A6618B}" type="slidenum">
              <a:rPr lang="en-US" smtClean="0"/>
              <a:t>13</a:t>
            </a:fld>
            <a:endParaRPr lang="en-US"/>
          </a:p>
        </p:txBody>
      </p:sp>
    </p:spTree>
    <p:extLst>
      <p:ext uri="{BB962C8B-B14F-4D97-AF65-F5344CB8AC3E}">
        <p14:creationId xmlns:p14="http://schemas.microsoft.com/office/powerpoint/2010/main" val="2142859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Damage Property is Log Scaled since values range from </a:t>
            </a:r>
            <a:r>
              <a:rPr lang="en-US" b="0" i="0">
                <a:solidFill>
                  <a:srgbClr val="E3E3E3"/>
                </a:solidFill>
                <a:effectLst/>
                <a:latin typeface="Roboto" panose="02000000000000000000" pitchFamily="2" charset="0"/>
              </a:rPr>
              <a:t>0 to 500000000</a:t>
            </a:r>
          </a:p>
          <a:p>
            <a:endParaRPr lang="en-US" b="0" i="0">
              <a:solidFill>
                <a:srgbClr val="E3E3E3"/>
              </a:solidFill>
              <a:effectLst/>
              <a:latin typeface="Roboto" panose="02000000000000000000" pitchFamily="2" charset="0"/>
            </a:endParaRPr>
          </a:p>
          <a:p>
            <a:r>
              <a:rPr lang="en-US"/>
              <a:t>Hail data is super inconsistent – explain why</a:t>
            </a:r>
          </a:p>
        </p:txBody>
      </p:sp>
      <p:sp>
        <p:nvSpPr>
          <p:cNvPr id="4" name="Slide Number Placeholder 3"/>
          <p:cNvSpPr>
            <a:spLocks noGrp="1"/>
          </p:cNvSpPr>
          <p:nvPr>
            <p:ph type="sldNum" sz="quarter" idx="5"/>
          </p:nvPr>
        </p:nvSpPr>
        <p:spPr/>
        <p:txBody>
          <a:bodyPr/>
          <a:lstStyle/>
          <a:p>
            <a:fld id="{329CABE2-017E-442D-B932-64E0D8A6618B}" type="slidenum">
              <a:rPr lang="en-US" smtClean="0"/>
              <a:t>16</a:t>
            </a:fld>
            <a:endParaRPr lang="en-US"/>
          </a:p>
        </p:txBody>
      </p:sp>
    </p:spTree>
    <p:extLst>
      <p:ext uri="{BB962C8B-B14F-4D97-AF65-F5344CB8AC3E}">
        <p14:creationId xmlns:p14="http://schemas.microsoft.com/office/powerpoint/2010/main" val="62718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7128DA-971F-ED5F-D037-A85D1586BC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6824BC-278D-9B51-5A8F-5405B1BE39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80BFD8-A885-0006-D933-899AC2D941A3}"/>
              </a:ext>
            </a:extLst>
          </p:cNvPr>
          <p:cNvSpPr>
            <a:spLocks noGrp="1"/>
          </p:cNvSpPr>
          <p:nvPr>
            <p:ph type="body" idx="1"/>
          </p:nvPr>
        </p:nvSpPr>
        <p:spPr/>
        <p:txBody>
          <a:bodyPr/>
          <a:lstStyle/>
          <a:p>
            <a:pPr marL="171450" indent="-171450">
              <a:buFontTx/>
              <a:buChar char="-"/>
            </a:pPr>
            <a:r>
              <a:rPr lang="en-US"/>
              <a:t>Focus on more specific area or state where cost doesn’t fluctuate</a:t>
            </a:r>
          </a:p>
          <a:p>
            <a:pPr marL="171450" indent="-171450">
              <a:buFontTx/>
              <a:buChar char="-"/>
            </a:pPr>
            <a:r>
              <a:rPr lang="en-US"/>
              <a:t>Try combining the 2 best models (Ensemble)</a:t>
            </a:r>
          </a:p>
          <a:p>
            <a:pPr marL="171450" indent="-171450">
              <a:buFontTx/>
              <a:buChar char="-"/>
            </a:pPr>
            <a:endParaRPr lang="en-US"/>
          </a:p>
        </p:txBody>
      </p:sp>
      <p:sp>
        <p:nvSpPr>
          <p:cNvPr id="4" name="Slide Number Placeholder 3">
            <a:extLst>
              <a:ext uri="{FF2B5EF4-FFF2-40B4-BE49-F238E27FC236}">
                <a16:creationId xmlns:a16="http://schemas.microsoft.com/office/drawing/2014/main" id="{A76D9885-F257-6698-798E-B6D5FD79D0D0}"/>
              </a:ext>
            </a:extLst>
          </p:cNvPr>
          <p:cNvSpPr>
            <a:spLocks noGrp="1"/>
          </p:cNvSpPr>
          <p:nvPr>
            <p:ph type="sldNum" sz="quarter" idx="5"/>
          </p:nvPr>
        </p:nvSpPr>
        <p:spPr/>
        <p:txBody>
          <a:bodyPr/>
          <a:lstStyle/>
          <a:p>
            <a:fld id="{329CABE2-017E-442D-B932-64E0D8A6618B}" type="slidenum">
              <a:rPr lang="en-US" smtClean="0"/>
              <a:t>21</a:t>
            </a:fld>
            <a:endParaRPr lang="en-US"/>
          </a:p>
        </p:txBody>
      </p:sp>
    </p:spTree>
    <p:extLst>
      <p:ext uri="{BB962C8B-B14F-4D97-AF65-F5344CB8AC3E}">
        <p14:creationId xmlns:p14="http://schemas.microsoft.com/office/powerpoint/2010/main" val="2001352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F4B64-F170-7A79-914E-B8D47B7E6D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06E67A-66C4-217A-481F-319D49C070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7FBECA-4ABB-4AEA-3D62-5498DEC8DDEA}"/>
              </a:ext>
            </a:extLst>
          </p:cNvPr>
          <p:cNvSpPr>
            <a:spLocks noGrp="1"/>
          </p:cNvSpPr>
          <p:nvPr>
            <p:ph type="body" idx="1"/>
          </p:nvPr>
        </p:nvSpPr>
        <p:spPr/>
        <p:txBody>
          <a:bodyPr/>
          <a:lstStyle/>
          <a:p>
            <a:pPr marL="171450" indent="-171450">
              <a:buFontTx/>
              <a:buChar char="-"/>
            </a:pPr>
            <a:r>
              <a:rPr lang="en-US"/>
              <a:t>Focus on more specific area or state where cost doesn’t fluctuate</a:t>
            </a:r>
          </a:p>
          <a:p>
            <a:pPr marL="171450" indent="-171450">
              <a:buFontTx/>
              <a:buChar char="-"/>
            </a:pPr>
            <a:r>
              <a:rPr lang="en-US"/>
              <a:t>Try combining the 2 best models (Ensemble)</a:t>
            </a:r>
          </a:p>
          <a:p>
            <a:pPr marL="171450" indent="-171450">
              <a:buFontTx/>
              <a:buChar char="-"/>
            </a:pPr>
            <a:endParaRPr lang="en-US"/>
          </a:p>
        </p:txBody>
      </p:sp>
      <p:sp>
        <p:nvSpPr>
          <p:cNvPr id="4" name="Slide Number Placeholder 3">
            <a:extLst>
              <a:ext uri="{FF2B5EF4-FFF2-40B4-BE49-F238E27FC236}">
                <a16:creationId xmlns:a16="http://schemas.microsoft.com/office/drawing/2014/main" id="{E9D4FF39-32AD-A7E1-DEDD-8DA04B6AD849}"/>
              </a:ext>
            </a:extLst>
          </p:cNvPr>
          <p:cNvSpPr>
            <a:spLocks noGrp="1"/>
          </p:cNvSpPr>
          <p:nvPr>
            <p:ph type="sldNum" sz="quarter" idx="5"/>
          </p:nvPr>
        </p:nvSpPr>
        <p:spPr/>
        <p:txBody>
          <a:bodyPr/>
          <a:lstStyle/>
          <a:p>
            <a:fld id="{329CABE2-017E-442D-B932-64E0D8A6618B}" type="slidenum">
              <a:rPr lang="en-US" smtClean="0"/>
              <a:t>22</a:t>
            </a:fld>
            <a:endParaRPr lang="en-US"/>
          </a:p>
        </p:txBody>
      </p:sp>
    </p:spTree>
    <p:extLst>
      <p:ext uri="{BB962C8B-B14F-4D97-AF65-F5344CB8AC3E}">
        <p14:creationId xmlns:p14="http://schemas.microsoft.com/office/powerpoint/2010/main" val="3174778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3693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76671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09201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15623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24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31468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9102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43963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AD085-E8A6-8845-BD4E-CB4CCA059FC4}" type="datetimeFigureOut">
              <a:rPr lang="en-US" smtClean="0"/>
              <a:t>4/20/2025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44213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BCAD085-E8A6-8845-BD4E-CB4CCA059FC4}" type="datetimeFigureOut">
              <a:rPr lang="en-US" smtClean="0"/>
              <a:t>4/20/2025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380223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34564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BCAD085-E8A6-8845-BD4E-CB4CCA059FC4}" type="datetimeFigureOut">
              <a:rPr lang="en-US" smtClean="0"/>
              <a:t>4/20/2025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3221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0100" y="1559858"/>
            <a:ext cx="7543800" cy="2357703"/>
          </a:xfrm>
        </p:spPr>
        <p:txBody>
          <a:bodyPr>
            <a:normAutofit/>
          </a:bodyPr>
          <a:lstStyle/>
          <a:p>
            <a:r>
              <a:rPr lang="en-US" sz="4000">
                <a:ea typeface="+mj-lt"/>
                <a:cs typeface="+mj-lt"/>
              </a:rPr>
              <a:t>Multi‑model Severe Weather Event Cost Prediction</a:t>
            </a:r>
            <a:endParaRPr lang="en-US" sz="4000">
              <a:ea typeface="Calibri Light"/>
              <a:cs typeface="Calibri Light"/>
            </a:endParaRPr>
          </a:p>
        </p:txBody>
      </p:sp>
      <p:sp>
        <p:nvSpPr>
          <p:cNvPr id="3" name="Subtitle 2"/>
          <p:cNvSpPr>
            <a:spLocks noGrp="1"/>
          </p:cNvSpPr>
          <p:nvPr>
            <p:ph type="subTitle" idx="1"/>
          </p:nvPr>
        </p:nvSpPr>
        <p:spPr>
          <a:xfrm>
            <a:off x="932614" y="4608821"/>
            <a:ext cx="7543800" cy="1906741"/>
          </a:xfrm>
        </p:spPr>
        <p:txBody>
          <a:bodyPr vert="horz" lIns="91440" tIns="45720" rIns="91440" bIns="45720" rtlCol="0" anchor="t">
            <a:normAutofit fontScale="62500" lnSpcReduction="20000"/>
          </a:bodyPr>
          <a:lstStyle/>
          <a:p>
            <a:r>
              <a:rPr dirty="0"/>
              <a:t>CS 555 Final Project Presentation</a:t>
            </a:r>
            <a:endParaRPr lang="en-US" dirty="0"/>
          </a:p>
          <a:p>
            <a:endParaRPr lang="en-US" dirty="0"/>
          </a:p>
          <a:p>
            <a:r>
              <a:rPr lang="en-US" dirty="0"/>
              <a:t>CONRAD PRISBY | </a:t>
            </a:r>
            <a:r>
              <a:rPr lang="en-US" err="1"/>
              <a:t>Hansaka</a:t>
            </a:r>
            <a:r>
              <a:rPr lang="en-US"/>
              <a:t> ALUVIHARE | MARCUS Chuaunsu | DEAN DCRUZ </a:t>
            </a:r>
            <a:endParaRPr lang="en-US">
              <a:ea typeface="Calibri Light"/>
              <a:cs typeface="Calibri Light"/>
            </a:endParaRPr>
          </a:p>
          <a:p>
            <a:br>
              <a:rPr lang="en-US" dirty="0"/>
            </a:br>
            <a:br>
              <a:rPr lang="en-US" dirty="0"/>
            </a:br>
            <a:r>
              <a:rPr lang="en-US" dirty="0"/>
              <a:t> </a:t>
            </a:r>
            <a:endParaRPr lang="en-US" dirty="0">
              <a:ea typeface="Calibri Light"/>
              <a:cs typeface="Calibri Light"/>
            </a:endParaRPr>
          </a:p>
          <a:p>
            <a:endParaRPr lang="en-US"/>
          </a:p>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081" name="Rectangle 308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083" name="Straight Connector 308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085" name="Rectangle 308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1B73E2-7539-49F5-11C1-7F09E1625D3E}"/>
              </a:ext>
            </a:extLst>
          </p:cNvPr>
          <p:cNvSpPr>
            <a:spLocks noGrp="1"/>
          </p:cNvSpPr>
          <p:nvPr>
            <p:ph type="title"/>
          </p:nvPr>
        </p:nvSpPr>
        <p:spPr>
          <a:xfrm>
            <a:off x="6105832" y="639097"/>
            <a:ext cx="2551471" cy="3686015"/>
          </a:xfrm>
        </p:spPr>
        <p:txBody>
          <a:bodyPr vert="horz" lIns="91440" tIns="45720" rIns="91440" bIns="45720" rtlCol="0" anchor="b">
            <a:normAutofit/>
          </a:bodyPr>
          <a:lstStyle/>
          <a:p>
            <a:r>
              <a:rPr lang="en-US" sz="4000">
                <a:solidFill>
                  <a:schemeClr val="tx1">
                    <a:lumMod val="85000"/>
                    <a:lumOff val="15000"/>
                  </a:schemeClr>
                </a:solidFill>
              </a:rPr>
              <a:t>Hail – Correlation Matrix</a:t>
            </a:r>
          </a:p>
        </p:txBody>
      </p:sp>
      <p:cxnSp>
        <p:nvCxnSpPr>
          <p:cNvPr id="3087" name="Straight Connector 308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56978" y="4343400"/>
            <a:ext cx="24003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089" name="Rectangle 308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091" name="Rectangle 309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076" name="Picture 4">
            <a:extLst>
              <a:ext uri="{FF2B5EF4-FFF2-40B4-BE49-F238E27FC236}">
                <a16:creationId xmlns:a16="http://schemas.microsoft.com/office/drawing/2014/main" id="{1B0B6C3A-D38B-2179-1943-D8CAF49CB9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44" y="997617"/>
            <a:ext cx="6018088" cy="433908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6E3315BE-E086-8A20-257C-C8ED79B34CEF}"/>
              </a:ext>
            </a:extLst>
          </p:cNvPr>
          <p:cNvSpPr/>
          <p:nvPr/>
        </p:nvSpPr>
        <p:spPr>
          <a:xfrm>
            <a:off x="500063" y="1728788"/>
            <a:ext cx="4976812" cy="9999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F27FF8-C0B5-692E-FCAF-60DD89F7E735}"/>
              </a:ext>
            </a:extLst>
          </p:cNvPr>
          <p:cNvSpPr/>
          <p:nvPr/>
        </p:nvSpPr>
        <p:spPr>
          <a:xfrm>
            <a:off x="1852613" y="1104900"/>
            <a:ext cx="164305" cy="379095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9603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B7933C-4EBC-3CEC-516D-2BD079C85EBF}"/>
            </a:ext>
          </a:extLst>
        </p:cNvPr>
        <p:cNvGrpSpPr/>
        <p:nvPr/>
      </p:nvGrpSpPr>
      <p:grpSpPr>
        <a:xfrm>
          <a:off x="0" y="0"/>
          <a:ext cx="0" cy="0"/>
          <a:chOff x="0" y="0"/>
          <a:chExt cx="0" cy="0"/>
        </a:xfrm>
      </p:grpSpPr>
      <p:grpSp>
        <p:nvGrpSpPr>
          <p:cNvPr id="8" name="Group 7">
            <a:extLst>
              <a:ext uri="{FF2B5EF4-FFF2-40B4-BE49-F238E27FC236}">
                <a16:creationId xmlns:a16="http://schemas.microsoft.com/office/drawing/2014/main" id="{006078D3-01D7-5F47-D585-AF34C61E981A}"/>
              </a:ext>
            </a:extLst>
          </p:cNvPr>
          <p:cNvGrpSpPr/>
          <p:nvPr/>
        </p:nvGrpSpPr>
        <p:grpSpPr>
          <a:xfrm>
            <a:off x="0" y="0"/>
            <a:ext cx="9144000" cy="6334316"/>
            <a:chOff x="0" y="0"/>
            <a:chExt cx="9144000" cy="6334316"/>
          </a:xfrm>
        </p:grpSpPr>
        <p:cxnSp>
          <p:nvCxnSpPr>
            <p:cNvPr id="3083" name="Straight Connector 3082">
              <a:extLst>
                <a:ext uri="{FF2B5EF4-FFF2-40B4-BE49-F238E27FC236}">
                  <a16:creationId xmlns:a16="http://schemas.microsoft.com/office/drawing/2014/main" id="{F446DD90-91B4-87C2-84D2-B7094DF6C6B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085" name="Rectangle 3084">
              <a:extLst>
                <a:ext uri="{FF2B5EF4-FFF2-40B4-BE49-F238E27FC236}">
                  <a16:creationId xmlns:a16="http://schemas.microsoft.com/office/drawing/2014/main" id="{EEDB4430-9C21-2BDF-BC6F-DF591C3EF4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87" name="Straight Connector 3086">
              <a:extLst>
                <a:ext uri="{FF2B5EF4-FFF2-40B4-BE49-F238E27FC236}">
                  <a16:creationId xmlns:a16="http://schemas.microsoft.com/office/drawing/2014/main" id="{495A810F-5158-4B1F-6F13-7DAE8E551F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56978" y="4343400"/>
              <a:ext cx="24003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grpSp>
      <p:sp>
        <p:nvSpPr>
          <p:cNvPr id="12" name="Title 1">
            <a:extLst>
              <a:ext uri="{FF2B5EF4-FFF2-40B4-BE49-F238E27FC236}">
                <a16:creationId xmlns:a16="http://schemas.microsoft.com/office/drawing/2014/main" id="{B76353FF-6CA5-417F-6AFA-D1FA06F05D35}"/>
              </a:ext>
            </a:extLst>
          </p:cNvPr>
          <p:cNvSpPr>
            <a:spLocks noGrp="1"/>
          </p:cNvSpPr>
          <p:nvPr>
            <p:ph type="title"/>
          </p:nvPr>
        </p:nvSpPr>
        <p:spPr>
          <a:xfrm>
            <a:off x="6105832" y="639097"/>
            <a:ext cx="2551471" cy="3686015"/>
          </a:xfrm>
        </p:spPr>
        <p:txBody>
          <a:bodyPr vert="horz" lIns="91440" tIns="45720" rIns="91440" bIns="45720" rtlCol="0" anchor="b">
            <a:normAutofit/>
          </a:bodyPr>
          <a:lstStyle/>
          <a:p>
            <a:r>
              <a:rPr lang="en-US" sz="3200">
                <a:solidFill>
                  <a:schemeClr val="tx1">
                    <a:lumMod val="85000"/>
                    <a:lumOff val="15000"/>
                  </a:schemeClr>
                </a:solidFill>
              </a:rPr>
              <a:t>Thunderstorm Winds– Correlation Matrix</a:t>
            </a:r>
          </a:p>
        </p:txBody>
      </p:sp>
      <p:pic>
        <p:nvPicPr>
          <p:cNvPr id="7174" name="Picture 6">
            <a:extLst>
              <a:ext uri="{FF2B5EF4-FFF2-40B4-BE49-F238E27FC236}">
                <a16:creationId xmlns:a16="http://schemas.microsoft.com/office/drawing/2014/main" id="{12E03645-1245-32BD-FBF2-5A00889152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00508"/>
            <a:ext cx="6096867" cy="430802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FDBC2406-7BB0-FBF7-80FE-BE5A634C134B}"/>
              </a:ext>
            </a:extLst>
          </p:cNvPr>
          <p:cNvSpPr/>
          <p:nvPr/>
        </p:nvSpPr>
        <p:spPr>
          <a:xfrm>
            <a:off x="557213" y="2271712"/>
            <a:ext cx="4862512" cy="13255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7" name="Rectangle 6">
            <a:extLst>
              <a:ext uri="{FF2B5EF4-FFF2-40B4-BE49-F238E27FC236}">
                <a16:creationId xmlns:a16="http://schemas.microsoft.com/office/drawing/2014/main" id="{37A229CC-3D28-7ABF-DFFF-6AE12373C626}"/>
              </a:ext>
            </a:extLst>
          </p:cNvPr>
          <p:cNvSpPr/>
          <p:nvPr/>
        </p:nvSpPr>
        <p:spPr>
          <a:xfrm>
            <a:off x="2228850" y="1681164"/>
            <a:ext cx="171450" cy="354806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4310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Models &amp; Methodology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Machine Learning Models</a:t>
            </a:r>
          </a:p>
        </p:txBody>
      </p:sp>
      <p:sp>
        <p:nvSpPr>
          <p:cNvPr id="3" name="Content Placeholder 2"/>
          <p:cNvSpPr>
            <a:spLocks noGrp="1"/>
          </p:cNvSpPr>
          <p:nvPr>
            <p:ph idx="1"/>
          </p:nvPr>
        </p:nvSpPr>
        <p:spPr/>
        <p:txBody>
          <a:bodyPr vert="horz" lIns="0" tIns="45720" rIns="0" bIns="45720" rtlCol="0" anchor="t">
            <a:normAutofit/>
          </a:bodyPr>
          <a:lstStyle/>
          <a:p>
            <a:pPr marL="342900" indent="-342900">
              <a:buFont typeface="Arial" panose="020F0502020204030204" pitchFamily="34" charset="0"/>
              <a:buChar char="•"/>
            </a:pPr>
            <a:r>
              <a:rPr lang="en-US">
                <a:ea typeface="+mn-lt"/>
                <a:cs typeface="+mn-lt"/>
              </a:rPr>
              <a:t>Linear Regression &amp; Random Forest Regressor – Baseline model and ensemble averaging technique for capturing nonlinear patterns</a:t>
            </a:r>
          </a:p>
          <a:p>
            <a:pPr marL="342900" indent="-342900">
              <a:buFont typeface="Arial" panose="020F0502020204030204" pitchFamily="34" charset="0"/>
              <a:buChar char="•"/>
            </a:pPr>
            <a:r>
              <a:rPr lang="en-US">
                <a:ea typeface="+mn-lt"/>
                <a:cs typeface="+mn-lt"/>
              </a:rPr>
              <a:t>Neural Network Regressor – Deep learning model for complex feature interactions</a:t>
            </a:r>
          </a:p>
          <a:p>
            <a:pPr marL="342900" indent="-342900">
              <a:buFont typeface="Arial" panose="020F0502020204030204" pitchFamily="34" charset="0"/>
              <a:buChar char="•"/>
            </a:pPr>
            <a:r>
              <a:rPr lang="en-US">
                <a:ea typeface="+mn-lt"/>
                <a:cs typeface="+mn-lt"/>
              </a:rPr>
              <a:t>XG Boost Regressor – Gradient boosting technique optimized for performance and accuracy</a:t>
            </a:r>
          </a:p>
          <a:p>
            <a:pPr marL="342900" indent="-342900">
              <a:buFont typeface="Arial" panose="020F0502020204030204" pitchFamily="34" charset="0"/>
              <a:buChar char="•"/>
            </a:pPr>
            <a:r>
              <a:rPr lang="en-US">
                <a:ea typeface="+mn-lt"/>
                <a:cs typeface="+mn-lt"/>
              </a:rPr>
              <a:t>Support Vector Regression (SVR) – Margin-based regression with kernel trick</a:t>
            </a:r>
          </a:p>
          <a:p>
            <a:pPr marL="342900" indent="-342900">
              <a:buFont typeface="Arial" panose="020F0502020204030204" pitchFamily="34" charset="0"/>
              <a:buChar char="•"/>
            </a:pPr>
            <a:r>
              <a:rPr lang="en-US">
                <a:ea typeface="+mn-lt"/>
                <a:cs typeface="+mn-lt"/>
              </a:rPr>
              <a:t>AdaBoost Regressor – Adaptive boosting that focuses on correcting errors of weak learners</a:t>
            </a:r>
            <a:endParaRPr lang="en-US"/>
          </a:p>
          <a:p>
            <a:pPr marL="342900" indent="-342900">
              <a:buFont typeface="Arial" panose="020F0502020204030204" pitchFamily="34" charset="0"/>
              <a:buChar char="•"/>
            </a:pPr>
            <a:r>
              <a:rPr lang="en-US">
                <a:ea typeface="+mn-lt"/>
                <a:cs typeface="+mn-lt"/>
              </a:rPr>
              <a:t>K-Nearest Neighbors (KNN) – Instance-based method </a:t>
            </a:r>
            <a:endParaRPr lang="en-US">
              <a:ea typeface="Calibri"/>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4D15-3377-C7CE-0A5F-460D27451584}"/>
              </a:ext>
            </a:extLst>
          </p:cNvPr>
          <p:cNvSpPr>
            <a:spLocks noGrp="1"/>
          </p:cNvSpPr>
          <p:nvPr>
            <p:ph type="title"/>
          </p:nvPr>
        </p:nvSpPr>
        <p:spPr/>
        <p:txBody>
          <a:bodyPr/>
          <a:lstStyle/>
          <a:p>
            <a:r>
              <a:rPr lang="en-US"/>
              <a:t>Methodology</a:t>
            </a:r>
          </a:p>
        </p:txBody>
      </p:sp>
      <p:sp>
        <p:nvSpPr>
          <p:cNvPr id="3" name="Content Placeholder 2">
            <a:extLst>
              <a:ext uri="{FF2B5EF4-FFF2-40B4-BE49-F238E27FC236}">
                <a16:creationId xmlns:a16="http://schemas.microsoft.com/office/drawing/2014/main" id="{B57EFE72-5E04-BB98-A2F1-68702FAC6D5D}"/>
              </a:ext>
            </a:extLst>
          </p:cNvPr>
          <p:cNvSpPr>
            <a:spLocks noGrp="1"/>
          </p:cNvSpPr>
          <p:nvPr>
            <p:ph idx="1"/>
          </p:nvPr>
        </p:nvSpPr>
        <p:spPr/>
        <p:txBody>
          <a:bodyPr>
            <a:normAutofit fontScale="62500" lnSpcReduction="20000"/>
          </a:bodyPr>
          <a:lstStyle/>
          <a:p>
            <a:pPr marL="0" indent="0">
              <a:lnSpc>
                <a:spcPct val="70000"/>
              </a:lnSpc>
              <a:buNone/>
            </a:pPr>
            <a:r>
              <a:rPr lang="en-US"/>
              <a:t>Data Preprocessing:</a:t>
            </a:r>
          </a:p>
          <a:p>
            <a:pPr marL="342900" indent="-342900">
              <a:lnSpc>
                <a:spcPct val="70000"/>
              </a:lnSpc>
              <a:buFont typeface="Arial" panose="020F0502020204030204" pitchFamily="34" charset="0"/>
              <a:buChar char="•"/>
            </a:pPr>
            <a:r>
              <a:rPr lang="en-US" sz="1900">
                <a:ea typeface="+mn-lt"/>
                <a:cs typeface="+mn-lt"/>
              </a:rPr>
              <a:t>Filtered missing values and outliers</a:t>
            </a:r>
          </a:p>
          <a:p>
            <a:pPr marL="342900" indent="-342900">
              <a:lnSpc>
                <a:spcPct val="70000"/>
              </a:lnSpc>
              <a:buFont typeface="Arial" panose="020F0502020204030204" pitchFamily="34" charset="0"/>
              <a:buChar char="•"/>
            </a:pPr>
            <a:r>
              <a:rPr lang="en-US" sz="1900">
                <a:ea typeface="+mn-lt"/>
                <a:cs typeface="+mn-lt"/>
              </a:rPr>
              <a:t>Converted timestamps to calculate event duration</a:t>
            </a:r>
          </a:p>
          <a:p>
            <a:pPr marL="342900" indent="-342900">
              <a:lnSpc>
                <a:spcPct val="70000"/>
              </a:lnSpc>
              <a:buFont typeface="Arial" panose="020F0502020204030204" pitchFamily="34" charset="0"/>
              <a:buChar char="•"/>
            </a:pPr>
            <a:r>
              <a:rPr lang="en-US" sz="1900">
                <a:ea typeface="+mn-lt"/>
                <a:cs typeface="+mn-lt"/>
              </a:rPr>
              <a:t>One-hot encoded categorical variables (sources)</a:t>
            </a:r>
          </a:p>
          <a:p>
            <a:pPr marL="342900" indent="-342900">
              <a:lnSpc>
                <a:spcPct val="70000"/>
              </a:lnSpc>
              <a:buFont typeface="Arial" panose="020F0502020204030204" pitchFamily="34" charset="0"/>
              <a:buChar char="•"/>
            </a:pPr>
            <a:r>
              <a:rPr lang="en-US" sz="1900">
                <a:ea typeface="+mn-lt"/>
                <a:cs typeface="+mn-lt"/>
              </a:rPr>
              <a:t>Scaled numerical features for model compatibility</a:t>
            </a:r>
          </a:p>
          <a:p>
            <a:pPr marL="342900" indent="-342900">
              <a:lnSpc>
                <a:spcPct val="70000"/>
              </a:lnSpc>
              <a:buFont typeface="Arial" panose="020F0502020204030204" pitchFamily="34" charset="0"/>
              <a:buChar char="•"/>
            </a:pPr>
            <a:r>
              <a:rPr lang="en-US" sz="1900">
                <a:ea typeface="+mn-lt"/>
                <a:cs typeface="+mn-lt"/>
              </a:rPr>
              <a:t>Target: Damage Property ($)</a:t>
            </a:r>
          </a:p>
          <a:p>
            <a:pPr marL="342900" indent="-342900">
              <a:lnSpc>
                <a:spcPct val="70000"/>
              </a:lnSpc>
              <a:buFont typeface="Arial" panose="020F0502020204030204" pitchFamily="34" charset="0"/>
              <a:buChar char="•"/>
            </a:pPr>
            <a:r>
              <a:rPr lang="en-US" sz="1900">
                <a:ea typeface="+mn-lt"/>
                <a:cs typeface="+mn-lt"/>
              </a:rPr>
              <a:t>Parameters: Injuries, Death, Location, Range, Duration, Sources</a:t>
            </a:r>
          </a:p>
          <a:p>
            <a:pPr marL="0" indent="0">
              <a:lnSpc>
                <a:spcPct val="70000"/>
              </a:lnSpc>
              <a:buNone/>
            </a:pPr>
            <a:r>
              <a:rPr lang="en-US"/>
              <a:t>Implemented and evaluated multiple regressors:</a:t>
            </a:r>
          </a:p>
          <a:p>
            <a:pPr marL="342900" indent="-342900">
              <a:lnSpc>
                <a:spcPct val="70000"/>
              </a:lnSpc>
              <a:buFont typeface="Arial" panose="020F0502020204030204" pitchFamily="34" charset="0"/>
              <a:buChar char="•"/>
            </a:pPr>
            <a:r>
              <a:rPr lang="en-US" sz="1900">
                <a:ea typeface="+mn-lt"/>
                <a:cs typeface="+mn-lt"/>
              </a:rPr>
              <a:t>Linear Regression, Random Forest, SVR, </a:t>
            </a:r>
            <a:r>
              <a:rPr lang="en-US" sz="1900" err="1">
                <a:ea typeface="+mn-lt"/>
                <a:cs typeface="+mn-lt"/>
              </a:rPr>
              <a:t>XGBoost</a:t>
            </a:r>
            <a:r>
              <a:rPr lang="en-US" sz="1900">
                <a:ea typeface="+mn-lt"/>
                <a:cs typeface="+mn-lt"/>
              </a:rPr>
              <a:t>, AdaBoost, KNN, Neural Network</a:t>
            </a:r>
          </a:p>
          <a:p>
            <a:pPr marL="342900" indent="-342900">
              <a:lnSpc>
                <a:spcPct val="70000"/>
              </a:lnSpc>
              <a:buFont typeface="Arial" panose="020F0502020204030204" pitchFamily="34" charset="0"/>
              <a:buChar char="•"/>
            </a:pPr>
            <a:r>
              <a:rPr lang="en-US" sz="1900">
                <a:ea typeface="+mn-lt"/>
                <a:cs typeface="+mn-lt"/>
              </a:rPr>
              <a:t>Used log-transform on the target to reduce skewness</a:t>
            </a:r>
          </a:p>
          <a:p>
            <a:pPr marL="342900" indent="-342900">
              <a:lnSpc>
                <a:spcPct val="70000"/>
              </a:lnSpc>
              <a:buFont typeface="Arial" panose="020F0502020204030204" pitchFamily="34" charset="0"/>
              <a:buChar char="•"/>
            </a:pPr>
            <a:r>
              <a:rPr lang="en-US" sz="1900">
                <a:ea typeface="+mn-lt"/>
                <a:cs typeface="+mn-lt"/>
              </a:rPr>
              <a:t>Split data into training and test sets (80/20)</a:t>
            </a:r>
          </a:p>
          <a:p>
            <a:pPr marL="0" indent="0">
              <a:lnSpc>
                <a:spcPct val="70000"/>
              </a:lnSpc>
              <a:buNone/>
            </a:pPr>
            <a:r>
              <a:rPr lang="en-US"/>
              <a:t>Metrics:</a:t>
            </a:r>
          </a:p>
          <a:p>
            <a:pPr marL="342900" indent="-342900">
              <a:lnSpc>
                <a:spcPct val="70000"/>
              </a:lnSpc>
              <a:buFont typeface="Arial" panose="020F0502020204030204" pitchFamily="34" charset="0"/>
              <a:buChar char="•"/>
            </a:pPr>
            <a:r>
              <a:rPr lang="en-US" sz="1900">
                <a:ea typeface="+mn-lt"/>
                <a:cs typeface="+mn-lt"/>
              </a:rPr>
              <a:t>R² Score (variance)</a:t>
            </a:r>
          </a:p>
          <a:p>
            <a:pPr marL="342900" indent="-342900">
              <a:lnSpc>
                <a:spcPct val="70000"/>
              </a:lnSpc>
              <a:buFont typeface="Arial" panose="020F0502020204030204" pitchFamily="34" charset="0"/>
              <a:buChar char="•"/>
            </a:pPr>
            <a:r>
              <a:rPr lang="en-US" sz="1900">
                <a:ea typeface="+mn-lt"/>
                <a:cs typeface="+mn-lt"/>
              </a:rPr>
              <a:t>RMSE (Root Mean Squared Error)</a:t>
            </a:r>
          </a:p>
          <a:p>
            <a:pPr marL="342900" indent="-342900">
              <a:lnSpc>
                <a:spcPct val="70000"/>
              </a:lnSpc>
              <a:buFont typeface="Arial" panose="020F0502020204030204" pitchFamily="34" charset="0"/>
              <a:buChar char="•"/>
            </a:pPr>
            <a:r>
              <a:rPr lang="en-US" sz="1900">
                <a:ea typeface="+mn-lt"/>
                <a:cs typeface="+mn-lt"/>
              </a:rPr>
              <a:t>Compared performance across models to determine best fit</a:t>
            </a:r>
          </a:p>
          <a:p>
            <a:endParaRPr lang="en-US"/>
          </a:p>
        </p:txBody>
      </p:sp>
    </p:spTree>
    <p:extLst>
      <p:ext uri="{BB962C8B-B14F-4D97-AF65-F5344CB8AC3E}">
        <p14:creationId xmlns:p14="http://schemas.microsoft.com/office/powerpoint/2010/main" val="3539880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Evaluation &amp; Results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E132D-CC81-5239-9137-E915B9483501}"/>
              </a:ext>
            </a:extLst>
          </p:cNvPr>
          <p:cNvSpPr>
            <a:spLocks noGrp="1"/>
          </p:cNvSpPr>
          <p:nvPr>
            <p:ph type="ctrTitle"/>
          </p:nvPr>
        </p:nvSpPr>
        <p:spPr/>
        <p:txBody>
          <a:bodyPr/>
          <a:lstStyle/>
          <a:p>
            <a:r>
              <a:rPr lang="en-US"/>
              <a:t>*Demonstration*</a:t>
            </a:r>
          </a:p>
        </p:txBody>
      </p:sp>
      <p:sp>
        <p:nvSpPr>
          <p:cNvPr id="3" name="Subtitle 2">
            <a:extLst>
              <a:ext uri="{FF2B5EF4-FFF2-40B4-BE49-F238E27FC236}">
                <a16:creationId xmlns:a16="http://schemas.microsoft.com/office/drawing/2014/main" id="{3020A1EF-E692-F214-638A-33140FA2469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50331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Model Accuracy Summary</a:t>
            </a:r>
          </a:p>
        </p:txBody>
      </p:sp>
      <p:sp>
        <p:nvSpPr>
          <p:cNvPr id="3" name="Content Placeholder 2"/>
          <p:cNvSpPr>
            <a:spLocks noGrp="1"/>
          </p:cNvSpPr>
          <p:nvPr>
            <p:ph idx="1"/>
          </p:nvPr>
        </p:nvSpPr>
        <p:spPr/>
        <p:txBody>
          <a:bodyPr vert="horz" lIns="0" tIns="45720" rIns="0" bIns="45720" rtlCol="0" anchor="t">
            <a:normAutofit/>
          </a:bodyPr>
          <a:lstStyle/>
          <a:p>
            <a:endParaRPr lang="en-US">
              <a:ea typeface="Calibri"/>
              <a:cs typeface="Calibri"/>
            </a:endParaRPr>
          </a:p>
          <a:p>
            <a:endParaRPr/>
          </a:p>
          <a:p>
            <a:pPr marL="0" indent="0">
              <a:buNone/>
            </a:pPr>
            <a:endParaRPr lang="en-US" sz="1900">
              <a:ea typeface="Calibri"/>
              <a:cs typeface="Calibri"/>
            </a:endParaRPr>
          </a:p>
        </p:txBody>
      </p:sp>
      <p:graphicFrame>
        <p:nvGraphicFramePr>
          <p:cNvPr id="6" name="Table 5">
            <a:extLst>
              <a:ext uri="{FF2B5EF4-FFF2-40B4-BE49-F238E27FC236}">
                <a16:creationId xmlns:a16="http://schemas.microsoft.com/office/drawing/2014/main" id="{A3E50EFA-769A-E76E-26E3-C81DA023B2B7}"/>
              </a:ext>
            </a:extLst>
          </p:cNvPr>
          <p:cNvGraphicFramePr>
            <a:graphicFrameLocks noGrp="1"/>
          </p:cNvGraphicFramePr>
          <p:nvPr>
            <p:extLst>
              <p:ext uri="{D42A27DB-BD31-4B8C-83A1-F6EECF244321}">
                <p14:modId xmlns:p14="http://schemas.microsoft.com/office/powerpoint/2010/main" val="1927044630"/>
              </p:ext>
            </p:extLst>
          </p:nvPr>
        </p:nvGraphicFramePr>
        <p:xfrm>
          <a:off x="559838" y="4105469"/>
          <a:ext cx="8025111" cy="2077720"/>
        </p:xfrm>
        <a:graphic>
          <a:graphicData uri="http://schemas.openxmlformats.org/drawingml/2006/table">
            <a:tbl>
              <a:tblPr firstRow="1" bandRow="1">
                <a:tableStyleId>{5C22544A-7EE6-4342-B048-85BDC9FD1C3A}</a:tableStyleId>
              </a:tblPr>
              <a:tblGrid>
                <a:gridCol w="1734575">
                  <a:extLst>
                    <a:ext uri="{9D8B030D-6E8A-4147-A177-3AD203B41FA5}">
                      <a16:colId xmlns:a16="http://schemas.microsoft.com/office/drawing/2014/main" val="2881129856"/>
                    </a:ext>
                  </a:extLst>
                </a:gridCol>
                <a:gridCol w="898648">
                  <a:extLst>
                    <a:ext uri="{9D8B030D-6E8A-4147-A177-3AD203B41FA5}">
                      <a16:colId xmlns:a16="http://schemas.microsoft.com/office/drawing/2014/main" val="335272008"/>
                    </a:ext>
                  </a:extLst>
                </a:gridCol>
                <a:gridCol w="898648">
                  <a:extLst>
                    <a:ext uri="{9D8B030D-6E8A-4147-A177-3AD203B41FA5}">
                      <a16:colId xmlns:a16="http://schemas.microsoft.com/office/drawing/2014/main" val="2482837738"/>
                    </a:ext>
                  </a:extLst>
                </a:gridCol>
                <a:gridCol w="898648">
                  <a:extLst>
                    <a:ext uri="{9D8B030D-6E8A-4147-A177-3AD203B41FA5}">
                      <a16:colId xmlns:a16="http://schemas.microsoft.com/office/drawing/2014/main" val="1978937184"/>
                    </a:ext>
                  </a:extLst>
                </a:gridCol>
                <a:gridCol w="898648">
                  <a:extLst>
                    <a:ext uri="{9D8B030D-6E8A-4147-A177-3AD203B41FA5}">
                      <a16:colId xmlns:a16="http://schemas.microsoft.com/office/drawing/2014/main" val="2851239600"/>
                    </a:ext>
                  </a:extLst>
                </a:gridCol>
                <a:gridCol w="898648">
                  <a:extLst>
                    <a:ext uri="{9D8B030D-6E8A-4147-A177-3AD203B41FA5}">
                      <a16:colId xmlns:a16="http://schemas.microsoft.com/office/drawing/2014/main" val="490949024"/>
                    </a:ext>
                  </a:extLst>
                </a:gridCol>
                <a:gridCol w="898648">
                  <a:extLst>
                    <a:ext uri="{9D8B030D-6E8A-4147-A177-3AD203B41FA5}">
                      <a16:colId xmlns:a16="http://schemas.microsoft.com/office/drawing/2014/main" val="1073622532"/>
                    </a:ext>
                  </a:extLst>
                </a:gridCol>
                <a:gridCol w="898648">
                  <a:extLst>
                    <a:ext uri="{9D8B030D-6E8A-4147-A177-3AD203B41FA5}">
                      <a16:colId xmlns:a16="http://schemas.microsoft.com/office/drawing/2014/main" val="2135567397"/>
                    </a:ext>
                  </a:extLst>
                </a:gridCol>
              </a:tblGrid>
              <a:tr h="370840">
                <a:tc>
                  <a:txBody>
                    <a:bodyPr/>
                    <a:lstStyle/>
                    <a:p>
                      <a:pPr lvl="0">
                        <a:buNone/>
                      </a:pPr>
                      <a:r>
                        <a:rPr lang="en-US" sz="3200" b="1" i="0" u="none" strike="noStrike" baseline="0" noProof="0">
                          <a:solidFill>
                            <a:srgbClr val="FFFFFF"/>
                          </a:solidFill>
                          <a:latin typeface="Calibri"/>
                        </a:rPr>
                        <a:t>R²</a:t>
                      </a:r>
                      <a:endParaRPr lang="en-US" sz="1800"/>
                    </a:p>
                  </a:txBody>
                  <a:tcPr/>
                </a:tc>
                <a:tc>
                  <a:txBody>
                    <a:bodyPr/>
                    <a:lstStyle/>
                    <a:p>
                      <a:pPr lvl="0">
                        <a:buNone/>
                      </a:pPr>
                      <a:r>
                        <a:rPr lang="en-US" sz="1100" b="0" i="0" u="none" strike="noStrike" noProof="0">
                          <a:solidFill>
                            <a:schemeClr val="bg1"/>
                          </a:solidFill>
                          <a:latin typeface="Calibri"/>
                        </a:rPr>
                        <a:t>Linear Regression</a:t>
                      </a:r>
                      <a:endParaRPr lang="en-US" sz="1100">
                        <a:solidFill>
                          <a:schemeClr val="bg1"/>
                        </a:solidFill>
                      </a:endParaRPr>
                    </a:p>
                  </a:txBody>
                  <a:tcPr/>
                </a:tc>
                <a:tc>
                  <a:txBody>
                    <a:bodyPr/>
                    <a:lstStyle/>
                    <a:p>
                      <a:pPr lvl="0">
                        <a:buNone/>
                      </a:pPr>
                      <a:r>
                        <a:rPr lang="en-US" sz="1100" b="0" i="0" u="none" strike="noStrike" noProof="0">
                          <a:solidFill>
                            <a:schemeClr val="bg1"/>
                          </a:solidFill>
                          <a:latin typeface="Calibri"/>
                        </a:rPr>
                        <a:t>Random Forest Regressor</a:t>
                      </a:r>
                      <a:endParaRPr lang="en-US" sz="1100">
                        <a:solidFill>
                          <a:schemeClr val="bg1"/>
                        </a:solidFill>
                      </a:endParaRPr>
                    </a:p>
                  </a:txBody>
                  <a:tcPr/>
                </a:tc>
                <a:tc>
                  <a:txBody>
                    <a:bodyPr/>
                    <a:lstStyle/>
                    <a:p>
                      <a:pPr lvl="0">
                        <a:buNone/>
                      </a:pPr>
                      <a:r>
                        <a:rPr lang="en-US" sz="1100" b="0" i="0" u="none" strike="noStrike" noProof="0">
                          <a:solidFill>
                            <a:schemeClr val="bg1"/>
                          </a:solidFill>
                          <a:latin typeface="Calibri"/>
                        </a:rPr>
                        <a:t>Neural Network Regressor</a:t>
                      </a:r>
                      <a:endParaRPr lang="en-US" sz="1100">
                        <a:solidFill>
                          <a:schemeClr val="bg1"/>
                        </a:solidFill>
                      </a:endParaRPr>
                    </a:p>
                  </a:txBody>
                  <a:tcPr/>
                </a:tc>
                <a:tc>
                  <a:txBody>
                    <a:bodyPr/>
                    <a:lstStyle/>
                    <a:p>
                      <a:pPr lvl="0">
                        <a:buNone/>
                      </a:pPr>
                      <a:r>
                        <a:rPr lang="en-US" sz="1100" b="0" i="0" u="none" strike="noStrike" noProof="0">
                          <a:solidFill>
                            <a:schemeClr val="bg1"/>
                          </a:solidFill>
                          <a:latin typeface="Calibri"/>
                        </a:rPr>
                        <a:t>XG Boost Regressor</a:t>
                      </a:r>
                      <a:endParaRPr lang="en-US" sz="1100">
                        <a:solidFill>
                          <a:schemeClr val="bg1"/>
                        </a:solidFill>
                      </a:endParaRPr>
                    </a:p>
                  </a:txBody>
                  <a:tcPr/>
                </a:tc>
                <a:tc>
                  <a:txBody>
                    <a:bodyPr/>
                    <a:lstStyle/>
                    <a:p>
                      <a:pPr lvl="0">
                        <a:buNone/>
                      </a:pPr>
                      <a:r>
                        <a:rPr lang="en-US" sz="1100" b="0" i="0" u="none" strike="noStrike" noProof="0">
                          <a:solidFill>
                            <a:schemeClr val="bg1"/>
                          </a:solidFill>
                          <a:latin typeface="Calibri"/>
                        </a:rPr>
                        <a:t>Support Vector Regression</a:t>
                      </a:r>
                      <a:endParaRPr lang="en-US" sz="1100">
                        <a:solidFill>
                          <a:schemeClr val="bg1"/>
                        </a:solidFill>
                      </a:endParaRPr>
                    </a:p>
                  </a:txBody>
                  <a:tcPr/>
                </a:tc>
                <a:tc>
                  <a:txBody>
                    <a:bodyPr/>
                    <a:lstStyle/>
                    <a:p>
                      <a:pPr lvl="0">
                        <a:buNone/>
                      </a:pPr>
                      <a:r>
                        <a:rPr lang="en-US" sz="1100" b="0" i="0" u="none" strike="noStrike" noProof="0">
                          <a:solidFill>
                            <a:schemeClr val="bg1"/>
                          </a:solidFill>
                          <a:latin typeface="Calibri"/>
                        </a:rPr>
                        <a:t>AdaBoost Regressor</a:t>
                      </a:r>
                      <a:endParaRPr lang="en-US" sz="1100">
                        <a:solidFill>
                          <a:schemeClr val="bg1"/>
                        </a:solidFill>
                      </a:endParaRPr>
                    </a:p>
                  </a:txBody>
                  <a:tcPr/>
                </a:tc>
                <a:tc>
                  <a:txBody>
                    <a:bodyPr/>
                    <a:lstStyle/>
                    <a:p>
                      <a:pPr lvl="0">
                        <a:buNone/>
                      </a:pPr>
                      <a:r>
                        <a:rPr lang="en-US" sz="1100" b="0" i="0" u="none" strike="noStrike" noProof="0">
                          <a:solidFill>
                            <a:schemeClr val="bg1"/>
                          </a:solidFill>
                          <a:latin typeface="Calibri"/>
                        </a:rPr>
                        <a:t>K-Nearest Neighbors</a:t>
                      </a:r>
                      <a:endParaRPr lang="en-US" sz="1100">
                        <a:solidFill>
                          <a:schemeClr val="bg1"/>
                        </a:solidFill>
                      </a:endParaRPr>
                    </a:p>
                  </a:txBody>
                  <a:tcPr/>
                </a:tc>
                <a:extLst>
                  <a:ext uri="{0D108BD9-81ED-4DB2-BD59-A6C34878D82A}">
                    <a16:rowId xmlns:a16="http://schemas.microsoft.com/office/drawing/2014/main" val="69285125"/>
                  </a:ext>
                </a:extLst>
              </a:tr>
              <a:tr h="370840">
                <a:tc>
                  <a:txBody>
                    <a:bodyPr/>
                    <a:lstStyle/>
                    <a:p>
                      <a:r>
                        <a:rPr lang="en-US" sz="1400">
                          <a:solidFill>
                            <a:schemeClr val="bg1"/>
                          </a:solidFill>
                        </a:rPr>
                        <a:t>Tornado</a:t>
                      </a:r>
                    </a:p>
                  </a:txBody>
                  <a:tcPr>
                    <a:solidFill>
                      <a:srgbClr val="ED7D31"/>
                    </a:solidFill>
                  </a:tcPr>
                </a:tc>
                <a:tc>
                  <a:txBody>
                    <a:bodyPr/>
                    <a:lstStyle/>
                    <a:p>
                      <a:r>
                        <a:rPr lang="en-US"/>
                        <a:t>0.241</a:t>
                      </a:r>
                    </a:p>
                  </a:txBody>
                  <a:tcPr/>
                </a:tc>
                <a:tc>
                  <a:txBody>
                    <a:bodyPr/>
                    <a:lstStyle/>
                    <a:p>
                      <a:r>
                        <a:rPr lang="en-US"/>
                        <a:t>0.758</a:t>
                      </a:r>
                    </a:p>
                  </a:txBody>
                  <a:tcPr>
                    <a:solidFill>
                      <a:srgbClr val="F5D9CC"/>
                    </a:solidFill>
                  </a:tcPr>
                </a:tc>
                <a:tc>
                  <a:txBody>
                    <a:bodyPr/>
                    <a:lstStyle/>
                    <a:p>
                      <a:pPr lvl="0">
                        <a:buNone/>
                      </a:pPr>
                      <a:r>
                        <a:rPr lang="en-US"/>
                        <a:t>0.759</a:t>
                      </a:r>
                    </a:p>
                  </a:txBody>
                  <a:tcPr>
                    <a:solidFill>
                      <a:schemeClr val="bg2">
                        <a:lumMod val="90000"/>
                      </a:schemeClr>
                    </a:solidFill>
                  </a:tcPr>
                </a:tc>
                <a:tc>
                  <a:txBody>
                    <a:bodyPr/>
                    <a:lstStyle/>
                    <a:p>
                      <a:r>
                        <a:rPr lang="en-US"/>
                        <a:t>0.865</a:t>
                      </a:r>
                    </a:p>
                  </a:txBody>
                  <a:tcPr>
                    <a:solidFill>
                      <a:srgbClr val="00B0F0"/>
                    </a:solidFill>
                  </a:tcPr>
                </a:tc>
                <a:tc>
                  <a:txBody>
                    <a:bodyPr/>
                    <a:lstStyle/>
                    <a:p>
                      <a:r>
                        <a:rPr lang="en-US"/>
                        <a:t>0.368</a:t>
                      </a:r>
                    </a:p>
                  </a:txBody>
                  <a:tcPr/>
                </a:tc>
                <a:tc>
                  <a:txBody>
                    <a:bodyPr/>
                    <a:lstStyle/>
                    <a:p>
                      <a:pPr lvl="0">
                        <a:buNone/>
                      </a:pPr>
                      <a:r>
                        <a:rPr lang="en-US" sz="1800" b="0" i="0" u="none" strike="noStrike" baseline="0" noProof="0">
                          <a:solidFill>
                            <a:srgbClr val="000000"/>
                          </a:solidFill>
                          <a:latin typeface="Calibri"/>
                        </a:rPr>
                        <a:t>0.094</a:t>
                      </a:r>
                      <a:endParaRPr lang="en-US"/>
                    </a:p>
                  </a:txBody>
                  <a:tcPr/>
                </a:tc>
                <a:tc>
                  <a:txBody>
                    <a:bodyPr/>
                    <a:lstStyle/>
                    <a:p>
                      <a:pPr lvl="0">
                        <a:buNone/>
                      </a:pPr>
                      <a:r>
                        <a:rPr lang="en-US" sz="1800" b="0" i="0" u="none" strike="noStrike" noProof="0">
                          <a:solidFill>
                            <a:srgbClr val="000000"/>
                          </a:solidFill>
                          <a:latin typeface="Calibri"/>
                        </a:rPr>
                        <a:t>-0.314</a:t>
                      </a:r>
                      <a:endParaRPr lang="en-US"/>
                    </a:p>
                  </a:txBody>
                  <a:tcPr/>
                </a:tc>
                <a:extLst>
                  <a:ext uri="{0D108BD9-81ED-4DB2-BD59-A6C34878D82A}">
                    <a16:rowId xmlns:a16="http://schemas.microsoft.com/office/drawing/2014/main" val="3065271523"/>
                  </a:ext>
                </a:extLst>
              </a:tr>
              <a:tr h="370840">
                <a:tc>
                  <a:txBody>
                    <a:bodyPr/>
                    <a:lstStyle/>
                    <a:p>
                      <a:r>
                        <a:rPr lang="en-US" sz="1400">
                          <a:solidFill>
                            <a:schemeClr val="bg1"/>
                          </a:solidFill>
                        </a:rPr>
                        <a:t>Flash Flood</a:t>
                      </a:r>
                    </a:p>
                  </a:txBody>
                  <a:tcPr>
                    <a:solidFill>
                      <a:srgbClr val="ED7D31"/>
                    </a:solidFill>
                  </a:tcPr>
                </a:tc>
                <a:tc>
                  <a:txBody>
                    <a:bodyPr/>
                    <a:lstStyle/>
                    <a:p>
                      <a:r>
                        <a:rPr lang="en-US" sz="1800" b="0" i="0" kern="1200">
                          <a:solidFill>
                            <a:schemeClr val="dk1"/>
                          </a:solidFill>
                          <a:effectLst/>
                          <a:latin typeface="+mn-lt"/>
                          <a:ea typeface="+mn-ea"/>
                          <a:cs typeface="+mn-cs"/>
                        </a:rPr>
                        <a:t>0.343</a:t>
                      </a:r>
                      <a:endParaRPr lang="en-US"/>
                    </a:p>
                  </a:txBody>
                  <a:tcPr/>
                </a:tc>
                <a:tc>
                  <a:txBody>
                    <a:bodyPr/>
                    <a:lstStyle/>
                    <a:p>
                      <a:r>
                        <a:rPr lang="en-US" sz="1800" b="0" i="0" kern="1200">
                          <a:solidFill>
                            <a:schemeClr val="dk1"/>
                          </a:solidFill>
                          <a:effectLst/>
                          <a:latin typeface="+mn-lt"/>
                          <a:ea typeface="+mn-ea"/>
                          <a:cs typeface="+mn-cs"/>
                        </a:rPr>
                        <a:t>0.984</a:t>
                      </a:r>
                      <a:endParaRPr lang="en-US"/>
                    </a:p>
                  </a:txBody>
                  <a:tcPr>
                    <a:solidFill>
                      <a:schemeClr val="bg2">
                        <a:lumMod val="90000"/>
                      </a:schemeClr>
                    </a:solidFill>
                  </a:tcPr>
                </a:tc>
                <a:tc>
                  <a:txBody>
                    <a:bodyPr/>
                    <a:lstStyle/>
                    <a:p>
                      <a:pPr lvl="0">
                        <a:buNone/>
                      </a:pPr>
                      <a:r>
                        <a:rPr lang="en-US" sz="1800" b="0" i="0" kern="1200">
                          <a:solidFill>
                            <a:schemeClr val="dk1"/>
                          </a:solidFill>
                          <a:effectLst/>
                          <a:latin typeface="+mn-lt"/>
                          <a:ea typeface="+mn-ea"/>
                          <a:cs typeface="+mn-cs"/>
                        </a:rPr>
                        <a:t>0.984</a:t>
                      </a:r>
                      <a:endParaRPr lang="en-US"/>
                    </a:p>
                  </a:txBody>
                  <a:tcPr>
                    <a:solidFill>
                      <a:srgbClr val="00B0F0"/>
                    </a:solidFill>
                  </a:tcPr>
                </a:tc>
                <a:tc>
                  <a:txBody>
                    <a:bodyPr/>
                    <a:lstStyle/>
                    <a:p>
                      <a:r>
                        <a:rPr lang="en-US" sz="1800" b="0" i="0" kern="1200">
                          <a:solidFill>
                            <a:schemeClr val="dk1"/>
                          </a:solidFill>
                          <a:effectLst/>
                          <a:latin typeface="+mn-lt"/>
                          <a:ea typeface="+mn-ea"/>
                          <a:cs typeface="+mn-cs"/>
                        </a:rPr>
                        <a:t>0.992</a:t>
                      </a:r>
                      <a:endParaRPr lang="en-US"/>
                    </a:p>
                  </a:txBody>
                  <a:tcPr/>
                </a:tc>
                <a:tc>
                  <a:txBody>
                    <a:bodyPr/>
                    <a:lstStyle/>
                    <a:p>
                      <a:r>
                        <a:rPr lang="en-US" sz="1800" b="0" i="0" kern="1200">
                          <a:solidFill>
                            <a:schemeClr val="dk1"/>
                          </a:solidFill>
                          <a:effectLst/>
                          <a:latin typeface="+mn-lt"/>
                          <a:ea typeface="+mn-ea"/>
                          <a:cs typeface="+mn-cs"/>
                        </a:rPr>
                        <a:t>0.585</a:t>
                      </a:r>
                      <a:endParaRPr lang="en-US"/>
                    </a:p>
                  </a:txBody>
                  <a:tcPr/>
                </a:tc>
                <a:tc>
                  <a:txBody>
                    <a:bodyPr/>
                    <a:lstStyle/>
                    <a:p>
                      <a:r>
                        <a:rPr lang="en-US" sz="1800" b="0" i="0" kern="1200">
                          <a:solidFill>
                            <a:schemeClr val="dk1"/>
                          </a:solidFill>
                          <a:effectLst/>
                          <a:latin typeface="+mn-lt"/>
                          <a:ea typeface="+mn-ea"/>
                          <a:cs typeface="+mn-cs"/>
                        </a:rPr>
                        <a:t>0.696</a:t>
                      </a:r>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a:solidFill>
                            <a:schemeClr val="dk1"/>
                          </a:solidFill>
                          <a:effectLst/>
                          <a:latin typeface="+mn-lt"/>
                          <a:ea typeface="+mn-ea"/>
                          <a:cs typeface="+mn-cs"/>
                        </a:rPr>
                        <a:t>0.636</a:t>
                      </a:r>
                      <a:endParaRPr lang="en-US"/>
                    </a:p>
                  </a:txBody>
                  <a:tcPr/>
                </a:tc>
                <a:extLst>
                  <a:ext uri="{0D108BD9-81ED-4DB2-BD59-A6C34878D82A}">
                    <a16:rowId xmlns:a16="http://schemas.microsoft.com/office/drawing/2014/main" val="112806134"/>
                  </a:ext>
                </a:extLst>
              </a:tr>
              <a:tr h="370840">
                <a:tc>
                  <a:txBody>
                    <a:bodyPr/>
                    <a:lstStyle/>
                    <a:p>
                      <a:r>
                        <a:rPr lang="en-US" sz="1400">
                          <a:solidFill>
                            <a:schemeClr val="bg1"/>
                          </a:solidFill>
                        </a:rPr>
                        <a:t>Hail</a:t>
                      </a:r>
                    </a:p>
                  </a:txBody>
                  <a:tcPr>
                    <a:solidFill>
                      <a:srgbClr val="ED7D31"/>
                    </a:solidFill>
                  </a:tcPr>
                </a:tc>
                <a:tc>
                  <a:txBody>
                    <a:bodyPr/>
                    <a:lstStyle/>
                    <a:p>
                      <a:r>
                        <a:rPr lang="en-US" sz="1800" b="0" i="0" kern="1200">
                          <a:solidFill>
                            <a:schemeClr val="dk1"/>
                          </a:solidFill>
                          <a:effectLst/>
                          <a:latin typeface="+mn-lt"/>
                          <a:ea typeface="+mn-ea"/>
                          <a:cs typeface="+mn-cs"/>
                        </a:rPr>
                        <a:t>-0.796</a:t>
                      </a:r>
                      <a:endParaRPr lang="en-US"/>
                    </a:p>
                  </a:txBody>
                  <a:tcPr/>
                </a:tc>
                <a:tc>
                  <a:txBody>
                    <a:bodyPr/>
                    <a:lstStyle/>
                    <a:p>
                      <a:r>
                        <a:rPr lang="en-US" sz="1800" b="0" i="0" kern="1200">
                          <a:solidFill>
                            <a:schemeClr val="dk1"/>
                          </a:solidFill>
                          <a:effectLst/>
                          <a:latin typeface="+mn-lt"/>
                          <a:ea typeface="+mn-ea"/>
                          <a:cs typeface="+mn-cs"/>
                        </a:rPr>
                        <a:t>-0.056</a:t>
                      </a:r>
                      <a:endParaRPr lang="en-US"/>
                    </a:p>
                  </a:txBody>
                  <a:tcPr/>
                </a:tc>
                <a:tc>
                  <a:txBody>
                    <a:bodyPr/>
                    <a:lstStyle/>
                    <a:p>
                      <a:pPr lvl="0">
                        <a:buNone/>
                      </a:pPr>
                      <a:r>
                        <a:rPr lang="en-US" sz="1800" b="0" i="0" kern="1200">
                          <a:solidFill>
                            <a:schemeClr val="dk1"/>
                          </a:solidFill>
                          <a:effectLst/>
                          <a:latin typeface="+mn-lt"/>
                          <a:ea typeface="+mn-ea"/>
                          <a:cs typeface="+mn-cs"/>
                        </a:rPr>
                        <a:t>-0.056</a:t>
                      </a:r>
                      <a:endParaRPr lang="en-US"/>
                    </a:p>
                  </a:txBody>
                  <a:tcPr/>
                </a:tc>
                <a:tc>
                  <a:txBody>
                    <a:bodyPr/>
                    <a:lstStyle/>
                    <a:p>
                      <a:r>
                        <a:rPr lang="en-US" sz="1800" b="0" i="0" kern="1200">
                          <a:solidFill>
                            <a:schemeClr val="dk1"/>
                          </a:solidFill>
                          <a:effectLst/>
                          <a:latin typeface="+mn-lt"/>
                          <a:ea typeface="+mn-ea"/>
                          <a:cs typeface="+mn-cs"/>
                        </a:rPr>
                        <a:t>0.031</a:t>
                      </a:r>
                      <a:endParaRPr lang="en-US"/>
                    </a:p>
                  </a:txBody>
                  <a:tcPr>
                    <a:solidFill>
                      <a:srgbClr val="00B0F0"/>
                    </a:solidFill>
                  </a:tcPr>
                </a:tc>
                <a:tc>
                  <a:txBody>
                    <a:bodyPr/>
                    <a:lstStyle/>
                    <a:p>
                      <a:r>
                        <a:rPr lang="en-US" sz="1800" b="0" i="0" kern="1200">
                          <a:solidFill>
                            <a:schemeClr val="dk1"/>
                          </a:solidFill>
                          <a:effectLst/>
                          <a:latin typeface="+mn-lt"/>
                          <a:ea typeface="+mn-ea"/>
                          <a:cs typeface="+mn-cs"/>
                        </a:rPr>
                        <a:t>-0.736</a:t>
                      </a:r>
                      <a:endParaRPr lang="en-US"/>
                    </a:p>
                  </a:txBody>
                  <a:tcPr/>
                </a:tc>
                <a:tc>
                  <a:txBody>
                    <a:bodyPr/>
                    <a:lstStyle/>
                    <a:p>
                      <a:r>
                        <a:rPr lang="en-US" sz="1800" b="0" i="0" kern="1200">
                          <a:solidFill>
                            <a:schemeClr val="dk1"/>
                          </a:solidFill>
                          <a:effectLst/>
                          <a:latin typeface="+mn-lt"/>
                          <a:ea typeface="+mn-ea"/>
                          <a:cs typeface="+mn-cs"/>
                        </a:rPr>
                        <a:t>-0.336</a:t>
                      </a:r>
                      <a:endParaRPr lang="en-US"/>
                    </a:p>
                  </a:txBody>
                  <a:tcPr/>
                </a:tc>
                <a:tc>
                  <a:txBody>
                    <a:bodyPr/>
                    <a:lstStyle/>
                    <a:p>
                      <a:r>
                        <a:rPr lang="en-US" sz="1800" b="0" i="0" kern="1200">
                          <a:solidFill>
                            <a:schemeClr val="dk1"/>
                          </a:solidFill>
                          <a:effectLst/>
                          <a:latin typeface="+mn-lt"/>
                          <a:ea typeface="+mn-ea"/>
                          <a:cs typeface="+mn-cs"/>
                        </a:rPr>
                        <a:t>-0.861</a:t>
                      </a:r>
                      <a:endParaRPr lang="en-US"/>
                    </a:p>
                  </a:txBody>
                  <a:tcPr/>
                </a:tc>
                <a:extLst>
                  <a:ext uri="{0D108BD9-81ED-4DB2-BD59-A6C34878D82A}">
                    <a16:rowId xmlns:a16="http://schemas.microsoft.com/office/drawing/2014/main" val="1564372921"/>
                  </a:ext>
                </a:extLst>
              </a:tr>
              <a:tr h="370840">
                <a:tc>
                  <a:txBody>
                    <a:bodyPr/>
                    <a:lstStyle/>
                    <a:p>
                      <a:r>
                        <a:rPr lang="en-US" sz="1400">
                          <a:solidFill>
                            <a:schemeClr val="bg1"/>
                          </a:solidFill>
                        </a:rPr>
                        <a:t>Thunderstorm Winds</a:t>
                      </a:r>
                    </a:p>
                  </a:txBody>
                  <a:tcPr>
                    <a:solidFill>
                      <a:srgbClr val="ED7D31"/>
                    </a:solidFill>
                  </a:tcPr>
                </a:tc>
                <a:tc>
                  <a:txBody>
                    <a:bodyPr/>
                    <a:lstStyle/>
                    <a:p>
                      <a:r>
                        <a:rPr lang="en-US"/>
                        <a:t>0.027</a:t>
                      </a:r>
                    </a:p>
                  </a:txBody>
                  <a:tcPr/>
                </a:tc>
                <a:tc>
                  <a:txBody>
                    <a:bodyPr/>
                    <a:lstStyle/>
                    <a:p>
                      <a:r>
                        <a:rPr lang="en-US"/>
                        <a:t>0.294</a:t>
                      </a:r>
                    </a:p>
                  </a:txBody>
                  <a:tcPr>
                    <a:solidFill>
                      <a:srgbClr val="00B0F0"/>
                    </a:solidFill>
                  </a:tcPr>
                </a:tc>
                <a:tc>
                  <a:txBody>
                    <a:bodyPr/>
                    <a:lstStyle/>
                    <a:p>
                      <a:pPr lvl="0">
                        <a:buNone/>
                      </a:pPr>
                      <a:r>
                        <a:rPr lang="en-US"/>
                        <a:t>0.293</a:t>
                      </a:r>
                    </a:p>
                  </a:txBody>
                  <a:tcPr/>
                </a:tc>
                <a:tc>
                  <a:txBody>
                    <a:bodyPr/>
                    <a:lstStyle/>
                    <a:p>
                      <a:r>
                        <a:rPr lang="en-US"/>
                        <a:t>0.188</a:t>
                      </a:r>
                    </a:p>
                  </a:txBody>
                  <a:tcPr/>
                </a:tc>
                <a:tc>
                  <a:txBody>
                    <a:bodyPr/>
                    <a:lstStyle/>
                    <a:p>
                      <a:r>
                        <a:rPr lang="en-US"/>
                        <a:t>-0.447</a:t>
                      </a:r>
                    </a:p>
                  </a:txBody>
                  <a:tcPr/>
                </a:tc>
                <a:tc>
                  <a:txBody>
                    <a:bodyPr/>
                    <a:lstStyle/>
                    <a:p>
                      <a:r>
                        <a:rPr lang="en-US"/>
                        <a:t>-0.113</a:t>
                      </a:r>
                    </a:p>
                  </a:txBody>
                  <a:tcPr/>
                </a:tc>
                <a:tc>
                  <a:txBody>
                    <a:bodyPr/>
                    <a:lstStyle/>
                    <a:p>
                      <a:r>
                        <a:rPr lang="en-US"/>
                        <a:t>-0.258</a:t>
                      </a:r>
                    </a:p>
                  </a:txBody>
                  <a:tcPr/>
                </a:tc>
                <a:extLst>
                  <a:ext uri="{0D108BD9-81ED-4DB2-BD59-A6C34878D82A}">
                    <a16:rowId xmlns:a16="http://schemas.microsoft.com/office/drawing/2014/main" val="1835321343"/>
                  </a:ext>
                </a:extLst>
              </a:tr>
            </a:tbl>
          </a:graphicData>
        </a:graphic>
      </p:graphicFrame>
      <p:graphicFrame>
        <p:nvGraphicFramePr>
          <p:cNvPr id="7" name="Table 6">
            <a:extLst>
              <a:ext uri="{FF2B5EF4-FFF2-40B4-BE49-F238E27FC236}">
                <a16:creationId xmlns:a16="http://schemas.microsoft.com/office/drawing/2014/main" id="{4D9736B5-171E-AD4A-52E2-BC3925D7B480}"/>
              </a:ext>
            </a:extLst>
          </p:cNvPr>
          <p:cNvGraphicFramePr>
            <a:graphicFrameLocks noGrp="1"/>
          </p:cNvGraphicFramePr>
          <p:nvPr>
            <p:extLst>
              <p:ext uri="{D42A27DB-BD31-4B8C-83A1-F6EECF244321}">
                <p14:modId xmlns:p14="http://schemas.microsoft.com/office/powerpoint/2010/main" val="4294905624"/>
              </p:ext>
            </p:extLst>
          </p:nvPr>
        </p:nvGraphicFramePr>
        <p:xfrm>
          <a:off x="559838" y="1950098"/>
          <a:ext cx="8025118" cy="2077720"/>
        </p:xfrm>
        <a:graphic>
          <a:graphicData uri="http://schemas.openxmlformats.org/drawingml/2006/table">
            <a:tbl>
              <a:tblPr firstRow="1" bandRow="1">
                <a:tableStyleId>{5C22544A-7EE6-4342-B048-85BDC9FD1C3A}</a:tableStyleId>
              </a:tblPr>
              <a:tblGrid>
                <a:gridCol w="1734575">
                  <a:extLst>
                    <a:ext uri="{9D8B030D-6E8A-4147-A177-3AD203B41FA5}">
                      <a16:colId xmlns:a16="http://schemas.microsoft.com/office/drawing/2014/main" val="2881129856"/>
                    </a:ext>
                  </a:extLst>
                </a:gridCol>
                <a:gridCol w="898649">
                  <a:extLst>
                    <a:ext uri="{9D8B030D-6E8A-4147-A177-3AD203B41FA5}">
                      <a16:colId xmlns:a16="http://schemas.microsoft.com/office/drawing/2014/main" val="335272008"/>
                    </a:ext>
                  </a:extLst>
                </a:gridCol>
                <a:gridCol w="898649">
                  <a:extLst>
                    <a:ext uri="{9D8B030D-6E8A-4147-A177-3AD203B41FA5}">
                      <a16:colId xmlns:a16="http://schemas.microsoft.com/office/drawing/2014/main" val="2482837738"/>
                    </a:ext>
                  </a:extLst>
                </a:gridCol>
                <a:gridCol w="898649">
                  <a:extLst>
                    <a:ext uri="{9D8B030D-6E8A-4147-A177-3AD203B41FA5}">
                      <a16:colId xmlns:a16="http://schemas.microsoft.com/office/drawing/2014/main" val="1978937184"/>
                    </a:ext>
                  </a:extLst>
                </a:gridCol>
                <a:gridCol w="898649">
                  <a:extLst>
                    <a:ext uri="{9D8B030D-6E8A-4147-A177-3AD203B41FA5}">
                      <a16:colId xmlns:a16="http://schemas.microsoft.com/office/drawing/2014/main" val="2851239600"/>
                    </a:ext>
                  </a:extLst>
                </a:gridCol>
                <a:gridCol w="898649">
                  <a:extLst>
                    <a:ext uri="{9D8B030D-6E8A-4147-A177-3AD203B41FA5}">
                      <a16:colId xmlns:a16="http://schemas.microsoft.com/office/drawing/2014/main" val="490949024"/>
                    </a:ext>
                  </a:extLst>
                </a:gridCol>
                <a:gridCol w="898649">
                  <a:extLst>
                    <a:ext uri="{9D8B030D-6E8A-4147-A177-3AD203B41FA5}">
                      <a16:colId xmlns:a16="http://schemas.microsoft.com/office/drawing/2014/main" val="1073622532"/>
                    </a:ext>
                  </a:extLst>
                </a:gridCol>
                <a:gridCol w="898649">
                  <a:extLst>
                    <a:ext uri="{9D8B030D-6E8A-4147-A177-3AD203B41FA5}">
                      <a16:colId xmlns:a16="http://schemas.microsoft.com/office/drawing/2014/main" val="2135567397"/>
                    </a:ext>
                  </a:extLst>
                </a:gridCol>
              </a:tblGrid>
              <a:tr h="370839">
                <a:tc>
                  <a:txBody>
                    <a:bodyPr/>
                    <a:lstStyle/>
                    <a:p>
                      <a:pPr lvl="0">
                        <a:buNone/>
                      </a:pPr>
                      <a:r>
                        <a:rPr lang="en-US" sz="3200" b="1" i="0" u="none" strike="noStrike" baseline="0" noProof="0">
                          <a:solidFill>
                            <a:srgbClr val="FFFFFF"/>
                          </a:solidFill>
                          <a:latin typeface="Calibri"/>
                        </a:rPr>
                        <a:t>RMSE</a:t>
                      </a:r>
                      <a:endParaRPr lang="en-US" sz="1800"/>
                    </a:p>
                  </a:txBody>
                  <a:tcPr/>
                </a:tc>
                <a:tc>
                  <a:txBody>
                    <a:bodyPr/>
                    <a:lstStyle/>
                    <a:p>
                      <a:pPr lvl="0">
                        <a:buNone/>
                      </a:pPr>
                      <a:r>
                        <a:rPr lang="en-US" sz="1100" b="0" i="0" u="none" strike="noStrike" noProof="0">
                          <a:solidFill>
                            <a:schemeClr val="bg1"/>
                          </a:solidFill>
                          <a:latin typeface="Calibri"/>
                        </a:rPr>
                        <a:t>Linear Regression</a:t>
                      </a:r>
                      <a:endParaRPr lang="en-US" sz="1100">
                        <a:solidFill>
                          <a:schemeClr val="bg1"/>
                        </a:solidFill>
                      </a:endParaRPr>
                    </a:p>
                  </a:txBody>
                  <a:tcPr/>
                </a:tc>
                <a:tc>
                  <a:txBody>
                    <a:bodyPr/>
                    <a:lstStyle/>
                    <a:p>
                      <a:pPr lvl="0">
                        <a:buNone/>
                      </a:pPr>
                      <a:r>
                        <a:rPr lang="en-US" sz="1100" b="0" i="0" u="none" strike="noStrike" noProof="0">
                          <a:solidFill>
                            <a:schemeClr val="bg1"/>
                          </a:solidFill>
                          <a:latin typeface="Calibri"/>
                        </a:rPr>
                        <a:t>Random Forest Regressor</a:t>
                      </a:r>
                      <a:endParaRPr lang="en-US" sz="1100">
                        <a:solidFill>
                          <a:schemeClr val="bg1"/>
                        </a:solidFill>
                      </a:endParaRPr>
                    </a:p>
                  </a:txBody>
                  <a:tcPr/>
                </a:tc>
                <a:tc>
                  <a:txBody>
                    <a:bodyPr/>
                    <a:lstStyle/>
                    <a:p>
                      <a:pPr lvl="0">
                        <a:buNone/>
                      </a:pPr>
                      <a:r>
                        <a:rPr lang="en-US" sz="1100" b="0" i="0" u="none" strike="noStrike" noProof="0">
                          <a:solidFill>
                            <a:schemeClr val="bg1"/>
                          </a:solidFill>
                          <a:latin typeface="Calibri"/>
                        </a:rPr>
                        <a:t>Neural Network Regressor</a:t>
                      </a:r>
                      <a:endParaRPr lang="en-US" sz="1100">
                        <a:solidFill>
                          <a:schemeClr val="bg1"/>
                        </a:solidFill>
                      </a:endParaRPr>
                    </a:p>
                  </a:txBody>
                  <a:tcPr/>
                </a:tc>
                <a:tc>
                  <a:txBody>
                    <a:bodyPr/>
                    <a:lstStyle/>
                    <a:p>
                      <a:pPr lvl="0">
                        <a:buNone/>
                      </a:pPr>
                      <a:r>
                        <a:rPr lang="en-US" sz="1100" b="0" i="0" u="none" strike="noStrike" noProof="0">
                          <a:solidFill>
                            <a:schemeClr val="bg1"/>
                          </a:solidFill>
                          <a:latin typeface="Calibri"/>
                        </a:rPr>
                        <a:t>XG Boost Regressor</a:t>
                      </a:r>
                      <a:endParaRPr lang="en-US" sz="1100">
                        <a:solidFill>
                          <a:schemeClr val="bg1"/>
                        </a:solidFill>
                      </a:endParaRPr>
                    </a:p>
                  </a:txBody>
                  <a:tcPr/>
                </a:tc>
                <a:tc>
                  <a:txBody>
                    <a:bodyPr/>
                    <a:lstStyle/>
                    <a:p>
                      <a:pPr lvl="0">
                        <a:buNone/>
                      </a:pPr>
                      <a:r>
                        <a:rPr lang="en-US" sz="1100" b="0" i="0" u="none" strike="noStrike" noProof="0">
                          <a:solidFill>
                            <a:schemeClr val="bg1"/>
                          </a:solidFill>
                          <a:latin typeface="Calibri"/>
                        </a:rPr>
                        <a:t>Support Vector Regression</a:t>
                      </a:r>
                      <a:endParaRPr lang="en-US" sz="1100">
                        <a:solidFill>
                          <a:schemeClr val="bg1"/>
                        </a:solidFill>
                      </a:endParaRPr>
                    </a:p>
                  </a:txBody>
                  <a:tcPr/>
                </a:tc>
                <a:tc>
                  <a:txBody>
                    <a:bodyPr/>
                    <a:lstStyle/>
                    <a:p>
                      <a:pPr lvl="0">
                        <a:buNone/>
                      </a:pPr>
                      <a:r>
                        <a:rPr lang="en-US" sz="1100" b="0" i="0" u="none" strike="noStrike" noProof="0">
                          <a:solidFill>
                            <a:schemeClr val="bg1"/>
                          </a:solidFill>
                          <a:latin typeface="Calibri"/>
                        </a:rPr>
                        <a:t>AdaBoost Regressor</a:t>
                      </a:r>
                      <a:endParaRPr lang="en-US" sz="1100">
                        <a:solidFill>
                          <a:schemeClr val="bg1"/>
                        </a:solidFill>
                      </a:endParaRPr>
                    </a:p>
                  </a:txBody>
                  <a:tcPr/>
                </a:tc>
                <a:tc>
                  <a:txBody>
                    <a:bodyPr/>
                    <a:lstStyle/>
                    <a:p>
                      <a:pPr lvl="0">
                        <a:buNone/>
                      </a:pPr>
                      <a:r>
                        <a:rPr lang="en-US" sz="1100" b="0" i="0" u="none" strike="noStrike" noProof="0">
                          <a:solidFill>
                            <a:schemeClr val="bg1"/>
                          </a:solidFill>
                          <a:latin typeface="Calibri"/>
                        </a:rPr>
                        <a:t>K-Nearest Neighbors</a:t>
                      </a:r>
                      <a:endParaRPr lang="en-US" sz="1100">
                        <a:solidFill>
                          <a:schemeClr val="bg1"/>
                        </a:solidFill>
                      </a:endParaRPr>
                    </a:p>
                  </a:txBody>
                  <a:tcPr/>
                </a:tc>
                <a:extLst>
                  <a:ext uri="{0D108BD9-81ED-4DB2-BD59-A6C34878D82A}">
                    <a16:rowId xmlns:a16="http://schemas.microsoft.com/office/drawing/2014/main" val="69285125"/>
                  </a:ext>
                </a:extLst>
              </a:tr>
              <a:tr h="370840">
                <a:tc>
                  <a:txBody>
                    <a:bodyPr/>
                    <a:lstStyle/>
                    <a:p>
                      <a:r>
                        <a:rPr lang="en-US" sz="1400">
                          <a:solidFill>
                            <a:schemeClr val="bg1"/>
                          </a:solidFill>
                        </a:rPr>
                        <a:t>Tornado</a:t>
                      </a:r>
                    </a:p>
                  </a:txBody>
                  <a:tcPr>
                    <a:solidFill>
                      <a:srgbClr val="ED7D31"/>
                    </a:solidFill>
                  </a:tcPr>
                </a:tc>
                <a:tc>
                  <a:txBody>
                    <a:bodyPr/>
                    <a:lstStyle/>
                    <a:p>
                      <a:pPr lvl="0">
                        <a:buNone/>
                      </a:pPr>
                      <a:r>
                        <a:rPr lang="en-US" sz="1800" b="0" i="0" u="none" strike="noStrike" baseline="0" noProof="0">
                          <a:solidFill>
                            <a:srgbClr val="000000"/>
                          </a:solidFill>
                          <a:latin typeface="Calibri"/>
                        </a:rPr>
                        <a:t>5.15</a:t>
                      </a:r>
                      <a:endParaRPr lang="en-US">
                        <a:solidFill>
                          <a:srgbClr val="000000"/>
                        </a:solidFill>
                      </a:endParaRPr>
                    </a:p>
                  </a:txBody>
                  <a:tcPr/>
                </a:tc>
                <a:tc>
                  <a:txBody>
                    <a:bodyPr/>
                    <a:lstStyle/>
                    <a:p>
                      <a:pPr marL="0" lvl="0" algn="l" defTabSz="914400" rtl="0" eaLnBrk="1" latinLnBrk="0" hangingPunct="1">
                        <a:buNone/>
                      </a:pPr>
                      <a:r>
                        <a:rPr lang="en-US" sz="1800" b="0" i="0" kern="1200" noProof="0">
                          <a:solidFill>
                            <a:schemeClr val="dk1"/>
                          </a:solidFill>
                          <a:effectLst/>
                          <a:latin typeface="+mn-lt"/>
                          <a:ea typeface="+mn-ea"/>
                          <a:cs typeface="+mn-cs"/>
                        </a:rPr>
                        <a:t>2.90</a:t>
                      </a:r>
                      <a:endParaRPr lang="en-US" sz="1800" b="0" i="0" kern="1200">
                        <a:solidFill>
                          <a:schemeClr val="dk1"/>
                        </a:solidFill>
                        <a:effectLst/>
                        <a:latin typeface="+mn-lt"/>
                        <a:ea typeface="+mn-ea"/>
                        <a:cs typeface="+mn-cs"/>
                      </a:endParaRPr>
                    </a:p>
                  </a:txBody>
                  <a:tcPr>
                    <a:solidFill>
                      <a:srgbClr val="ADC8DD"/>
                    </a:solidFill>
                  </a:tcPr>
                </a:tc>
                <a:tc>
                  <a:txBody>
                    <a:bodyPr/>
                    <a:lstStyle/>
                    <a:p>
                      <a:pPr lvl="0">
                        <a:buNone/>
                      </a:pPr>
                      <a:r>
                        <a:rPr lang="en-US" sz="1800" b="0" i="0" u="none" strike="noStrike" baseline="0" noProof="0">
                          <a:solidFill>
                            <a:srgbClr val="000000"/>
                          </a:solidFill>
                          <a:latin typeface="Calibri"/>
                        </a:rPr>
                        <a:t>4.58 </a:t>
                      </a:r>
                      <a:endParaRPr lang="en-US"/>
                    </a:p>
                  </a:txBody>
                  <a:tcPr/>
                </a:tc>
                <a:tc>
                  <a:txBody>
                    <a:bodyPr/>
                    <a:lstStyle/>
                    <a:p>
                      <a:pPr lvl="0">
                        <a:buNone/>
                      </a:pPr>
                      <a:r>
                        <a:rPr lang="en-US" sz="1800" b="0" i="0" u="none" strike="noStrike" baseline="0" noProof="0">
                          <a:solidFill>
                            <a:srgbClr val="000000"/>
                          </a:solidFill>
                          <a:latin typeface="Calibri"/>
                        </a:rPr>
                        <a:t>2.17</a:t>
                      </a:r>
                      <a:endParaRPr lang="en-US"/>
                    </a:p>
                  </a:txBody>
                  <a:tcPr>
                    <a:solidFill>
                      <a:srgbClr val="00B0F0"/>
                    </a:solidFill>
                  </a:tcPr>
                </a:tc>
                <a:tc>
                  <a:txBody>
                    <a:bodyPr/>
                    <a:lstStyle/>
                    <a:p>
                      <a:pPr lvl="0" algn="l">
                        <a:lnSpc>
                          <a:spcPct val="100000"/>
                        </a:lnSpc>
                        <a:spcBef>
                          <a:spcPts val="0"/>
                        </a:spcBef>
                        <a:spcAft>
                          <a:spcPts val="0"/>
                        </a:spcAft>
                        <a:buNone/>
                      </a:pPr>
                      <a:r>
                        <a:rPr lang="en-US" sz="1800" b="0" i="0" u="none" strike="noStrike" baseline="0" noProof="0">
                          <a:solidFill>
                            <a:srgbClr val="000000"/>
                          </a:solidFill>
                          <a:latin typeface="Calibri"/>
                        </a:rPr>
                        <a:t>4.70</a:t>
                      </a:r>
                    </a:p>
                  </a:txBody>
                  <a:tcPr/>
                </a:tc>
                <a:tc>
                  <a:txBody>
                    <a:bodyPr/>
                    <a:lstStyle/>
                    <a:p>
                      <a:pPr lvl="0">
                        <a:buNone/>
                      </a:pPr>
                      <a:r>
                        <a:rPr lang="en-US" sz="1800" b="0" i="0" u="none" strike="noStrike" baseline="0" noProof="0">
                          <a:solidFill>
                            <a:srgbClr val="000000"/>
                          </a:solidFill>
                          <a:latin typeface="Calibri"/>
                        </a:rPr>
                        <a:t>5.62</a:t>
                      </a:r>
                      <a:endParaRPr lang="en-US"/>
                    </a:p>
                  </a:txBody>
                  <a:tcPr/>
                </a:tc>
                <a:tc>
                  <a:txBody>
                    <a:bodyPr/>
                    <a:lstStyle/>
                    <a:p>
                      <a:pPr lvl="0">
                        <a:buNone/>
                      </a:pPr>
                      <a:r>
                        <a:rPr lang="en-US" sz="1800" b="0" i="0" u="none" strike="noStrike" baseline="0" noProof="0">
                          <a:solidFill>
                            <a:srgbClr val="000000"/>
                          </a:solidFill>
                          <a:latin typeface="Calibri"/>
                        </a:rPr>
                        <a:t>6.77</a:t>
                      </a:r>
                      <a:endParaRPr lang="en-US"/>
                    </a:p>
                  </a:txBody>
                  <a:tcPr/>
                </a:tc>
                <a:extLst>
                  <a:ext uri="{0D108BD9-81ED-4DB2-BD59-A6C34878D82A}">
                    <a16:rowId xmlns:a16="http://schemas.microsoft.com/office/drawing/2014/main" val="3065271523"/>
                  </a:ext>
                </a:extLst>
              </a:tr>
              <a:tr h="370840">
                <a:tc>
                  <a:txBody>
                    <a:bodyPr/>
                    <a:lstStyle/>
                    <a:p>
                      <a:r>
                        <a:rPr lang="en-US" sz="1400">
                          <a:solidFill>
                            <a:schemeClr val="bg1"/>
                          </a:solidFill>
                        </a:rPr>
                        <a:t>Flash Flood</a:t>
                      </a:r>
                    </a:p>
                  </a:txBody>
                  <a:tcPr>
                    <a:solidFill>
                      <a:srgbClr val="ED7D31"/>
                    </a:solidFill>
                  </a:tcPr>
                </a:tc>
                <a:tc>
                  <a:txBody>
                    <a:bodyPr/>
                    <a:lstStyle/>
                    <a:p>
                      <a:r>
                        <a:rPr lang="en-US" sz="1800" b="0" i="0" kern="1200">
                          <a:solidFill>
                            <a:schemeClr val="dk1"/>
                          </a:solidFill>
                          <a:effectLst/>
                          <a:latin typeface="+mn-lt"/>
                          <a:ea typeface="+mn-ea"/>
                          <a:cs typeface="+mn-cs"/>
                        </a:rPr>
                        <a:t>5.15</a:t>
                      </a:r>
                      <a:endParaRPr lang="en-US"/>
                    </a:p>
                  </a:txBody>
                  <a:tcPr/>
                </a:tc>
                <a:tc>
                  <a:txBody>
                    <a:bodyPr/>
                    <a:lstStyle/>
                    <a:p>
                      <a:r>
                        <a:rPr lang="en-US" sz="1800" b="0" i="0" kern="1200">
                          <a:solidFill>
                            <a:schemeClr val="dk1"/>
                          </a:solidFill>
                          <a:effectLst/>
                          <a:latin typeface="+mn-lt"/>
                          <a:ea typeface="+mn-ea"/>
                          <a:cs typeface="+mn-cs"/>
                        </a:rPr>
                        <a:t>0.79</a:t>
                      </a:r>
                      <a:endParaRPr lang="en-US"/>
                    </a:p>
                  </a:txBody>
                  <a:tcPr/>
                </a:tc>
                <a:tc>
                  <a:txBody>
                    <a:bodyPr/>
                    <a:lstStyle/>
                    <a:p>
                      <a:pPr lvl="0">
                        <a:buNone/>
                      </a:pPr>
                      <a:r>
                        <a:rPr lang="en-US" sz="1800" b="0" i="0" kern="1200">
                          <a:solidFill>
                            <a:schemeClr val="dk1"/>
                          </a:solidFill>
                          <a:effectLst/>
                          <a:latin typeface="+mn-lt"/>
                          <a:ea typeface="+mn-ea"/>
                          <a:cs typeface="+mn-cs"/>
                        </a:rPr>
                        <a:t>0.35</a:t>
                      </a:r>
                      <a:endParaRPr lang="en-US"/>
                    </a:p>
                  </a:txBody>
                  <a:tcPr>
                    <a:solidFill>
                      <a:srgbClr val="00B0F0"/>
                    </a:solidFill>
                  </a:tcPr>
                </a:tc>
                <a:tc>
                  <a:txBody>
                    <a:bodyPr/>
                    <a:lstStyle/>
                    <a:p>
                      <a:r>
                        <a:rPr lang="en-US" sz="1800" b="0" i="0" kern="1200">
                          <a:solidFill>
                            <a:schemeClr val="dk1"/>
                          </a:solidFill>
                          <a:effectLst/>
                          <a:latin typeface="+mn-lt"/>
                          <a:ea typeface="+mn-ea"/>
                          <a:cs typeface="+mn-cs"/>
                        </a:rPr>
                        <a:t>0.56</a:t>
                      </a:r>
                      <a:endParaRPr lang="en-US"/>
                    </a:p>
                  </a:txBody>
                  <a:tcPr>
                    <a:solidFill>
                      <a:schemeClr val="bg2">
                        <a:lumMod val="90000"/>
                      </a:schemeClr>
                    </a:solidFill>
                  </a:tcPr>
                </a:tc>
                <a:tc>
                  <a:txBody>
                    <a:bodyPr/>
                    <a:lstStyle/>
                    <a:p>
                      <a:r>
                        <a:rPr lang="en-US" sz="1800" b="0" i="0" kern="1200">
                          <a:solidFill>
                            <a:schemeClr val="dk1"/>
                          </a:solidFill>
                          <a:effectLst/>
                          <a:latin typeface="+mn-lt"/>
                          <a:ea typeface="+mn-ea"/>
                          <a:cs typeface="+mn-cs"/>
                        </a:rPr>
                        <a:t>4.09</a:t>
                      </a:r>
                      <a:endParaRPr lang="en-US"/>
                    </a:p>
                  </a:txBody>
                  <a:tcPr/>
                </a:tc>
                <a:tc>
                  <a:txBody>
                    <a:bodyPr/>
                    <a:lstStyle/>
                    <a:p>
                      <a:r>
                        <a:rPr lang="en-US" sz="1800" b="0" i="0" kern="1200">
                          <a:solidFill>
                            <a:schemeClr val="dk1"/>
                          </a:solidFill>
                          <a:effectLst/>
                          <a:latin typeface="+mn-lt"/>
                          <a:ea typeface="+mn-ea"/>
                          <a:cs typeface="+mn-cs"/>
                        </a:rPr>
                        <a:t>3.51 </a:t>
                      </a:r>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a:solidFill>
                            <a:schemeClr val="dk1"/>
                          </a:solidFill>
                          <a:effectLst/>
                          <a:latin typeface="+mn-lt"/>
                          <a:ea typeface="+mn-ea"/>
                          <a:cs typeface="+mn-cs"/>
                        </a:rPr>
                        <a:t>3.84</a:t>
                      </a:r>
                      <a:endParaRPr lang="en-US"/>
                    </a:p>
                  </a:txBody>
                  <a:tcPr/>
                </a:tc>
                <a:extLst>
                  <a:ext uri="{0D108BD9-81ED-4DB2-BD59-A6C34878D82A}">
                    <a16:rowId xmlns:a16="http://schemas.microsoft.com/office/drawing/2014/main" val="112806134"/>
                  </a:ext>
                </a:extLst>
              </a:tr>
              <a:tr h="370840">
                <a:tc>
                  <a:txBody>
                    <a:bodyPr/>
                    <a:lstStyle/>
                    <a:p>
                      <a:r>
                        <a:rPr lang="en-US" sz="1400">
                          <a:solidFill>
                            <a:schemeClr val="bg1"/>
                          </a:solidFill>
                        </a:rPr>
                        <a:t>Hail</a:t>
                      </a:r>
                    </a:p>
                  </a:txBody>
                  <a:tcPr>
                    <a:solidFill>
                      <a:srgbClr val="ED7D31"/>
                    </a:solidFill>
                  </a:tcPr>
                </a:tc>
                <a:tc>
                  <a:txBody>
                    <a:bodyPr/>
                    <a:lstStyle/>
                    <a:p>
                      <a:r>
                        <a:rPr lang="en-US" sz="1800" b="0" i="0" kern="1200">
                          <a:solidFill>
                            <a:schemeClr val="dk1"/>
                          </a:solidFill>
                          <a:effectLst/>
                          <a:latin typeface="+mn-lt"/>
                          <a:ea typeface="+mn-ea"/>
                          <a:cs typeface="+mn-cs"/>
                        </a:rPr>
                        <a:t>8.66</a:t>
                      </a:r>
                      <a:endParaRPr lang="en-US"/>
                    </a:p>
                  </a:txBody>
                  <a:tcPr/>
                </a:tc>
                <a:tc>
                  <a:txBody>
                    <a:bodyPr/>
                    <a:lstStyle/>
                    <a:p>
                      <a:r>
                        <a:rPr lang="en-US" sz="1800" b="0" i="0" kern="1200">
                          <a:solidFill>
                            <a:schemeClr val="dk1"/>
                          </a:solidFill>
                          <a:effectLst/>
                          <a:latin typeface="+mn-lt"/>
                          <a:ea typeface="+mn-ea"/>
                          <a:cs typeface="+mn-cs"/>
                        </a:rPr>
                        <a:t>6.64</a:t>
                      </a:r>
                      <a:endParaRPr lang="en-US"/>
                    </a:p>
                  </a:txBody>
                  <a:tcPr/>
                </a:tc>
                <a:tc>
                  <a:txBody>
                    <a:bodyPr/>
                    <a:lstStyle/>
                    <a:p>
                      <a:pPr lvl="0">
                        <a:buNone/>
                      </a:pPr>
                      <a:r>
                        <a:rPr lang="en-US" sz="1800" b="0" i="0" kern="1200">
                          <a:solidFill>
                            <a:schemeClr val="dk1"/>
                          </a:solidFill>
                          <a:effectLst/>
                          <a:latin typeface="+mn-lt"/>
                          <a:ea typeface="+mn-ea"/>
                          <a:cs typeface="+mn-cs"/>
                        </a:rPr>
                        <a:t>10.26</a:t>
                      </a:r>
                      <a:endParaRPr lang="en-US"/>
                    </a:p>
                  </a:txBody>
                  <a:tcPr/>
                </a:tc>
                <a:tc>
                  <a:txBody>
                    <a:bodyPr/>
                    <a:lstStyle/>
                    <a:p>
                      <a:r>
                        <a:rPr lang="en-US" sz="1800" b="0" i="0" kern="1200">
                          <a:solidFill>
                            <a:schemeClr val="dk1"/>
                          </a:solidFill>
                          <a:effectLst/>
                          <a:latin typeface="+mn-lt"/>
                          <a:ea typeface="+mn-ea"/>
                          <a:cs typeface="+mn-cs"/>
                        </a:rPr>
                        <a:t>6.37</a:t>
                      </a:r>
                      <a:endParaRPr lang="en-US"/>
                    </a:p>
                  </a:txBody>
                  <a:tcPr>
                    <a:solidFill>
                      <a:srgbClr val="00B0F0"/>
                    </a:solidFill>
                  </a:tcPr>
                </a:tc>
                <a:tc>
                  <a:txBody>
                    <a:bodyPr/>
                    <a:lstStyle/>
                    <a:p>
                      <a:r>
                        <a:rPr lang="en-US" sz="1800" b="0" i="0" kern="1200">
                          <a:solidFill>
                            <a:schemeClr val="dk1"/>
                          </a:solidFill>
                          <a:effectLst/>
                          <a:latin typeface="+mn-lt"/>
                          <a:ea typeface="+mn-ea"/>
                          <a:cs typeface="+mn-cs"/>
                        </a:rPr>
                        <a:t>8.52</a:t>
                      </a:r>
                      <a:endParaRPr lang="en-US"/>
                    </a:p>
                  </a:txBody>
                  <a:tcPr/>
                </a:tc>
                <a:tc>
                  <a:txBody>
                    <a:bodyPr/>
                    <a:lstStyle/>
                    <a:p>
                      <a:r>
                        <a:rPr lang="en-US" sz="1800" b="0" i="0" kern="1200">
                          <a:solidFill>
                            <a:schemeClr val="dk1"/>
                          </a:solidFill>
                          <a:effectLst/>
                          <a:latin typeface="+mn-lt"/>
                          <a:ea typeface="+mn-ea"/>
                          <a:cs typeface="+mn-cs"/>
                        </a:rPr>
                        <a:t>7.48</a:t>
                      </a:r>
                      <a:endParaRPr lang="en-US"/>
                    </a:p>
                  </a:txBody>
                  <a:tcPr>
                    <a:solidFill>
                      <a:schemeClr val="bg2">
                        <a:lumMod val="90000"/>
                      </a:schemeClr>
                    </a:solidFill>
                  </a:tcPr>
                </a:tc>
                <a:tc>
                  <a:txBody>
                    <a:bodyPr/>
                    <a:lstStyle/>
                    <a:p>
                      <a:r>
                        <a:rPr lang="en-US" sz="1800" b="0" i="0" kern="1200">
                          <a:solidFill>
                            <a:schemeClr val="dk1"/>
                          </a:solidFill>
                          <a:effectLst/>
                          <a:latin typeface="+mn-lt"/>
                          <a:ea typeface="+mn-ea"/>
                          <a:cs typeface="+mn-cs"/>
                        </a:rPr>
                        <a:t>8.82</a:t>
                      </a:r>
                      <a:endParaRPr lang="en-US"/>
                    </a:p>
                  </a:txBody>
                  <a:tcPr/>
                </a:tc>
                <a:extLst>
                  <a:ext uri="{0D108BD9-81ED-4DB2-BD59-A6C34878D82A}">
                    <a16:rowId xmlns:a16="http://schemas.microsoft.com/office/drawing/2014/main" val="1564372921"/>
                  </a:ext>
                </a:extLst>
              </a:tr>
              <a:tr h="370840">
                <a:tc>
                  <a:txBody>
                    <a:bodyPr/>
                    <a:lstStyle/>
                    <a:p>
                      <a:r>
                        <a:rPr lang="en-US" sz="1400">
                          <a:solidFill>
                            <a:schemeClr val="bg1"/>
                          </a:solidFill>
                        </a:rPr>
                        <a:t>Thunderstorm Winds</a:t>
                      </a:r>
                    </a:p>
                  </a:txBody>
                  <a:tcPr>
                    <a:solidFill>
                      <a:srgbClr val="ED7D31"/>
                    </a:solidFill>
                  </a:tcPr>
                </a:tc>
                <a:tc>
                  <a:txBody>
                    <a:bodyPr/>
                    <a:lstStyle/>
                    <a:p>
                      <a:r>
                        <a:rPr lang="en-US"/>
                        <a:t>5.31</a:t>
                      </a:r>
                    </a:p>
                  </a:txBody>
                  <a:tcPr/>
                </a:tc>
                <a:tc>
                  <a:txBody>
                    <a:bodyPr/>
                    <a:lstStyle/>
                    <a:p>
                      <a:r>
                        <a:rPr lang="en-US"/>
                        <a:t>4.52</a:t>
                      </a:r>
                    </a:p>
                  </a:txBody>
                  <a:tcPr>
                    <a:solidFill>
                      <a:srgbClr val="00B0F0"/>
                    </a:solidFill>
                  </a:tcPr>
                </a:tc>
                <a:tc>
                  <a:txBody>
                    <a:bodyPr/>
                    <a:lstStyle/>
                    <a:p>
                      <a:pPr lvl="0">
                        <a:buNone/>
                      </a:pPr>
                      <a:r>
                        <a:rPr lang="en-US"/>
                        <a:t>4.84</a:t>
                      </a:r>
                    </a:p>
                  </a:txBody>
                  <a:tcPr>
                    <a:solidFill>
                      <a:schemeClr val="bg2">
                        <a:lumMod val="90000"/>
                      </a:schemeClr>
                    </a:solidFill>
                  </a:tcPr>
                </a:tc>
                <a:tc>
                  <a:txBody>
                    <a:bodyPr/>
                    <a:lstStyle/>
                    <a:p>
                      <a:r>
                        <a:rPr lang="en-US"/>
                        <a:t>4.85</a:t>
                      </a:r>
                    </a:p>
                  </a:txBody>
                  <a:tcPr/>
                </a:tc>
                <a:tc>
                  <a:txBody>
                    <a:bodyPr/>
                    <a:lstStyle/>
                    <a:p>
                      <a:r>
                        <a:rPr lang="en-US"/>
                        <a:t>6.48</a:t>
                      </a:r>
                    </a:p>
                  </a:txBody>
                  <a:tcPr/>
                </a:tc>
                <a:tc>
                  <a:txBody>
                    <a:bodyPr/>
                    <a:lstStyle/>
                    <a:p>
                      <a:r>
                        <a:rPr lang="en-US"/>
                        <a:t>5.68</a:t>
                      </a:r>
                    </a:p>
                  </a:txBody>
                  <a:tcPr/>
                </a:tc>
                <a:tc>
                  <a:txBody>
                    <a:bodyPr/>
                    <a:lstStyle/>
                    <a:p>
                      <a:r>
                        <a:rPr lang="en-US"/>
                        <a:t>6.04</a:t>
                      </a:r>
                    </a:p>
                  </a:txBody>
                  <a:tcPr/>
                </a:tc>
                <a:extLst>
                  <a:ext uri="{0D108BD9-81ED-4DB2-BD59-A6C34878D82A}">
                    <a16:rowId xmlns:a16="http://schemas.microsoft.com/office/drawing/2014/main" val="183532134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089A2-B143-858A-B0F5-A3E36F53C107}"/>
              </a:ext>
            </a:extLst>
          </p:cNvPr>
          <p:cNvSpPr>
            <a:spLocks noGrp="1"/>
          </p:cNvSpPr>
          <p:nvPr>
            <p:ph type="title"/>
          </p:nvPr>
        </p:nvSpPr>
        <p:spPr/>
        <p:txBody>
          <a:bodyPr>
            <a:normAutofit/>
          </a:bodyPr>
          <a:lstStyle/>
          <a:p>
            <a:r>
              <a:rPr lang="en-US" sz="4000">
                <a:ea typeface="Calibri Light"/>
                <a:cs typeface="Calibri Light"/>
              </a:rPr>
              <a:t>Tornado – Best Model</a:t>
            </a:r>
          </a:p>
        </p:txBody>
      </p:sp>
      <p:sp>
        <p:nvSpPr>
          <p:cNvPr id="3" name="Content Placeholder 2">
            <a:extLst>
              <a:ext uri="{FF2B5EF4-FFF2-40B4-BE49-F238E27FC236}">
                <a16:creationId xmlns:a16="http://schemas.microsoft.com/office/drawing/2014/main" id="{F0B84764-D209-B061-02EA-F71DFB08BAA8}"/>
              </a:ext>
            </a:extLst>
          </p:cNvPr>
          <p:cNvSpPr>
            <a:spLocks noGrp="1"/>
          </p:cNvSpPr>
          <p:nvPr>
            <p:ph idx="1"/>
          </p:nvPr>
        </p:nvSpPr>
        <p:spPr/>
        <p:txBody>
          <a:bodyPr vert="horz" lIns="0" tIns="45720" rIns="0" bIns="45720" rtlCol="0" anchor="t">
            <a:normAutofit/>
          </a:bodyPr>
          <a:lstStyle/>
          <a:p>
            <a:pPr algn="ctr"/>
            <a:r>
              <a:rPr lang="en-US">
                <a:ea typeface="Calibri"/>
                <a:cs typeface="Calibri"/>
              </a:rPr>
              <a:t>XG BOOST Regression</a:t>
            </a:r>
          </a:p>
        </p:txBody>
      </p:sp>
      <p:pic>
        <p:nvPicPr>
          <p:cNvPr id="5" name="Picture 4" descr="A graph with blue and orange lines&#10;&#10;AI-generated content may be incorrect.">
            <a:extLst>
              <a:ext uri="{FF2B5EF4-FFF2-40B4-BE49-F238E27FC236}">
                <a16:creationId xmlns:a16="http://schemas.microsoft.com/office/drawing/2014/main" id="{56CF8590-F4D8-47E1-95A3-AD77FD128584}"/>
              </a:ext>
            </a:extLst>
          </p:cNvPr>
          <p:cNvPicPr>
            <a:picLocks noChangeAspect="1"/>
          </p:cNvPicPr>
          <p:nvPr/>
        </p:nvPicPr>
        <p:blipFill>
          <a:blip r:embed="rId2"/>
          <a:stretch>
            <a:fillRect/>
          </a:stretch>
        </p:blipFill>
        <p:spPr>
          <a:xfrm>
            <a:off x="1388123" y="2196386"/>
            <a:ext cx="6377085" cy="4014108"/>
          </a:xfrm>
          <a:prstGeom prst="rect">
            <a:avLst/>
          </a:prstGeom>
        </p:spPr>
      </p:pic>
    </p:spTree>
    <p:extLst>
      <p:ext uri="{BB962C8B-B14F-4D97-AF65-F5344CB8AC3E}">
        <p14:creationId xmlns:p14="http://schemas.microsoft.com/office/powerpoint/2010/main" val="1605200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F49A5-7C1A-D0FD-6DB5-D4701B5F2021}"/>
              </a:ext>
            </a:extLst>
          </p:cNvPr>
          <p:cNvSpPr>
            <a:spLocks noGrp="1"/>
          </p:cNvSpPr>
          <p:nvPr>
            <p:ph type="title"/>
          </p:nvPr>
        </p:nvSpPr>
        <p:spPr/>
        <p:txBody>
          <a:bodyPr>
            <a:normAutofit/>
          </a:bodyPr>
          <a:lstStyle/>
          <a:p>
            <a:r>
              <a:rPr lang="en-US" sz="4000">
                <a:ea typeface="Calibri Light"/>
                <a:cs typeface="Calibri Light"/>
              </a:rPr>
              <a:t>Flash Flood – Best Model</a:t>
            </a:r>
          </a:p>
        </p:txBody>
      </p:sp>
      <p:sp>
        <p:nvSpPr>
          <p:cNvPr id="3" name="Content Placeholder 2">
            <a:extLst>
              <a:ext uri="{FF2B5EF4-FFF2-40B4-BE49-F238E27FC236}">
                <a16:creationId xmlns:a16="http://schemas.microsoft.com/office/drawing/2014/main" id="{E3730599-311B-786A-5F73-20BD98227E1E}"/>
              </a:ext>
            </a:extLst>
          </p:cNvPr>
          <p:cNvSpPr>
            <a:spLocks noGrp="1"/>
          </p:cNvSpPr>
          <p:nvPr>
            <p:ph idx="1"/>
          </p:nvPr>
        </p:nvSpPr>
        <p:spPr/>
        <p:txBody>
          <a:bodyPr vert="horz" lIns="0" tIns="45720" rIns="0" bIns="45720" rtlCol="0" anchor="t">
            <a:normAutofit/>
          </a:bodyPr>
          <a:lstStyle/>
          <a:p>
            <a:pPr algn="ctr"/>
            <a:r>
              <a:rPr lang="en-US"/>
              <a:t>Neural Network Regression</a:t>
            </a:r>
          </a:p>
        </p:txBody>
      </p:sp>
      <p:pic>
        <p:nvPicPr>
          <p:cNvPr id="1032" name="Picture 8">
            <a:extLst>
              <a:ext uri="{FF2B5EF4-FFF2-40B4-BE49-F238E27FC236}">
                <a16:creationId xmlns:a16="http://schemas.microsoft.com/office/drawing/2014/main" id="{F01DF493-6DEB-0674-8514-458CDFC396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678" y="2155629"/>
            <a:ext cx="6486643" cy="4023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7550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123" y="178567"/>
            <a:ext cx="7772400" cy="1362075"/>
          </a:xfrm>
        </p:spPr>
        <p:txBody>
          <a:bodyPr>
            <a:normAutofit/>
          </a:bodyPr>
          <a:lstStyle/>
          <a:p>
            <a:r>
              <a:rPr lang="en-US" sz="4800">
                <a:solidFill>
                  <a:schemeClr val="tx1">
                    <a:lumMod val="75000"/>
                    <a:lumOff val="25000"/>
                  </a:schemeClr>
                </a:solidFill>
              </a:rPr>
              <a:t>Introduction</a:t>
            </a:r>
          </a:p>
        </p:txBody>
      </p:sp>
      <p:sp>
        <p:nvSpPr>
          <p:cNvPr id="3" name="Text Placeholder 2"/>
          <p:cNvSpPr>
            <a:spLocks noGrp="1"/>
          </p:cNvSpPr>
          <p:nvPr>
            <p:ph type="body" idx="1"/>
          </p:nvPr>
        </p:nvSpPr>
        <p:spPr>
          <a:xfrm>
            <a:off x="747477" y="2012907"/>
            <a:ext cx="7772400" cy="2332755"/>
          </a:xfrm>
        </p:spPr>
        <p:txBody>
          <a:bodyPr>
            <a:normAutofit fontScale="92500" lnSpcReduction="10000"/>
          </a:bodyPr>
          <a:lstStyle/>
          <a:p>
            <a:r>
              <a:rPr lang="en-US"/>
              <a:t>This project focuses on using machine learning models to classify and predict The Cost of Damage from severe weather events based on historical data from the NOAA Storm Events Database. By training and evaluating multiple classifiers, the aim was to determine which techniques are best suited for weather-based classification tasks.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FEC5C-CB8F-9CE9-1A61-F8DABB972684}"/>
              </a:ext>
            </a:extLst>
          </p:cNvPr>
          <p:cNvSpPr>
            <a:spLocks noGrp="1"/>
          </p:cNvSpPr>
          <p:nvPr>
            <p:ph type="title"/>
          </p:nvPr>
        </p:nvSpPr>
        <p:spPr/>
        <p:txBody>
          <a:bodyPr>
            <a:normAutofit/>
          </a:bodyPr>
          <a:lstStyle/>
          <a:p>
            <a:r>
              <a:rPr lang="en-US" sz="4000">
                <a:ea typeface="Calibri Light"/>
                <a:cs typeface="Calibri Light"/>
              </a:rPr>
              <a:t>Hail – Best Model</a:t>
            </a:r>
          </a:p>
        </p:txBody>
      </p:sp>
      <p:sp>
        <p:nvSpPr>
          <p:cNvPr id="3" name="Content Placeholder 2">
            <a:extLst>
              <a:ext uri="{FF2B5EF4-FFF2-40B4-BE49-F238E27FC236}">
                <a16:creationId xmlns:a16="http://schemas.microsoft.com/office/drawing/2014/main" id="{6E5D2032-D802-8B61-A2B1-E9C64CA96515}"/>
              </a:ext>
            </a:extLst>
          </p:cNvPr>
          <p:cNvSpPr>
            <a:spLocks noGrp="1"/>
          </p:cNvSpPr>
          <p:nvPr>
            <p:ph idx="1"/>
          </p:nvPr>
        </p:nvSpPr>
        <p:spPr/>
        <p:txBody>
          <a:bodyPr vert="horz" lIns="0" tIns="45720" rIns="0" bIns="45720" rtlCol="0" anchor="t">
            <a:normAutofit/>
          </a:bodyPr>
          <a:lstStyle/>
          <a:p>
            <a:pPr algn="ctr"/>
            <a:r>
              <a:rPr lang="en-US"/>
              <a:t>XG BOOST Regression</a:t>
            </a:r>
          </a:p>
        </p:txBody>
      </p:sp>
      <p:pic>
        <p:nvPicPr>
          <p:cNvPr id="2050" name="Picture 2">
            <a:extLst>
              <a:ext uri="{FF2B5EF4-FFF2-40B4-BE49-F238E27FC236}">
                <a16:creationId xmlns:a16="http://schemas.microsoft.com/office/drawing/2014/main" id="{7B04F1A6-2513-51C8-3D91-BEF615DA18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1084" y="2167679"/>
            <a:ext cx="6581832" cy="4082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5945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26A50-F680-2797-E407-E2F3AB3B1034}"/>
              </a:ext>
            </a:extLst>
          </p:cNvPr>
          <p:cNvSpPr>
            <a:spLocks noGrp="1"/>
          </p:cNvSpPr>
          <p:nvPr>
            <p:ph type="title"/>
          </p:nvPr>
        </p:nvSpPr>
        <p:spPr/>
        <p:txBody>
          <a:bodyPr>
            <a:normAutofit/>
          </a:bodyPr>
          <a:lstStyle/>
          <a:p>
            <a:r>
              <a:rPr lang="en-US" sz="4000">
                <a:ea typeface="Calibri Light"/>
                <a:cs typeface="Calibri Light"/>
              </a:rPr>
              <a:t>Thunderstorm Winds – Best Model</a:t>
            </a:r>
          </a:p>
        </p:txBody>
      </p:sp>
      <p:sp>
        <p:nvSpPr>
          <p:cNvPr id="5" name="TextBox 4">
            <a:extLst>
              <a:ext uri="{FF2B5EF4-FFF2-40B4-BE49-F238E27FC236}">
                <a16:creationId xmlns:a16="http://schemas.microsoft.com/office/drawing/2014/main" id="{5DD2870C-2C3A-F29A-6418-07D05B8690F5}"/>
              </a:ext>
            </a:extLst>
          </p:cNvPr>
          <p:cNvSpPr txBox="1"/>
          <p:nvPr/>
        </p:nvSpPr>
        <p:spPr>
          <a:xfrm>
            <a:off x="3017905" y="1990165"/>
            <a:ext cx="313700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404040"/>
                </a:solidFill>
                <a:ea typeface="Calibri"/>
                <a:cs typeface="Calibri"/>
              </a:rPr>
              <a:t>Random Forest Regression </a:t>
            </a:r>
          </a:p>
        </p:txBody>
      </p:sp>
      <p:pic>
        <p:nvPicPr>
          <p:cNvPr id="8" name="Content Placeholder 7">
            <a:extLst>
              <a:ext uri="{FF2B5EF4-FFF2-40B4-BE49-F238E27FC236}">
                <a16:creationId xmlns:a16="http://schemas.microsoft.com/office/drawing/2014/main" id="{DA3B701B-E624-6E07-0D3B-20860F79171F}"/>
              </a:ext>
            </a:extLst>
          </p:cNvPr>
          <p:cNvPicPr>
            <a:picLocks noGrp="1" noChangeAspect="1"/>
          </p:cNvPicPr>
          <p:nvPr>
            <p:ph idx="1"/>
          </p:nvPr>
        </p:nvPicPr>
        <p:blipFill>
          <a:blip r:embed="rId2"/>
          <a:srcRect t="5141" r="127"/>
          <a:stretch/>
        </p:blipFill>
        <p:spPr>
          <a:xfrm>
            <a:off x="803749" y="2392038"/>
            <a:ext cx="7534205" cy="3545421"/>
          </a:xfrm>
        </p:spPr>
      </p:pic>
    </p:spTree>
    <p:extLst>
      <p:ext uri="{BB962C8B-B14F-4D97-AF65-F5344CB8AC3E}">
        <p14:creationId xmlns:p14="http://schemas.microsoft.com/office/powerpoint/2010/main" val="2981888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9D38FA-18EB-FBAB-49DD-12DA709E36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434327-5CFB-54FB-771B-D13002AD04CE}"/>
              </a:ext>
            </a:extLst>
          </p:cNvPr>
          <p:cNvSpPr>
            <a:spLocks noGrp="1"/>
          </p:cNvSpPr>
          <p:nvPr>
            <p:ph type="title"/>
          </p:nvPr>
        </p:nvSpPr>
        <p:spPr/>
        <p:txBody>
          <a:bodyPr/>
          <a:lstStyle/>
          <a:p>
            <a:r>
              <a:rPr lang="en-US"/>
              <a:t>Conclusion &amp; Findings </a:t>
            </a:r>
            <a:endParaRPr/>
          </a:p>
        </p:txBody>
      </p:sp>
      <p:sp>
        <p:nvSpPr>
          <p:cNvPr id="3" name="Content Placeholder 2">
            <a:extLst>
              <a:ext uri="{FF2B5EF4-FFF2-40B4-BE49-F238E27FC236}">
                <a16:creationId xmlns:a16="http://schemas.microsoft.com/office/drawing/2014/main" id="{0B910563-322A-898E-87CE-53CF7538673A}"/>
              </a:ext>
            </a:extLst>
          </p:cNvPr>
          <p:cNvSpPr>
            <a:spLocks noGrp="1"/>
          </p:cNvSpPr>
          <p:nvPr>
            <p:ph idx="1"/>
          </p:nvPr>
        </p:nvSpPr>
        <p:spPr/>
        <p:txBody>
          <a:bodyPr vert="horz" lIns="0" tIns="45720" rIns="0" bIns="45720" rtlCol="0" anchor="t">
            <a:normAutofit/>
          </a:bodyPr>
          <a:lstStyle/>
          <a:p>
            <a:pPr marL="342900" indent="-342900">
              <a:buFont typeface="Arial,Sans-Serif" panose="020F0502020204030204" pitchFamily="34" charset="0"/>
              <a:buChar char="•"/>
            </a:pPr>
            <a:r>
              <a:rPr lang="en-US" dirty="0">
                <a:ea typeface="+mn-lt"/>
                <a:cs typeface="+mn-lt"/>
              </a:rPr>
              <a:t>Hail predictions had poor performance across all models (negative or near-zero R²). This indicated insufficient patterns in the data or possible noise which would require us to focus on a concentrated region.</a:t>
            </a:r>
            <a:endParaRPr lang="en-US" dirty="0">
              <a:solidFill>
                <a:srgbClr val="404040"/>
              </a:solidFill>
              <a:ea typeface="+mn-lt"/>
              <a:cs typeface="+mn-lt"/>
            </a:endParaRPr>
          </a:p>
          <a:p>
            <a:pPr marL="342900" indent="-342900">
              <a:buFont typeface="Arial,Sans-Serif" panose="020F0502020204030204" pitchFamily="34" charset="0"/>
              <a:buChar char="•"/>
            </a:pPr>
            <a:r>
              <a:rPr lang="en-US" dirty="0">
                <a:ea typeface="+mn-lt"/>
                <a:cs typeface="+mn-lt"/>
              </a:rPr>
              <a:t>Ensemble methods (Random forest, </a:t>
            </a:r>
            <a:r>
              <a:rPr lang="en-US">
                <a:ea typeface="+mn-lt"/>
                <a:cs typeface="+mn-lt"/>
              </a:rPr>
              <a:t>Xgboost</a:t>
            </a:r>
            <a:r>
              <a:rPr lang="en-US" dirty="0">
                <a:ea typeface="+mn-lt"/>
                <a:cs typeface="+mn-lt"/>
              </a:rPr>
              <a:t>) consistently outperformed traditional regression approaches for most weather event types. </a:t>
            </a:r>
          </a:p>
          <a:p>
            <a:pPr marL="342900" indent="-342900">
              <a:buFont typeface="Arial,Sans-Serif" panose="020F0502020204030204" pitchFamily="34" charset="0"/>
              <a:buChar char="•"/>
            </a:pPr>
            <a:r>
              <a:rPr lang="en-US" dirty="0">
                <a:ea typeface="+mn-lt"/>
                <a:cs typeface="+mn-lt"/>
              </a:rPr>
              <a:t>R² score </a:t>
            </a:r>
            <a:r>
              <a:rPr lang="en-US">
                <a:ea typeface="+mn-lt"/>
                <a:cs typeface="+mn-lt"/>
              </a:rPr>
              <a:t>(being closest to 1) </a:t>
            </a:r>
            <a:r>
              <a:rPr lang="en-US" dirty="0">
                <a:ea typeface="+mn-lt"/>
                <a:cs typeface="+mn-lt"/>
              </a:rPr>
              <a:t>confirmed that </a:t>
            </a:r>
            <a:r>
              <a:rPr lang="en-US">
                <a:ea typeface="+mn-lt"/>
                <a:cs typeface="+mn-lt"/>
              </a:rPr>
              <a:t>Xgboost</a:t>
            </a:r>
            <a:r>
              <a:rPr lang="en-US" dirty="0">
                <a:ea typeface="+mn-lt"/>
                <a:cs typeface="+mn-lt"/>
              </a:rPr>
              <a:t>, Random forest were more effective in capturing variance as seen in the case for tornadoes and flash floods</a:t>
            </a:r>
            <a:endParaRPr lang="en-US" altLang="en-US">
              <a:ea typeface="+mn-lt"/>
              <a:cs typeface="+mn-lt"/>
            </a:endParaRPr>
          </a:p>
          <a:p>
            <a:endParaRPr lang="en-US">
              <a:ea typeface="+mn-lt"/>
              <a:cs typeface="+mn-lt"/>
            </a:endParaRPr>
          </a:p>
          <a:p>
            <a:endParaRPr lang="en-US">
              <a:solidFill>
                <a:schemeClr val="tx1">
                  <a:lumMod val="75000"/>
                  <a:lumOff val="25000"/>
                </a:schemeClr>
              </a:solidFill>
              <a:ea typeface="+mn-lt"/>
              <a:cs typeface="+mn-lt"/>
            </a:endParaRPr>
          </a:p>
        </p:txBody>
      </p:sp>
    </p:spTree>
    <p:extLst>
      <p:ext uri="{BB962C8B-B14F-4D97-AF65-F5344CB8AC3E}">
        <p14:creationId xmlns:p14="http://schemas.microsoft.com/office/powerpoint/2010/main" val="929000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0A5002-0817-F43C-21F2-835C1C3D0E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D13B21-1556-0A7C-C894-1D9D0B49B9BB}"/>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025AE722-3A1D-92B9-E832-EC996E52F626}"/>
              </a:ext>
            </a:extLst>
          </p:cNvPr>
          <p:cNvSpPr>
            <a:spLocks noGrp="1"/>
          </p:cNvSpPr>
          <p:nvPr>
            <p:ph idx="1"/>
          </p:nvPr>
        </p:nvSpPr>
        <p:spPr/>
        <p:txBody>
          <a:bodyPr vert="horz" lIns="0" tIns="45720" rIns="0" bIns="45720" rtlCol="0" anchor="t">
            <a:normAutofit/>
          </a:bodyPr>
          <a:lstStyle/>
          <a:p>
            <a:pPr marL="342900" indent="-342900">
              <a:buFont typeface="Arial,Sans-Serif" panose="020F0502020204030204" pitchFamily="34" charset="0"/>
              <a:buChar char="•"/>
            </a:pPr>
            <a:r>
              <a:rPr lang="en-US" sz="2200" dirty="0">
                <a:ea typeface="+mn-lt"/>
                <a:cs typeface="+mn-lt"/>
              </a:rPr>
              <a:t>Focusing on specific geographical areas (e.g. by state, region)</a:t>
            </a:r>
            <a:endParaRPr lang="en-US" sz="2200" dirty="0">
              <a:solidFill>
                <a:srgbClr val="000000"/>
              </a:solidFill>
              <a:ea typeface="+mn-lt"/>
              <a:cs typeface="+mn-lt"/>
            </a:endParaRPr>
          </a:p>
          <a:p>
            <a:pPr marL="342900" indent="-342900">
              <a:buFont typeface="Arial,Sans-Serif" panose="020F0502020204030204" pitchFamily="34" charset="0"/>
              <a:buChar char="•"/>
            </a:pPr>
            <a:r>
              <a:rPr lang="en-US" sz="2200" dirty="0">
                <a:solidFill>
                  <a:srgbClr val="000000"/>
                </a:solidFill>
                <a:ea typeface="+mn-lt"/>
                <a:cs typeface="+mn-lt"/>
              </a:rPr>
              <a:t>Implementing ensemble for models</a:t>
            </a:r>
          </a:p>
          <a:p>
            <a:pPr marL="342900" indent="-342900">
              <a:buFont typeface="Arial,Sans-Serif" panose="020F0502020204030204" pitchFamily="34" charset="0"/>
              <a:buChar char="•"/>
            </a:pPr>
            <a:r>
              <a:rPr lang="en-US" sz="2200" dirty="0">
                <a:solidFill>
                  <a:srgbClr val="000000"/>
                </a:solidFill>
                <a:ea typeface="+mn-lt"/>
                <a:cs typeface="+mn-lt"/>
              </a:rPr>
              <a:t>Filtering data by source type (e.g. agency, social media)</a:t>
            </a:r>
          </a:p>
          <a:p>
            <a:pPr marL="342900" indent="-342900">
              <a:buFont typeface="Arial,Sans-Serif" panose="020F0502020204030204" pitchFamily="34" charset="0"/>
              <a:buChar char="•"/>
            </a:pPr>
            <a:r>
              <a:rPr lang="en-US" sz="2200" dirty="0">
                <a:solidFill>
                  <a:srgbClr val="000000"/>
                </a:solidFill>
                <a:ea typeface="+mn-lt"/>
                <a:cs typeface="+mn-lt"/>
              </a:rPr>
              <a:t>Focusing on specific seasons or times of year</a:t>
            </a:r>
          </a:p>
          <a:p>
            <a:endParaRPr lang="en-US" dirty="0">
              <a:solidFill>
                <a:schemeClr val="tx1">
                  <a:lumMod val="75000"/>
                  <a:lumOff val="25000"/>
                </a:schemeClr>
              </a:solidFill>
              <a:ea typeface="+mn-lt"/>
              <a:cs typeface="+mn-lt"/>
            </a:endParaRPr>
          </a:p>
          <a:p>
            <a:endParaRPr lang="en-US" dirty="0">
              <a:ea typeface="Calibri" panose="020F0502020204030204"/>
              <a:cs typeface="Calibri" panose="020F0502020204030204"/>
            </a:endParaRPr>
          </a:p>
          <a:p>
            <a:endParaRPr lang="en-US" dirty="0">
              <a:ea typeface="Calibri" panose="020F0502020204030204"/>
              <a:cs typeface="Calibri" panose="020F0502020204030204"/>
            </a:endParaRPr>
          </a:p>
          <a:p>
            <a:endParaRPr lang="en-US" altLang="en-US">
              <a:ea typeface="Calibri" panose="020F0502020204030204"/>
              <a:cs typeface="Calibri" panose="020F0502020204030204"/>
            </a:endParaRPr>
          </a:p>
          <a:p>
            <a:endParaRPr lang="en-US" altLang="en-US">
              <a:ea typeface="Calibri" panose="020F0502020204030204"/>
              <a:cs typeface="Calibri" panose="020F0502020204030204"/>
            </a:endParaRPr>
          </a:p>
          <a:p>
            <a:endParaRPr lang="en-US">
              <a:ea typeface="Calibri" panose="020F0502020204030204"/>
              <a:cs typeface="Calibri" panose="020F0502020204030204"/>
            </a:endParaRPr>
          </a:p>
          <a:p>
            <a:endParaRPr lang="en-US">
              <a:ea typeface="Calibri" panose="020F0502020204030204"/>
              <a:cs typeface="Calibri" panose="020F0502020204030204"/>
            </a:endParaRPr>
          </a:p>
        </p:txBody>
      </p:sp>
    </p:spTree>
    <p:extLst>
      <p:ext uri="{BB962C8B-B14F-4D97-AF65-F5344CB8AC3E}">
        <p14:creationId xmlns:p14="http://schemas.microsoft.com/office/powerpoint/2010/main" val="87404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102497"/>
            <a:ext cx="7543800" cy="1450757"/>
          </a:xfrm>
        </p:spPr>
        <p:txBody>
          <a:bodyPr/>
          <a:lstStyle/>
          <a:p>
            <a:r>
              <a:t>Project Overview</a:t>
            </a:r>
          </a:p>
        </p:txBody>
      </p:sp>
      <p:sp>
        <p:nvSpPr>
          <p:cNvPr id="3" name="Content Placeholder 2"/>
          <p:cNvSpPr>
            <a:spLocks noGrp="1"/>
          </p:cNvSpPr>
          <p:nvPr>
            <p:ph idx="1"/>
          </p:nvPr>
        </p:nvSpPr>
        <p:spPr/>
        <p:txBody>
          <a:bodyPr>
            <a:normAutofit/>
          </a:bodyPr>
          <a:lstStyle/>
          <a:p>
            <a:pPr marL="342900" indent="-342900">
              <a:buFont typeface="Arial" panose="020F0502020204030204" pitchFamily="34" charset="0"/>
              <a:buChar char="•"/>
            </a:pPr>
            <a:r>
              <a:rPr lang="en-US" sz="2200"/>
              <a:t>Leverage historical storm event data from NOAA</a:t>
            </a:r>
          </a:p>
          <a:p>
            <a:pPr marL="342900" indent="-342900">
              <a:buFont typeface="Arial" panose="020F0502020204030204" pitchFamily="34" charset="0"/>
              <a:buChar char="•"/>
            </a:pPr>
            <a:r>
              <a:rPr lang="en-US" sz="2200"/>
              <a:t>Predict the cost of events like tornado, hail, flood, and thunderstorm winds</a:t>
            </a:r>
          </a:p>
          <a:p>
            <a:pPr marL="342900" indent="-342900">
              <a:buFont typeface="Arial" panose="020F0502020204030204" pitchFamily="34" charset="0"/>
              <a:buChar char="•"/>
            </a:pPr>
            <a:r>
              <a:rPr lang="en-US" sz="2200"/>
              <a:t>Compare classical ML models using RMSE and R²</a:t>
            </a:r>
          </a:p>
          <a:p>
            <a:pPr marL="342900" indent="-342900">
              <a:buFont typeface="Arial" panose="020F0502020204030204" pitchFamily="34" charset="0"/>
              <a:buChar char="•"/>
            </a:pPr>
            <a:r>
              <a:rPr lang="en-US" sz="2200"/>
              <a:t>Explore real-world deployment potential for disaster cost prediction systems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15612-4076-C80D-2118-5DBE32B35776}"/>
              </a:ext>
            </a:extLst>
          </p:cNvPr>
          <p:cNvSpPr>
            <a:spLocks noGrp="1"/>
          </p:cNvSpPr>
          <p:nvPr>
            <p:ph type="title"/>
          </p:nvPr>
        </p:nvSpPr>
        <p:spPr/>
        <p:txBody>
          <a:bodyPr/>
          <a:lstStyle/>
          <a:p>
            <a:r>
              <a:rPr lang="en-US"/>
              <a:t>Project Scope</a:t>
            </a:r>
          </a:p>
        </p:txBody>
      </p:sp>
      <p:sp>
        <p:nvSpPr>
          <p:cNvPr id="3" name="Content Placeholder 2">
            <a:extLst>
              <a:ext uri="{FF2B5EF4-FFF2-40B4-BE49-F238E27FC236}">
                <a16:creationId xmlns:a16="http://schemas.microsoft.com/office/drawing/2014/main" id="{D4A634D5-39C3-C513-3024-F99139187256}"/>
              </a:ext>
            </a:extLst>
          </p:cNvPr>
          <p:cNvSpPr>
            <a:spLocks noGrp="1"/>
          </p:cNvSpPr>
          <p:nvPr>
            <p:ph idx="1"/>
          </p:nvPr>
        </p:nvSpPr>
        <p:spPr/>
        <p:txBody>
          <a:bodyPr vert="horz" lIns="0" tIns="45720" rIns="0" bIns="45720" rtlCol="0" anchor="t">
            <a:normAutofit/>
          </a:bodyPr>
          <a:lstStyle/>
          <a:p>
            <a:pPr marL="342900" indent="-342900">
              <a:buFont typeface="Arial,Sans-Serif" panose="020F0502020204030204" pitchFamily="34" charset="0"/>
              <a:buChar char="•"/>
            </a:pPr>
            <a:r>
              <a:rPr lang="en-US" sz="2200">
                <a:solidFill>
                  <a:srgbClr val="404040"/>
                </a:solidFill>
                <a:cs typeface="Calibri" panose="020F0502020204030204"/>
              </a:rPr>
              <a:t>Only data points with at least 1 injury or death are used</a:t>
            </a:r>
          </a:p>
          <a:p>
            <a:pPr marL="342900" indent="-342900">
              <a:buFont typeface="Arial,Sans-Serif" panose="020F0502020204030204" pitchFamily="34" charset="0"/>
              <a:buChar char="•"/>
            </a:pPr>
            <a:r>
              <a:rPr lang="en-US" sz="2200" dirty="0">
                <a:solidFill>
                  <a:srgbClr val="404040"/>
                </a:solidFill>
                <a:ea typeface="Calibri" panose="020F0502020204030204"/>
                <a:cs typeface="Calibri" panose="020F0502020204030204"/>
              </a:rPr>
              <a:t>Only data points in the United States are used</a:t>
            </a:r>
          </a:p>
          <a:p>
            <a:pPr marL="342900" indent="-342900">
              <a:buFont typeface="Arial,Sans-Serif" panose="020F0502020204030204" pitchFamily="34" charset="0"/>
              <a:buChar char="•"/>
            </a:pPr>
            <a:r>
              <a:rPr lang="en-US" sz="2200" dirty="0">
                <a:solidFill>
                  <a:srgbClr val="404040"/>
                </a:solidFill>
                <a:ea typeface="Calibri" panose="020F0502020204030204"/>
                <a:cs typeface="Calibri" panose="020F0502020204030204"/>
              </a:rPr>
              <a:t>Only specific event types are examined:</a:t>
            </a:r>
          </a:p>
          <a:p>
            <a:pPr marL="635000" lvl="1" indent="-342900">
              <a:buFont typeface="Courier New" panose="020F0502020204030204" pitchFamily="34" charset="0"/>
              <a:buChar char="o"/>
            </a:pPr>
            <a:r>
              <a:rPr lang="en-US" sz="2200" dirty="0">
                <a:solidFill>
                  <a:srgbClr val="404040"/>
                </a:solidFill>
                <a:ea typeface="Calibri" panose="020F0502020204030204"/>
                <a:cs typeface="Calibri" panose="020F0502020204030204"/>
              </a:rPr>
              <a:t>Tornado</a:t>
            </a:r>
            <a:endParaRPr lang="en-US" sz="2000" dirty="0">
              <a:solidFill>
                <a:srgbClr val="404040"/>
              </a:solidFill>
              <a:ea typeface="Calibri" panose="020F0502020204030204"/>
              <a:cs typeface="Calibri" panose="020F0502020204030204"/>
            </a:endParaRPr>
          </a:p>
          <a:p>
            <a:pPr marL="635000" lvl="1" indent="-342900">
              <a:buFont typeface="Courier New" panose="020F0502020204030204" pitchFamily="34" charset="0"/>
              <a:buChar char="o"/>
            </a:pPr>
            <a:r>
              <a:rPr lang="en-US" sz="2200" dirty="0">
                <a:solidFill>
                  <a:srgbClr val="404040"/>
                </a:solidFill>
                <a:ea typeface="Calibri" panose="020F0502020204030204"/>
                <a:cs typeface="Calibri" panose="020F0502020204030204"/>
              </a:rPr>
              <a:t>Hail</a:t>
            </a:r>
            <a:endParaRPr lang="en-US" sz="2000" dirty="0">
              <a:solidFill>
                <a:srgbClr val="404040"/>
              </a:solidFill>
              <a:ea typeface="Calibri" panose="020F0502020204030204"/>
              <a:cs typeface="Calibri" panose="020F0502020204030204"/>
            </a:endParaRPr>
          </a:p>
          <a:p>
            <a:pPr marL="635000" lvl="1" indent="-342900">
              <a:buFont typeface="Courier New" panose="020F0502020204030204" pitchFamily="34" charset="0"/>
              <a:buChar char="o"/>
            </a:pPr>
            <a:r>
              <a:rPr lang="en-US" sz="2200" dirty="0">
                <a:solidFill>
                  <a:srgbClr val="404040"/>
                </a:solidFill>
                <a:ea typeface="Calibri" panose="020F0502020204030204"/>
                <a:cs typeface="Calibri" panose="020F0502020204030204"/>
              </a:rPr>
              <a:t>Flash flood</a:t>
            </a:r>
            <a:endParaRPr lang="en-US" sz="2000" dirty="0">
              <a:solidFill>
                <a:srgbClr val="404040"/>
              </a:solidFill>
              <a:ea typeface="Calibri" panose="020F0502020204030204"/>
              <a:cs typeface="Calibri" panose="020F0502020204030204"/>
            </a:endParaRPr>
          </a:p>
          <a:p>
            <a:pPr marL="635000" lvl="1" indent="-342900">
              <a:buFont typeface="Courier New" panose="020F0502020204030204" pitchFamily="34" charset="0"/>
              <a:buChar char="o"/>
            </a:pPr>
            <a:r>
              <a:rPr lang="en-US" sz="2200" dirty="0">
                <a:solidFill>
                  <a:srgbClr val="404040"/>
                </a:solidFill>
                <a:ea typeface="Calibri" panose="020F0502020204030204"/>
                <a:cs typeface="Calibri" panose="020F0502020204030204"/>
              </a:rPr>
              <a:t>Thunderstorm winds</a:t>
            </a:r>
            <a:endParaRPr lang="en-US" sz="2000" dirty="0">
              <a:solidFill>
                <a:srgbClr val="404040"/>
              </a:solidFill>
              <a:ea typeface="Calibri" panose="020F0502020204030204"/>
              <a:cs typeface="Calibri" panose="020F0502020204030204"/>
            </a:endParaRPr>
          </a:p>
          <a:p>
            <a:pPr marL="635000" lvl="1">
              <a:buFont typeface="Courier New" panose="020F0502020204030204" pitchFamily="34" charset="0"/>
              <a:buChar char="o"/>
            </a:pPr>
            <a:endParaRPr lang="en-US" sz="2000" dirty="0">
              <a:solidFill>
                <a:srgbClr val="404040"/>
              </a:solidFill>
              <a:ea typeface="Calibri" panose="020F0502020204030204"/>
              <a:cs typeface="Calibri" panose="020F0502020204030204"/>
            </a:endParaRPr>
          </a:p>
          <a:p>
            <a:pPr marL="342900" indent="-342900">
              <a:buFont typeface="Arial,Sans-Serif" panose="020F0502020204030204" pitchFamily="34" charset="0"/>
              <a:buChar char="•"/>
            </a:pPr>
            <a:endParaRPr lang="en-US" sz="2200" dirty="0">
              <a:solidFill>
                <a:srgbClr val="404040"/>
              </a:solidFill>
              <a:ea typeface="Calibri" panose="020F0502020204030204"/>
              <a:cs typeface="Calibri" panose="020F0502020204030204"/>
            </a:endParaRPr>
          </a:p>
        </p:txBody>
      </p:sp>
    </p:spTree>
    <p:extLst>
      <p:ext uri="{BB962C8B-B14F-4D97-AF65-F5344CB8AC3E}">
        <p14:creationId xmlns:p14="http://schemas.microsoft.com/office/powerpoint/2010/main" val="1882216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Dataset &amp; Preprocessing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130706"/>
            <a:ext cx="7543800" cy="1450757"/>
          </a:xfrm>
        </p:spPr>
        <p:txBody>
          <a:bodyPr/>
          <a:lstStyle/>
          <a:p>
            <a:r>
              <a:t>Dataset Insights</a:t>
            </a:r>
          </a:p>
        </p:txBody>
      </p:sp>
      <p:sp>
        <p:nvSpPr>
          <p:cNvPr id="3" name="Content Placeholder 2"/>
          <p:cNvSpPr>
            <a:spLocks noGrp="1"/>
          </p:cNvSpPr>
          <p:nvPr>
            <p:ph idx="1"/>
          </p:nvPr>
        </p:nvSpPr>
        <p:spPr/>
        <p:txBody>
          <a:bodyPr vert="horz" lIns="0" tIns="45720" rIns="0" bIns="45720" rtlCol="0" anchor="t">
            <a:normAutofit/>
          </a:bodyPr>
          <a:lstStyle/>
          <a:p>
            <a:pPr marL="0" indent="0">
              <a:buNone/>
            </a:pPr>
            <a:r>
              <a:rPr lang="en-US"/>
              <a:t>The</a:t>
            </a:r>
            <a:r>
              <a:t> NOAA dataset included features such as event type, location, time, property damage, and casualties. Preprocessing involved label encoding, class balancing, and normalization.</a:t>
            </a:r>
            <a:endParaRPr lang="en-US"/>
          </a:p>
          <a:p>
            <a:pPr marL="342900" indent="-342900">
              <a:buFont typeface="Arial" panose="020F0502020204030204" pitchFamily="34" charset="0"/>
              <a:buChar char="•"/>
            </a:pPr>
            <a:r>
              <a:t>Dataset: NOAA Storm </a:t>
            </a:r>
            <a:r>
              <a:rPr lang="en-US"/>
              <a:t>Events</a:t>
            </a:r>
          </a:p>
          <a:p>
            <a:pPr marL="342900" indent="-342900">
              <a:buFont typeface="Arial" panose="020F0502020204030204" pitchFamily="34" charset="0"/>
              <a:buChar char="•"/>
            </a:pPr>
            <a:r>
              <a:rPr lang="en-US"/>
              <a:t>Preprocessing</a:t>
            </a:r>
            <a:r>
              <a:t>: Label encoding of </a:t>
            </a:r>
            <a:r>
              <a:rPr lang="en-US"/>
              <a:t>categories</a:t>
            </a:r>
          </a:p>
          <a:p>
            <a:pPr marL="342900" indent="-342900">
              <a:buFont typeface="Arial" panose="020F0502020204030204" pitchFamily="34" charset="0"/>
              <a:buChar char="•"/>
            </a:pPr>
            <a:r>
              <a:rPr lang="en-US"/>
              <a:t>Balanced</a:t>
            </a:r>
            <a:r>
              <a:t> dataset via </a:t>
            </a:r>
            <a:r>
              <a:rPr lang="en-US"/>
              <a:t>under-sampling</a:t>
            </a:r>
          </a:p>
          <a:p>
            <a:pPr marL="342900" indent="-342900">
              <a:buFont typeface="Arial" panose="020F0502020204030204" pitchFamily="34" charset="0"/>
              <a:buChar char="•"/>
            </a:pPr>
            <a:r>
              <a:rPr lang="en-US"/>
              <a:t>Removed</a:t>
            </a:r>
            <a:r>
              <a:t> irrelevant features like location strings</a:t>
            </a:r>
            <a:endParaRPr lang="en-US">
              <a:ea typeface="Calibri" panose="020F0502020204030204"/>
              <a:cs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A6737-B2FB-2EAB-67ED-CD8FC8119472}"/>
              </a:ext>
            </a:extLst>
          </p:cNvPr>
          <p:cNvSpPr>
            <a:spLocks noGrp="1"/>
          </p:cNvSpPr>
          <p:nvPr>
            <p:ph type="title"/>
          </p:nvPr>
        </p:nvSpPr>
        <p:spPr/>
        <p:txBody>
          <a:bodyPr/>
          <a:lstStyle/>
          <a:p>
            <a:r>
              <a:rPr lang="en-US"/>
              <a:t>Event Locations</a:t>
            </a:r>
          </a:p>
        </p:txBody>
      </p:sp>
      <p:pic>
        <p:nvPicPr>
          <p:cNvPr id="9218" name="Picture 2">
            <a:extLst>
              <a:ext uri="{FF2B5EF4-FFF2-40B4-BE49-F238E27FC236}">
                <a16:creationId xmlns:a16="http://schemas.microsoft.com/office/drawing/2014/main" id="{0806AC24-35E2-1EFC-8F45-46A790809C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002" y="1840654"/>
            <a:ext cx="7773995" cy="3737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147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62FC0B-85EA-7F2F-4A38-4D6313A24E02}"/>
            </a:ext>
          </a:extLst>
        </p:cNvPr>
        <p:cNvGrpSpPr/>
        <p:nvPr/>
      </p:nvGrpSpPr>
      <p:grpSpPr>
        <a:xfrm>
          <a:off x="0" y="0"/>
          <a:ext cx="0" cy="0"/>
          <a:chOff x="0" y="0"/>
          <a:chExt cx="0" cy="0"/>
        </a:xfrm>
      </p:grpSpPr>
      <p:grpSp>
        <p:nvGrpSpPr>
          <p:cNvPr id="8" name="Group 7">
            <a:extLst>
              <a:ext uri="{FF2B5EF4-FFF2-40B4-BE49-F238E27FC236}">
                <a16:creationId xmlns:a16="http://schemas.microsoft.com/office/drawing/2014/main" id="{E92C8158-6E79-E6A3-FFB4-8D8C0501CF00}"/>
              </a:ext>
            </a:extLst>
          </p:cNvPr>
          <p:cNvGrpSpPr/>
          <p:nvPr/>
        </p:nvGrpSpPr>
        <p:grpSpPr>
          <a:xfrm>
            <a:off x="0" y="66675"/>
            <a:ext cx="9144000" cy="6334316"/>
            <a:chOff x="0" y="0"/>
            <a:chExt cx="9144000" cy="6334316"/>
          </a:xfrm>
        </p:grpSpPr>
        <p:cxnSp>
          <p:nvCxnSpPr>
            <p:cNvPr id="3083" name="Straight Connector 3082">
              <a:extLst>
                <a:ext uri="{FF2B5EF4-FFF2-40B4-BE49-F238E27FC236}">
                  <a16:creationId xmlns:a16="http://schemas.microsoft.com/office/drawing/2014/main" id="{52470F66-4A35-46AB-0153-9B8FAC6A757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085" name="Rectangle 3084">
              <a:extLst>
                <a:ext uri="{FF2B5EF4-FFF2-40B4-BE49-F238E27FC236}">
                  <a16:creationId xmlns:a16="http://schemas.microsoft.com/office/drawing/2014/main" id="{7503B1DC-CABD-023D-992B-0C6147419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87" name="Straight Connector 3086">
              <a:extLst>
                <a:ext uri="{FF2B5EF4-FFF2-40B4-BE49-F238E27FC236}">
                  <a16:creationId xmlns:a16="http://schemas.microsoft.com/office/drawing/2014/main" id="{C56142BB-6169-AF8B-00A7-EB0B76FECC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56978" y="4343400"/>
              <a:ext cx="24003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grpSp>
      <p:sp>
        <p:nvSpPr>
          <p:cNvPr id="12" name="Title 1">
            <a:extLst>
              <a:ext uri="{FF2B5EF4-FFF2-40B4-BE49-F238E27FC236}">
                <a16:creationId xmlns:a16="http://schemas.microsoft.com/office/drawing/2014/main" id="{9E482743-7F94-0F4D-F219-28E417DC3884}"/>
              </a:ext>
            </a:extLst>
          </p:cNvPr>
          <p:cNvSpPr>
            <a:spLocks noGrp="1"/>
          </p:cNvSpPr>
          <p:nvPr>
            <p:ph type="title"/>
          </p:nvPr>
        </p:nvSpPr>
        <p:spPr>
          <a:xfrm>
            <a:off x="6105832" y="639097"/>
            <a:ext cx="2551471" cy="3686015"/>
          </a:xfrm>
        </p:spPr>
        <p:txBody>
          <a:bodyPr vert="horz" lIns="91440" tIns="45720" rIns="91440" bIns="45720" rtlCol="0" anchor="b">
            <a:normAutofit/>
          </a:bodyPr>
          <a:lstStyle/>
          <a:p>
            <a:r>
              <a:rPr lang="en-US" sz="3600">
                <a:solidFill>
                  <a:schemeClr val="tx1">
                    <a:lumMod val="85000"/>
                    <a:lumOff val="15000"/>
                  </a:schemeClr>
                </a:solidFill>
              </a:rPr>
              <a:t>Tornado – Correlation Matrix</a:t>
            </a:r>
          </a:p>
        </p:txBody>
      </p:sp>
      <p:pic>
        <p:nvPicPr>
          <p:cNvPr id="5122" name="Picture 2">
            <a:extLst>
              <a:ext uri="{FF2B5EF4-FFF2-40B4-BE49-F238E27FC236}">
                <a16:creationId xmlns:a16="http://schemas.microsoft.com/office/drawing/2014/main" id="{7AAF6EC1-51D9-6478-DC29-88371C05B7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309523"/>
            <a:ext cx="6105831" cy="432602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C550890-C0EE-50F9-76A5-65ACD3D859E6}"/>
              </a:ext>
            </a:extLst>
          </p:cNvPr>
          <p:cNvSpPr/>
          <p:nvPr/>
        </p:nvSpPr>
        <p:spPr>
          <a:xfrm>
            <a:off x="390525" y="2714626"/>
            <a:ext cx="5029200" cy="25717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E55B344E-59F7-E792-8D4D-43A6BA805D51}"/>
              </a:ext>
            </a:extLst>
          </p:cNvPr>
          <p:cNvSpPr/>
          <p:nvPr/>
        </p:nvSpPr>
        <p:spPr>
          <a:xfrm>
            <a:off x="2943225" y="1485901"/>
            <a:ext cx="352426" cy="374014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91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F52CA31-0A70-7377-3A72-341498F7AADE}"/>
            </a:ext>
          </a:extLst>
        </p:cNvPr>
        <p:cNvGrpSpPr/>
        <p:nvPr/>
      </p:nvGrpSpPr>
      <p:grpSpPr>
        <a:xfrm>
          <a:off x="0" y="0"/>
          <a:ext cx="0" cy="0"/>
          <a:chOff x="0" y="0"/>
          <a:chExt cx="0" cy="0"/>
        </a:xfrm>
      </p:grpSpPr>
      <p:sp>
        <p:nvSpPr>
          <p:cNvPr id="3079" name="Rectangle 3078">
            <a:extLst>
              <a:ext uri="{FF2B5EF4-FFF2-40B4-BE49-F238E27FC236}">
                <a16:creationId xmlns:a16="http://schemas.microsoft.com/office/drawing/2014/main" id="{58A7B70C-4C12-DA5C-97E2-BC79A9DBE8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081" name="Rectangle 3080">
            <a:extLst>
              <a:ext uri="{FF2B5EF4-FFF2-40B4-BE49-F238E27FC236}">
                <a16:creationId xmlns:a16="http://schemas.microsoft.com/office/drawing/2014/main" id="{07742F3C-D5BF-AB64-57AD-9046E4007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089" name="Rectangle 3088">
            <a:extLst>
              <a:ext uri="{FF2B5EF4-FFF2-40B4-BE49-F238E27FC236}">
                <a16:creationId xmlns:a16="http://schemas.microsoft.com/office/drawing/2014/main" id="{82C749C3-7BC2-43BE-574F-163B43914F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091" name="Rectangle 3090">
            <a:extLst>
              <a:ext uri="{FF2B5EF4-FFF2-40B4-BE49-F238E27FC236}">
                <a16:creationId xmlns:a16="http://schemas.microsoft.com/office/drawing/2014/main" id="{F0894F9C-7DB6-E3B4-9F1E-4CD202720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8" name="Group 7">
            <a:extLst>
              <a:ext uri="{FF2B5EF4-FFF2-40B4-BE49-F238E27FC236}">
                <a16:creationId xmlns:a16="http://schemas.microsoft.com/office/drawing/2014/main" id="{FD31B2C9-B800-B608-4190-5FBE80047F76}"/>
              </a:ext>
            </a:extLst>
          </p:cNvPr>
          <p:cNvGrpSpPr/>
          <p:nvPr/>
        </p:nvGrpSpPr>
        <p:grpSpPr>
          <a:xfrm>
            <a:off x="0" y="0"/>
            <a:ext cx="9144000" cy="6334316"/>
            <a:chOff x="0" y="0"/>
            <a:chExt cx="9144000" cy="6334316"/>
          </a:xfrm>
        </p:grpSpPr>
        <p:cxnSp>
          <p:nvCxnSpPr>
            <p:cNvPr id="3083" name="Straight Connector 3082">
              <a:extLst>
                <a:ext uri="{FF2B5EF4-FFF2-40B4-BE49-F238E27FC236}">
                  <a16:creationId xmlns:a16="http://schemas.microsoft.com/office/drawing/2014/main" id="{00387220-54FB-0995-1BB7-50BD674B8F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085" name="Rectangle 3084">
              <a:extLst>
                <a:ext uri="{FF2B5EF4-FFF2-40B4-BE49-F238E27FC236}">
                  <a16:creationId xmlns:a16="http://schemas.microsoft.com/office/drawing/2014/main" id="{F488C832-9A79-9EE8-5003-5555B808C7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87" name="Straight Connector 3086">
              <a:extLst>
                <a:ext uri="{FF2B5EF4-FFF2-40B4-BE49-F238E27FC236}">
                  <a16:creationId xmlns:a16="http://schemas.microsoft.com/office/drawing/2014/main" id="{3AD39863-606F-C416-362F-8BA67787B5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56978" y="4343400"/>
              <a:ext cx="24003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pic>
          <p:nvPicPr>
            <p:cNvPr id="4100" name="Picture 4">
              <a:extLst>
                <a:ext uri="{FF2B5EF4-FFF2-40B4-BE49-F238E27FC236}">
                  <a16:creationId xmlns:a16="http://schemas.microsoft.com/office/drawing/2014/main" id="{69B686F6-E5E2-2F78-91DD-47170927B0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73" y="1327690"/>
              <a:ext cx="5947687" cy="420261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5AFE568-CD22-F195-7027-6A875DE18E92}"/>
                </a:ext>
              </a:extLst>
            </p:cNvPr>
            <p:cNvSpPr/>
            <p:nvPr/>
          </p:nvSpPr>
          <p:spPr>
            <a:xfrm>
              <a:off x="2412206" y="1469156"/>
              <a:ext cx="207169" cy="352266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965F273-1FE0-541D-105D-527A7BCFCFCF}"/>
                </a:ext>
              </a:extLst>
            </p:cNvPr>
            <p:cNvSpPr/>
            <p:nvPr/>
          </p:nvSpPr>
          <p:spPr>
            <a:xfrm>
              <a:off x="625928" y="2233487"/>
              <a:ext cx="4727122" cy="13968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itle 1">
            <a:extLst>
              <a:ext uri="{FF2B5EF4-FFF2-40B4-BE49-F238E27FC236}">
                <a16:creationId xmlns:a16="http://schemas.microsoft.com/office/drawing/2014/main" id="{4896E7F3-24AD-404F-EB0A-86DCA2641BF9}"/>
              </a:ext>
            </a:extLst>
          </p:cNvPr>
          <p:cNvSpPr>
            <a:spLocks noGrp="1"/>
          </p:cNvSpPr>
          <p:nvPr>
            <p:ph type="title"/>
          </p:nvPr>
        </p:nvSpPr>
        <p:spPr>
          <a:xfrm>
            <a:off x="6105832" y="639097"/>
            <a:ext cx="2551471" cy="3686015"/>
          </a:xfrm>
        </p:spPr>
        <p:txBody>
          <a:bodyPr vert="horz" lIns="91440" tIns="45720" rIns="91440" bIns="45720" rtlCol="0" anchor="b">
            <a:normAutofit/>
          </a:bodyPr>
          <a:lstStyle/>
          <a:p>
            <a:r>
              <a:rPr lang="en-US" sz="3600">
                <a:solidFill>
                  <a:schemeClr val="tx1">
                    <a:lumMod val="85000"/>
                    <a:lumOff val="15000"/>
                  </a:schemeClr>
                </a:solidFill>
              </a:rPr>
              <a:t>Flash Flood – Correlation Matrix</a:t>
            </a:r>
          </a:p>
        </p:txBody>
      </p:sp>
    </p:spTree>
    <p:extLst>
      <p:ext uri="{BB962C8B-B14F-4D97-AF65-F5344CB8AC3E}">
        <p14:creationId xmlns:p14="http://schemas.microsoft.com/office/powerpoint/2010/main" val="232964282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Application>Microsoft Office PowerPoint</Application>
  <PresentationFormat>On-screen Show (4:3)</PresentationFormat>
  <Slides>23</Slides>
  <Notes>4</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Retrospect</vt:lpstr>
      <vt:lpstr>Multi‑model Severe Weather Event Cost Prediction</vt:lpstr>
      <vt:lpstr>Introduction</vt:lpstr>
      <vt:lpstr>Project Overview</vt:lpstr>
      <vt:lpstr>Project Scope</vt:lpstr>
      <vt:lpstr>Dataset &amp; Preprocessing</vt:lpstr>
      <vt:lpstr>Dataset Insights</vt:lpstr>
      <vt:lpstr>Event Locations</vt:lpstr>
      <vt:lpstr>Tornado – Correlation Matrix</vt:lpstr>
      <vt:lpstr>Flash Flood – Correlation Matrix</vt:lpstr>
      <vt:lpstr>Hail – Correlation Matrix</vt:lpstr>
      <vt:lpstr>Thunderstorm Winds– Correlation Matrix</vt:lpstr>
      <vt:lpstr>Models &amp; Methodology</vt:lpstr>
      <vt:lpstr>Machine Learning Models</vt:lpstr>
      <vt:lpstr>Methodology</vt:lpstr>
      <vt:lpstr>Evaluation &amp; Results</vt:lpstr>
      <vt:lpstr>*Demonstration*</vt:lpstr>
      <vt:lpstr>Model Accuracy Summary</vt:lpstr>
      <vt:lpstr>Tornado – Best Model</vt:lpstr>
      <vt:lpstr>Flash Flood – Best Model</vt:lpstr>
      <vt:lpstr>Hail – Best Model</vt:lpstr>
      <vt:lpstr>Thunderstorm Winds – Best Model</vt:lpstr>
      <vt:lpstr>Conclusion &amp; Findings </vt:lpstr>
      <vt:lpstr>Future Work</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revision>401</cp:revision>
  <dcterms:created xsi:type="dcterms:W3CDTF">2013-01-27T09:14:16Z</dcterms:created>
  <dcterms:modified xsi:type="dcterms:W3CDTF">2025-04-21T03:34:17Z</dcterms:modified>
  <cp:category/>
</cp:coreProperties>
</file>