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62"/>
  </p:notesMasterIdLst>
  <p:sldIdLst>
    <p:sldId id="256" r:id="rId2"/>
    <p:sldId id="30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1" r:id="rId18"/>
    <p:sldId id="273" r:id="rId19"/>
    <p:sldId id="305" r:id="rId20"/>
    <p:sldId id="270" r:id="rId21"/>
    <p:sldId id="274" r:id="rId22"/>
    <p:sldId id="275" r:id="rId23"/>
    <p:sldId id="276" r:id="rId24"/>
    <p:sldId id="277" r:id="rId25"/>
    <p:sldId id="306" r:id="rId26"/>
    <p:sldId id="278" r:id="rId27"/>
    <p:sldId id="307" r:id="rId28"/>
    <p:sldId id="279" r:id="rId29"/>
    <p:sldId id="280" r:id="rId30"/>
    <p:sldId id="281" r:id="rId31"/>
    <p:sldId id="282" r:id="rId32"/>
    <p:sldId id="283" r:id="rId33"/>
    <p:sldId id="285" r:id="rId34"/>
    <p:sldId id="308" r:id="rId35"/>
    <p:sldId id="287" r:id="rId36"/>
    <p:sldId id="288" r:id="rId37"/>
    <p:sldId id="309" r:id="rId38"/>
    <p:sldId id="289" r:id="rId39"/>
    <p:sldId id="290" r:id="rId40"/>
    <p:sldId id="310" r:id="rId41"/>
    <p:sldId id="292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293" r:id="rId51"/>
    <p:sldId id="294" r:id="rId52"/>
    <p:sldId id="295" r:id="rId53"/>
    <p:sldId id="296" r:id="rId54"/>
    <p:sldId id="297" r:id="rId55"/>
    <p:sldId id="298" r:id="rId56"/>
    <p:sldId id="300" r:id="rId57"/>
    <p:sldId id="301" r:id="rId58"/>
    <p:sldId id="319" r:id="rId59"/>
    <p:sldId id="303" r:id="rId60"/>
    <p:sldId id="304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EF9F0-489D-4DBD-AA5A-65DC475C4BF8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CDD58-576C-4783-8E46-7A83637EE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45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6240193-0227-4034-97C1-D327DC7F6258}" type="slidenum">
              <a:rPr lang="en-US" sz="1200"/>
              <a:pPr/>
              <a:t>42</a:t>
            </a:fld>
            <a:endParaRPr lang="en-US" sz="1200"/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1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771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C8DB2E4-4DC7-492C-84FD-DE429DABE3AD}" type="slidenum">
              <a:rPr lang="en-US" sz="1200"/>
              <a:pPr/>
              <a:t>43</a:t>
            </a:fld>
            <a:endParaRPr lang="en-US" sz="1200"/>
          </a:p>
        </p:txBody>
      </p:sp>
      <p:sp>
        <p:nvSpPr>
          <p:cNvPr id="24578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79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624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07D6037-6D73-4653-AA4D-02D6D2D24F9B}" type="slidenum">
              <a:rPr lang="en-US" sz="1200"/>
              <a:pPr/>
              <a:t>44</a:t>
            </a:fld>
            <a:endParaRPr lang="en-US" sz="1200"/>
          </a:p>
        </p:txBody>
      </p:sp>
      <p:sp>
        <p:nvSpPr>
          <p:cNvPr id="26626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7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17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95975BD-3E09-4E7E-B315-BC4014B48C01}" type="slidenum">
              <a:rPr lang="en-US" sz="1200"/>
              <a:pPr/>
              <a:t>45</a:t>
            </a:fld>
            <a:endParaRPr lang="en-US" sz="1200"/>
          </a:p>
        </p:txBody>
      </p:sp>
      <p:sp>
        <p:nvSpPr>
          <p:cNvPr id="28674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059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D4FC350-C3CD-49CD-9898-90BE482AA970}" type="slidenum">
              <a:rPr lang="en-US" sz="1200"/>
              <a:pPr/>
              <a:t>46</a:t>
            </a:fld>
            <a:endParaRPr lang="en-US" sz="1200"/>
          </a:p>
        </p:txBody>
      </p:sp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463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99DDC63-390B-4B36-BE66-55E31AE64D10}" type="slidenum">
              <a:rPr lang="en-US" sz="1200"/>
              <a:pPr/>
              <a:t>47</a:t>
            </a:fld>
            <a:endParaRPr lang="en-US" sz="1200"/>
          </a:p>
        </p:txBody>
      </p:sp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1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491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6491776-6620-420A-872C-287D9AFC708F}" type="slidenum">
              <a:rPr lang="en-US" sz="1200"/>
              <a:pPr/>
              <a:t>48</a:t>
            </a:fld>
            <a:endParaRPr lang="en-US" sz="1200"/>
          </a:p>
        </p:txBody>
      </p:sp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9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551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3762E8C-F91C-42DB-8F77-CC53436689B3}" type="slidenum">
              <a:rPr lang="en-US" sz="1200"/>
              <a:pPr/>
              <a:t>49</a:t>
            </a:fld>
            <a:endParaRPr lang="en-US" sz="1200"/>
          </a:p>
        </p:txBody>
      </p:sp>
      <p:sp>
        <p:nvSpPr>
          <p:cNvPr id="36866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7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422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5E9B-EE48-475B-83A8-3F48EF4A66E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34DC4CE-52E2-44E1-844F-444D4DD1E5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5E9B-EE48-475B-83A8-3F48EF4A66E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C4CE-52E2-44E1-844F-444D4DD1E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34DC4CE-52E2-44E1-844F-444D4DD1E5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5E9B-EE48-475B-83A8-3F48EF4A66E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5E9B-EE48-475B-83A8-3F48EF4A66E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34DC4CE-52E2-44E1-844F-444D4DD1E5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5E9B-EE48-475B-83A8-3F48EF4A66E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34DC4CE-52E2-44E1-844F-444D4DD1E5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AED5E9B-EE48-475B-83A8-3F48EF4A66E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C4CE-52E2-44E1-844F-444D4DD1E5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5E9B-EE48-475B-83A8-3F48EF4A66E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34DC4CE-52E2-44E1-844F-444D4DD1E5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5E9B-EE48-475B-83A8-3F48EF4A66E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34DC4CE-52E2-44E1-844F-444D4DD1E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5E9B-EE48-475B-83A8-3F48EF4A66E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34DC4CE-52E2-44E1-844F-444D4DD1E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34DC4CE-52E2-44E1-844F-444D4DD1E5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5E9B-EE48-475B-83A8-3F48EF4A66E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34DC4CE-52E2-44E1-844F-444D4DD1E5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AED5E9B-EE48-475B-83A8-3F48EF4A66E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AED5E9B-EE48-475B-83A8-3F48EF4A66E9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34DC4CE-52E2-44E1-844F-444D4DD1E5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Python Language</a:t>
            </a:r>
            <a:endParaRPr lang="en-US" sz="66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Variables </a:t>
            </a:r>
            <a:r>
              <a:rPr lang="en-US" sz="2800" b="1" dirty="0" smtClean="0"/>
              <a:t>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/>
              <a:t>Assigning Values to Variables:</a:t>
            </a:r>
            <a:endParaRPr lang="en-US" sz="2800" dirty="0"/>
          </a:p>
          <a:p>
            <a:pPr lvl="0"/>
            <a:r>
              <a:rPr lang="en-US" sz="2800" dirty="0"/>
              <a:t>Python variables do not have to be explicitly declared to reserve memory space. The declaration happens automatically when you assign a value to a variable. </a:t>
            </a:r>
          </a:p>
          <a:p>
            <a:pPr lvl="0"/>
            <a:r>
              <a:rPr lang="en-US" sz="2800" dirty="0"/>
              <a:t>The equal sign (=) is used to assign values to variables.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Variables (Cont)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70866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64724"/>
            <a:ext cx="4619625" cy="69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91000"/>
            <a:ext cx="44196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Built in types of 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i="1" dirty="0"/>
              <a:t>data type</a:t>
            </a:r>
            <a:r>
              <a:rPr lang="en-US" dirty="0"/>
              <a:t> is a set of values and a set of operations defined on those values. Many data types are built into the Python language.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In this section, we consider Python's built-in data types </a:t>
            </a:r>
            <a:r>
              <a:rPr lang="en-US" dirty="0" err="1"/>
              <a:t>int</a:t>
            </a:r>
            <a:r>
              <a:rPr lang="en-US" dirty="0"/>
              <a:t> (for integers), float (for floating-point numbers), </a:t>
            </a:r>
            <a:r>
              <a:rPr lang="en-US" dirty="0" err="1"/>
              <a:t>str</a:t>
            </a:r>
            <a:r>
              <a:rPr lang="en-US" dirty="0"/>
              <a:t> (for sequences of characters) and </a:t>
            </a:r>
            <a:r>
              <a:rPr lang="en-US" dirty="0" err="1"/>
              <a:t>bool</a:t>
            </a:r>
            <a:r>
              <a:rPr lang="en-US" dirty="0"/>
              <a:t> (for true-false values).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Built in types of  Data (</a:t>
            </a:r>
            <a:r>
              <a:rPr lang="en-US" sz="3600" b="1" dirty="0" smtClean="0"/>
              <a:t>Cont</a:t>
            </a:r>
            <a:r>
              <a:rPr lang="en-US" b="1" dirty="0" smtClean="0"/>
              <a:t>)</a:t>
            </a:r>
            <a:endParaRPr lang="en-US" dirty="0"/>
          </a:p>
        </p:txBody>
      </p:sp>
      <p:pic>
        <p:nvPicPr>
          <p:cNvPr id="4" name="Content Placeholder 3" descr="Basic Built-In Data Types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2057400"/>
            <a:ext cx="74676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type() </a:t>
            </a:r>
            <a:r>
              <a:rPr lang="en-US" b="1" dirty="0" smtClean="0"/>
              <a:t> function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1752600"/>
            <a:ext cx="6248400" cy="441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Mathematics Operators </a:t>
            </a:r>
            <a:endParaRPr lang="en-US" dirty="0"/>
          </a:p>
        </p:txBody>
      </p:sp>
      <p:pic>
        <p:nvPicPr>
          <p:cNvPr id="4" name="Content Placeholder 3" descr="python operators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600200"/>
            <a:ext cx="7010400" cy="441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Mathematics Operators  (Cont)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790" y="1905000"/>
            <a:ext cx="8287907" cy="396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Mathematics Operators  (Cont)</a:t>
            </a:r>
            <a:endParaRPr lang="en-US" dirty="0"/>
          </a:p>
        </p:txBody>
      </p:sp>
      <p:pic>
        <p:nvPicPr>
          <p:cNvPr id="4" name="Content Placeholder 3" descr="python augmented assignment operators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600200"/>
            <a:ext cx="74676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4039"/>
          </a:xfrm>
        </p:spPr>
        <p:txBody>
          <a:bodyPr/>
          <a:lstStyle/>
          <a:p>
            <a:r>
              <a:rPr lang="en-US" b="1" dirty="0" smtClean="0"/>
              <a:t>Type the commands and get the output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249" y="1524000"/>
            <a:ext cx="8163951" cy="487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334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 the following commands and explain the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-20// 3</a:t>
            </a:r>
          </a:p>
          <a:p>
            <a:endParaRPr lang="en-US" dirty="0"/>
          </a:p>
          <a:p>
            <a:r>
              <a:rPr lang="en-US" dirty="0" smtClean="0"/>
              <a:t>-20%3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34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IDLE</a:t>
            </a:r>
          </a:p>
          <a:p>
            <a:r>
              <a:rPr lang="en-US" dirty="0" smtClean="0"/>
              <a:t>Data types</a:t>
            </a:r>
          </a:p>
          <a:p>
            <a:r>
              <a:rPr lang="en-US" dirty="0" smtClean="0"/>
              <a:t>Mathematical operators</a:t>
            </a:r>
          </a:p>
          <a:p>
            <a:r>
              <a:rPr lang="en-US" dirty="0" smtClean="0"/>
              <a:t>Input /Output </a:t>
            </a:r>
          </a:p>
          <a:p>
            <a:r>
              <a:rPr lang="en-US" dirty="0" smtClean="0"/>
              <a:t>Strings</a:t>
            </a:r>
          </a:p>
          <a:p>
            <a:r>
              <a:rPr lang="en-US" dirty="0" smtClean="0"/>
              <a:t>Range() function</a:t>
            </a:r>
          </a:p>
          <a:p>
            <a:r>
              <a:rPr lang="en-US" dirty="0" smtClean="0"/>
              <a:t>Control structure</a:t>
            </a:r>
          </a:p>
          <a:p>
            <a:r>
              <a:rPr lang="en-US" dirty="0" smtClean="0"/>
              <a:t>Iteration</a:t>
            </a:r>
          </a:p>
          <a:p>
            <a:r>
              <a:rPr lang="en-US" dirty="0" smtClean="0"/>
              <a:t>For loop and while loop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Operator Precedence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1" y="1447800"/>
            <a:ext cx="7391399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 Print()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371600"/>
            <a:ext cx="8503920" cy="5181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 </a:t>
            </a:r>
          </a:p>
          <a:p>
            <a:pPr lvl="0"/>
            <a:r>
              <a:rPr lang="en-US" sz="3000" dirty="0"/>
              <a:t>A program consists of one or more statements. A statement is an instruction that the interpreter executes</a:t>
            </a:r>
            <a:r>
              <a:rPr lang="en-US" sz="3000" dirty="0" smtClean="0"/>
              <a:t>.</a:t>
            </a:r>
          </a:p>
          <a:p>
            <a:pPr lvl="0"/>
            <a:endParaRPr lang="en-US" sz="3000" dirty="0"/>
          </a:p>
          <a:p>
            <a:pPr lvl="0"/>
            <a:r>
              <a:rPr lang="en-US" sz="3000" dirty="0"/>
              <a:t>The following statement invokes the print function to display a message</a:t>
            </a:r>
            <a:r>
              <a:rPr lang="en-US" sz="3000" dirty="0" smtClean="0"/>
              <a:t>:</a:t>
            </a:r>
          </a:p>
          <a:p>
            <a:pPr lvl="0"/>
            <a:endParaRPr lang="en-US" sz="3000" dirty="0"/>
          </a:p>
          <a:p>
            <a:r>
              <a:rPr lang="en-US" sz="3000" dirty="0"/>
              <a:t>print("This is a simple Python program</a:t>
            </a:r>
            <a:r>
              <a:rPr lang="en-US" sz="3000" dirty="0" smtClean="0"/>
              <a:t>")</a:t>
            </a:r>
          </a:p>
          <a:p>
            <a:endParaRPr lang="en-US" sz="3000" dirty="0"/>
          </a:p>
          <a:p>
            <a:r>
              <a:rPr lang="en-US" sz="3000" dirty="0"/>
              <a:t>By default, the print function places a single space in between the items it prints. Print uses a keyword argument named sep to specify the string to use insert between items. The name sep stands for separator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Print() function (Cont)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341" y="1066800"/>
            <a:ext cx="8296059" cy="53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371600"/>
            <a:ext cx="8503920" cy="5029200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/>
              <a:t>In </a:t>
            </a:r>
            <a:r>
              <a:rPr lang="en-US" sz="2800" dirty="0"/>
              <a:t>a Python command, anything after a # symbol is a comment. </a:t>
            </a:r>
          </a:p>
          <a:p>
            <a:pPr lvl="0"/>
            <a:r>
              <a:rPr lang="en-US" sz="2800" dirty="0"/>
              <a:t>Comments are not part of the command, but rather intended as documentation for anyone reading the code. Multiline comments are also possible, and are enclosed by triple double-quote symbols:</a:t>
            </a:r>
          </a:p>
          <a:p>
            <a:r>
              <a:rPr lang="en-US" sz="2800" dirty="0"/>
              <a:t>For example: </a:t>
            </a:r>
          </a:p>
          <a:p>
            <a:pPr>
              <a:buNone/>
            </a:pPr>
            <a:r>
              <a:rPr lang="en-US" sz="2800" dirty="0" smtClean="0"/>
              <a:t>		print</a:t>
            </a:r>
            <a:r>
              <a:rPr lang="en-US" sz="2800" dirty="0"/>
              <a:t>( " Hello world ")  # this is a comment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input()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371600"/>
            <a:ext cx="8503920" cy="472744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The built-in function input() takes a string argument. This string is used as a prompt. When the input() function is called, the prompt is printed and the program waits for the user to provide input via the keyboard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input</a:t>
            </a:r>
            <a:r>
              <a:rPr lang="en-US" dirty="0"/>
              <a:t>(): Prompts the user for input with its string argument and returns the string the user enters.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01304"/>
            <a:ext cx="8534400" cy="758952"/>
          </a:xfrm>
        </p:spPr>
        <p:txBody>
          <a:bodyPr/>
          <a:lstStyle/>
          <a:p>
            <a:r>
              <a:rPr lang="en-US" dirty="0" smtClean="0"/>
              <a:t>Find the difference between the outputs: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a=input(‘Enter a number:’)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rint(a)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a=</a:t>
            </a:r>
            <a:r>
              <a:rPr lang="en-US" dirty="0" err="1" smtClean="0"/>
              <a:t>int</a:t>
            </a:r>
            <a:r>
              <a:rPr lang="en-US" dirty="0" smtClean="0"/>
              <a:t>(input</a:t>
            </a:r>
            <a:r>
              <a:rPr lang="en-US" dirty="0"/>
              <a:t>(‘Enter a number</a:t>
            </a:r>
            <a:r>
              <a:rPr lang="en-US" dirty="0" smtClean="0"/>
              <a:t>:’))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print(a)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a=float(input</a:t>
            </a:r>
            <a:r>
              <a:rPr lang="en-US" dirty="0"/>
              <a:t>(‘Enter a number</a:t>
            </a:r>
            <a:r>
              <a:rPr lang="en-US" dirty="0" smtClean="0"/>
              <a:t>:’))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print(a)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79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Built-in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int</a:t>
            </a:r>
            <a:r>
              <a:rPr lang="en-US" dirty="0"/>
              <a:t>(): Returns the integer form of its argument. </a:t>
            </a:r>
          </a:p>
          <a:p>
            <a:pPr lvl="0"/>
            <a:r>
              <a:rPr lang="en-US" dirty="0"/>
              <a:t>float(): Returns the float form of its argument.</a:t>
            </a:r>
          </a:p>
          <a:p>
            <a:pPr lvl="0"/>
            <a:r>
              <a:rPr lang="en-US" dirty="0" err="1"/>
              <a:t>str</a:t>
            </a:r>
            <a:r>
              <a:rPr lang="en-US" dirty="0"/>
              <a:t>(): Returns the string of its argument.</a:t>
            </a:r>
          </a:p>
          <a:p>
            <a:pPr lvl="0"/>
            <a:r>
              <a:rPr lang="en-US" dirty="0" err="1"/>
              <a:t>Bool</a:t>
            </a:r>
            <a:r>
              <a:rPr lang="en-US" dirty="0"/>
              <a:t>(): Returns the Boolean value True or False</a:t>
            </a:r>
          </a:p>
          <a:p>
            <a:pPr lvl="0"/>
            <a:r>
              <a:rPr lang="en-US" dirty="0" err="1"/>
              <a:t>chr</a:t>
            </a:r>
            <a:r>
              <a:rPr lang="en-US" dirty="0"/>
              <a:t>(): Returns the character for the ASCII value</a:t>
            </a:r>
          </a:p>
          <a:p>
            <a:pPr lvl="0"/>
            <a:r>
              <a:rPr lang="en-US" dirty="0" err="1"/>
              <a:t>ord</a:t>
            </a:r>
            <a:r>
              <a:rPr lang="en-US" dirty="0"/>
              <a:t>(): Returns the ASCII value</a:t>
            </a:r>
          </a:p>
          <a:p>
            <a:r>
              <a:rPr lang="en-US" dirty="0" err="1"/>
              <a:t>eval</a:t>
            </a:r>
            <a:r>
              <a:rPr lang="en-US" dirty="0"/>
              <a:t>(): Returns the result of evaluating its string argument as any Python expression, including arithmetic and numerical expressions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50494"/>
            <a:ext cx="8503920" cy="4572000"/>
          </a:xfrm>
        </p:spPr>
        <p:txBody>
          <a:bodyPr/>
          <a:lstStyle/>
          <a:p>
            <a:r>
              <a:rPr lang="en-US" dirty="0" smtClean="0"/>
              <a:t>Write a program to read character and get the corresponding ASCII value for the character entered.</a:t>
            </a:r>
          </a:p>
          <a:p>
            <a:endParaRPr lang="en-US" dirty="0"/>
          </a:p>
          <a:p>
            <a:r>
              <a:rPr lang="en-US" dirty="0" smtClean="0"/>
              <a:t>Write a program to read a number and get the corresponding character from the ASCII table.</a:t>
            </a:r>
          </a:p>
          <a:p>
            <a:endParaRPr lang="en-US" dirty="0"/>
          </a:p>
          <a:p>
            <a:r>
              <a:rPr lang="en-US" dirty="0" smtClean="0"/>
              <a:t>Note: Open a new file in file menu and save the file with the extension of .</a:t>
            </a:r>
            <a:r>
              <a:rPr lang="en-US" dirty="0" err="1" smtClean="0"/>
              <a:t>py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81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Built-in Functions (Cont)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857127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string is created by enclosing text in quotes. You can use either single quotes, ', or double quotes, ". A triple-quote can be used for multi-line strings. </a:t>
            </a:r>
          </a:p>
          <a:p>
            <a:pPr>
              <a:buNone/>
            </a:pPr>
            <a:r>
              <a:rPr lang="en-US" b="1" dirty="0"/>
              <a:t> </a:t>
            </a:r>
            <a:endParaRPr lang="en-US" dirty="0"/>
          </a:p>
          <a:p>
            <a:r>
              <a:rPr lang="en-US" dirty="0"/>
              <a:t>To get the length of a string (how many characters it has), use the built-in function </a:t>
            </a:r>
            <a:r>
              <a:rPr lang="en-US" b="1" dirty="0" err="1"/>
              <a:t>len</a:t>
            </a:r>
            <a:r>
              <a:rPr lang="en-US" dirty="0"/>
              <a:t>. For example, </a:t>
            </a:r>
            <a:r>
              <a:rPr lang="en-US" b="1" dirty="0" err="1"/>
              <a:t>len</a:t>
            </a:r>
            <a:r>
              <a:rPr lang="en-US" dirty="0"/>
              <a:t>('Hello') is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106375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Introduction </a:t>
            </a:r>
            <a:r>
              <a:rPr lang="en-US" sz="3600" b="1" dirty="0"/>
              <a:t>to </a:t>
            </a:r>
            <a:r>
              <a:rPr lang="en-US" sz="3600" b="1" dirty="0" smtClean="0"/>
              <a:t>Python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8229600" cy="5410200"/>
          </a:xfrm>
        </p:spPr>
        <p:txBody>
          <a:bodyPr>
            <a:normAutofit fontScale="85000" lnSpcReduction="20000"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Python </a:t>
            </a:r>
            <a:r>
              <a:rPr lang="en-US" dirty="0"/>
              <a:t>is a powerful modern computer programming language.</a:t>
            </a:r>
          </a:p>
          <a:p>
            <a:endParaRPr lang="en-US" dirty="0"/>
          </a:p>
          <a:p>
            <a:pPr lvl="0"/>
            <a:r>
              <a:rPr lang="en-US" dirty="0"/>
              <a:t>Python allows you to use variables without declaring them (i.e., it determines types implicitly), and it relies on indentation as a control structure.</a:t>
            </a:r>
          </a:p>
          <a:p>
            <a:endParaRPr lang="en-US" dirty="0"/>
          </a:p>
          <a:p>
            <a:pPr lvl="0"/>
            <a:r>
              <a:rPr lang="en-US" dirty="0"/>
              <a:t>Python was developed by Guido van </a:t>
            </a:r>
            <a:r>
              <a:rPr lang="en-US" dirty="0" err="1"/>
              <a:t>Rossum</a:t>
            </a:r>
            <a:r>
              <a:rPr lang="en-US" dirty="0"/>
              <a:t>, and it is free software.</a:t>
            </a:r>
          </a:p>
          <a:p>
            <a:endParaRPr lang="en-US" dirty="0"/>
          </a:p>
          <a:p>
            <a:pPr lvl="0"/>
            <a:r>
              <a:rPr lang="en-US" dirty="0"/>
              <a:t>The object-oriented nature of Python was part of its design from the very beginning.</a:t>
            </a:r>
          </a:p>
          <a:p>
            <a:endParaRPr lang="en-US" dirty="0"/>
          </a:p>
          <a:p>
            <a:pPr lvl="0"/>
            <a:r>
              <a:rPr lang="en-US" dirty="0"/>
              <a:t>Python is available on a wide variety of platforms.     </a:t>
            </a:r>
          </a:p>
          <a:p>
            <a:pPr>
              <a:buNone/>
            </a:pPr>
            <a:r>
              <a:rPr lang="en-US" dirty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Strings Concatenation and repetition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operators + and * can be used on strings.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+ operator combines two strings. This operation is called concatenation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The * repeats a string a certain number of times.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Strings Concatenation and repetition (Cont)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0" y="2209800"/>
            <a:ext cx="4953000" cy="175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</a:t>
            </a:r>
            <a:r>
              <a:rPr lang="en-US" sz="2400" dirty="0"/>
              <a:t>will often want to pick out individual characters from a string. </a:t>
            </a:r>
            <a:endParaRPr lang="en-US" sz="2400" dirty="0" smtClean="0"/>
          </a:p>
          <a:p>
            <a:r>
              <a:rPr lang="en-US" sz="2400" dirty="0" smtClean="0"/>
              <a:t>Python </a:t>
            </a:r>
            <a:r>
              <a:rPr lang="en-US" sz="2400" dirty="0"/>
              <a:t>uses square brackets to do this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table below gives some examples of indexing the string </a:t>
            </a:r>
          </a:p>
          <a:p>
            <a:r>
              <a:rPr lang="en-US" sz="2400" dirty="0" smtClean="0"/>
              <a:t>s</a:t>
            </a:r>
            <a:r>
              <a:rPr lang="en-US" sz="2400" dirty="0"/>
              <a:t>='Python' 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0"/>
            <a:ext cx="80010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Slices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371600"/>
            <a:ext cx="8503920" cy="5334000"/>
          </a:xfrm>
        </p:spPr>
        <p:txBody>
          <a:bodyPr/>
          <a:lstStyle/>
          <a:p>
            <a:r>
              <a:rPr lang="en-US" sz="2000" dirty="0" smtClean="0"/>
              <a:t>A </a:t>
            </a:r>
            <a:r>
              <a:rPr lang="en-US" sz="2000" dirty="0"/>
              <a:t>slice is used to pick out part of a string. It behaves like a combination of indexing and the </a:t>
            </a:r>
            <a:r>
              <a:rPr lang="en-US" sz="2000" b="1" dirty="0"/>
              <a:t>range </a:t>
            </a:r>
            <a:r>
              <a:rPr lang="en-US" sz="2000" dirty="0"/>
              <a:t>function. </a:t>
            </a:r>
            <a:endParaRPr lang="en-US" sz="2000" dirty="0" smtClean="0"/>
          </a:p>
          <a:p>
            <a:r>
              <a:rPr lang="en-US" sz="2000" dirty="0" smtClean="0"/>
              <a:t>Below </a:t>
            </a:r>
            <a:r>
              <a:rPr lang="en-US" sz="2000" dirty="0"/>
              <a:t>we have some examples with the </a:t>
            </a:r>
            <a:r>
              <a:rPr lang="en-US" sz="2000" dirty="0" smtClean="0"/>
              <a:t>string</a:t>
            </a:r>
            <a:endParaRPr lang="en-US" sz="2000" dirty="0"/>
          </a:p>
          <a:p>
            <a:r>
              <a:rPr lang="en-US" sz="2000" dirty="0" smtClean="0"/>
              <a:t>s=</a:t>
            </a:r>
            <a:r>
              <a:rPr lang="en-US" sz="2000" dirty="0"/>
              <a:t>'</a:t>
            </a:r>
            <a:r>
              <a:rPr lang="en-US" sz="2000" dirty="0" err="1"/>
              <a:t>abcdefghij</a:t>
            </a:r>
            <a:r>
              <a:rPr lang="en-US" sz="2000" dirty="0"/>
              <a:t>'.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971800"/>
            <a:ext cx="7276191" cy="3505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05154"/>
            <a:ext cx="8534400" cy="758952"/>
          </a:xfrm>
        </p:spPr>
        <p:txBody>
          <a:bodyPr>
            <a:normAutofit/>
          </a:bodyPr>
          <a:lstStyle/>
          <a:p>
            <a:r>
              <a:rPr lang="en-US" dirty="0" smtClean="0"/>
              <a:t>Write the code and get the outputs?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S=‘ABCDEFGHIJKL’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S[2:6]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S[:8]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S[3:]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S[2:9:2]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S[-3:]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S[:]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S[::-1]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</a:t>
            </a:r>
            <a:r>
              <a:rPr lang="en-US" dirty="0" err="1" smtClean="0"/>
              <a:t>en</a:t>
            </a:r>
            <a:r>
              <a:rPr lang="en-US" dirty="0" smtClean="0"/>
              <a:t>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24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range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0" y="1676400"/>
            <a:ext cx="64770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range function (Cont)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524000"/>
            <a:ext cx="67056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following codes: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range(10):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print(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range(10):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smtClean="0"/>
              <a:t>print(</a:t>
            </a:r>
            <a:r>
              <a:rPr lang="en-US" dirty="0" err="1" smtClean="0"/>
              <a:t>i</a:t>
            </a:r>
            <a:r>
              <a:rPr lang="en-US" dirty="0" smtClean="0"/>
              <a:t>, end=‘ 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smtClean="0"/>
              <a:t>range(3,9):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85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Conditional Statement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447" y="2362200"/>
            <a:ext cx="876613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Comparison 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comparison operators are </a:t>
            </a:r>
            <a:r>
              <a:rPr lang="en-US" dirty="0" smtClean="0"/>
              <a:t>==, </a:t>
            </a:r>
            <a:r>
              <a:rPr lang="en-US" dirty="0"/>
              <a:t>&gt;, &lt;, &gt;=, &lt;=, and </a:t>
            </a:r>
            <a:r>
              <a:rPr lang="en-US" dirty="0" smtClean="0"/>
              <a:t>!=</a:t>
            </a:r>
          </a:p>
          <a:p>
            <a:r>
              <a:rPr lang="en-US" dirty="0" smtClean="0"/>
              <a:t>That </a:t>
            </a:r>
            <a:r>
              <a:rPr lang="en-US" dirty="0"/>
              <a:t>last one is for not equals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Here are a few examples</a:t>
            </a:r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0"/>
            <a:ext cx="67818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Introduction to Python (Cont)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503920" cy="5562600"/>
          </a:xfrm>
        </p:spPr>
        <p:txBody>
          <a:bodyPr>
            <a:noAutofit/>
          </a:bodyPr>
          <a:lstStyle/>
          <a:p>
            <a:pPr lvl="0"/>
            <a:r>
              <a:rPr lang="en-US" sz="2000" dirty="0" smtClean="0"/>
              <a:t>Python has relatively few keywords, simple structure, and a clearly defined syntax. This allows the student to pick up the language in a relatively short period of time.</a:t>
            </a:r>
          </a:p>
          <a:p>
            <a:endParaRPr lang="en-US" sz="2000" dirty="0" smtClean="0"/>
          </a:p>
          <a:p>
            <a:pPr lvl="0"/>
            <a:r>
              <a:rPr lang="en-US" sz="2000" dirty="0" smtClean="0"/>
              <a:t>You can download the latest version by visiting the Python home page, at </a:t>
            </a:r>
            <a:r>
              <a:rPr lang="en-US" sz="2000" dirty="0" smtClean="0">
                <a:hlinkClick r:id="rId2"/>
              </a:rPr>
              <a:t>http://www.python.org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 lvl="0"/>
            <a:r>
              <a:rPr lang="en-US" sz="2000" dirty="0" smtClean="0"/>
              <a:t>Python has an interpreter.</a:t>
            </a:r>
          </a:p>
          <a:p>
            <a:endParaRPr lang="en-US" sz="2000" dirty="0" smtClean="0"/>
          </a:p>
          <a:p>
            <a:pPr lvl="0"/>
            <a:r>
              <a:rPr lang="en-US" sz="2000" dirty="0" smtClean="0"/>
              <a:t>Unlike human languages, the Python vocabulary is actually pretty small.</a:t>
            </a:r>
          </a:p>
          <a:p>
            <a:endParaRPr lang="en-US" sz="2000" dirty="0" smtClean="0"/>
          </a:p>
          <a:p>
            <a:pPr lvl="0"/>
            <a:r>
              <a:rPr lang="en-US" sz="2000" dirty="0" smtClean="0"/>
              <a:t>The biggest pitfall with programming in C or C++ is that the responsibility of memory management is in the hands of the developer. The memory management is performed by the Python interpreter.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python program to read the two numbers and find the largest number.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python program to read the </a:t>
            </a:r>
            <a:r>
              <a:rPr lang="en-US" dirty="0" smtClean="0"/>
              <a:t>three </a:t>
            </a:r>
            <a:r>
              <a:rPr lang="en-US" dirty="0"/>
              <a:t>numbers and find the </a:t>
            </a:r>
            <a:r>
              <a:rPr lang="en-US" dirty="0" smtClean="0"/>
              <a:t>minimum number.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python program to read </a:t>
            </a:r>
            <a:r>
              <a:rPr lang="en-US" dirty="0" smtClean="0"/>
              <a:t>a number </a:t>
            </a:r>
            <a:r>
              <a:rPr lang="en-US" dirty="0"/>
              <a:t>and </a:t>
            </a:r>
            <a:r>
              <a:rPr lang="en-US" dirty="0" smtClean="0"/>
              <a:t>display the number as odd or even.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279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Iteration (Loops)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Computers </a:t>
            </a:r>
            <a:r>
              <a:rPr lang="en-US" dirty="0"/>
              <a:t>are often used to automate repetitive tasks. </a:t>
            </a:r>
            <a:endParaRPr lang="en-US" dirty="0" smtClean="0"/>
          </a:p>
          <a:p>
            <a:pPr lvl="0"/>
            <a:endParaRPr lang="en-US" dirty="0"/>
          </a:p>
          <a:p>
            <a:pPr>
              <a:buNone/>
            </a:pPr>
            <a:r>
              <a:rPr lang="en-US" b="1" dirty="0"/>
              <a:t>For loops</a:t>
            </a:r>
            <a:endParaRPr lang="en-US" dirty="0"/>
          </a:p>
          <a:p>
            <a:pPr lvl="0"/>
            <a:r>
              <a:rPr lang="en-US" dirty="0"/>
              <a:t>Probably the most powerful thing about computers is that they can repeat things over and over very quickly.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Iteration and Loops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</a:t>
            </a:r>
            <a:r>
              <a:rPr lang="en-US" i="1" smtClean="0"/>
              <a:t>loop</a:t>
            </a:r>
            <a:r>
              <a:rPr lang="en-US" smtClean="0"/>
              <a:t> repeats a sequence of statements</a:t>
            </a:r>
          </a:p>
          <a:p>
            <a:endParaRPr lang="en-US" smtClean="0"/>
          </a:p>
          <a:p>
            <a:r>
              <a:rPr lang="en-US" smtClean="0"/>
              <a:t>A </a:t>
            </a:r>
            <a:r>
              <a:rPr lang="en-US" i="1" smtClean="0"/>
              <a:t>definite loop</a:t>
            </a:r>
            <a:r>
              <a:rPr lang="en-US" smtClean="0"/>
              <a:t> repeats a sequence of statements a predictable number of times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21507" name="AutoShape 4"/>
          <p:cNvSpPr>
            <a:spLocks noChangeArrowheads="1"/>
          </p:cNvSpPr>
          <p:nvPr/>
        </p:nvSpPr>
        <p:spPr bwMode="auto">
          <a:xfrm>
            <a:off x="1143000" y="5562600"/>
            <a:ext cx="1295400" cy="609600"/>
          </a:xfrm>
          <a:prstGeom prst="roundRect">
            <a:avLst>
              <a:gd name="adj" fmla="val 16667"/>
            </a:avLst>
          </a:prstGeom>
          <a:solidFill>
            <a:srgbClr val="F7F7F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600"/>
              <a:t>Statements</a:t>
            </a:r>
          </a:p>
        </p:txBody>
      </p:sp>
      <p:sp>
        <p:nvSpPr>
          <p:cNvPr id="21508" name="AutoShape 5"/>
          <p:cNvSpPr>
            <a:spLocks noChangeArrowheads="1"/>
          </p:cNvSpPr>
          <p:nvPr/>
        </p:nvSpPr>
        <p:spPr bwMode="auto">
          <a:xfrm>
            <a:off x="1066800" y="4419600"/>
            <a:ext cx="1447800" cy="762000"/>
          </a:xfrm>
          <a:prstGeom prst="diamond">
            <a:avLst/>
          </a:prstGeom>
          <a:solidFill>
            <a:srgbClr val="F7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600"/>
              <a:t>Count </a:t>
            </a:r>
            <a:r>
              <a:rPr lang="en-US" sz="1600" i="1"/>
              <a:t>n</a:t>
            </a:r>
            <a:endParaRPr lang="en-US" sz="16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1600"/>
              <a:t>times</a:t>
            </a:r>
          </a:p>
        </p:txBody>
      </p:sp>
      <p:sp>
        <p:nvSpPr>
          <p:cNvPr id="21509" name="Line 6"/>
          <p:cNvSpPr>
            <a:spLocks noChangeShapeType="1"/>
          </p:cNvSpPr>
          <p:nvPr/>
        </p:nvSpPr>
        <p:spPr bwMode="auto">
          <a:xfrm>
            <a:off x="18288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7"/>
          <p:cNvSpPr>
            <a:spLocks noChangeShapeType="1"/>
          </p:cNvSpPr>
          <p:nvPr/>
        </p:nvSpPr>
        <p:spPr bwMode="auto">
          <a:xfrm>
            <a:off x="1828800" y="617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8"/>
          <p:cNvSpPr>
            <a:spLocks noChangeShapeType="1"/>
          </p:cNvSpPr>
          <p:nvPr/>
        </p:nvSpPr>
        <p:spPr bwMode="auto">
          <a:xfrm flipH="1">
            <a:off x="685800" y="6400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9"/>
          <p:cNvSpPr>
            <a:spLocks noChangeShapeType="1"/>
          </p:cNvSpPr>
          <p:nvPr/>
        </p:nvSpPr>
        <p:spPr bwMode="auto">
          <a:xfrm flipV="1">
            <a:off x="685800" y="4800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10"/>
          <p:cNvSpPr>
            <a:spLocks noChangeShapeType="1"/>
          </p:cNvSpPr>
          <p:nvPr/>
        </p:nvSpPr>
        <p:spPr bwMode="auto">
          <a:xfrm>
            <a:off x="685800" y="4800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auto">
          <a:xfrm>
            <a:off x="2514600" y="4800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Text Box 12"/>
          <p:cNvSpPr txBox="1">
            <a:spLocks noChangeArrowheads="1"/>
          </p:cNvSpPr>
          <p:nvPr/>
        </p:nvSpPr>
        <p:spPr bwMode="auto">
          <a:xfrm>
            <a:off x="3352800" y="4505325"/>
            <a:ext cx="5334000" cy="338138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1600" b="1">
                <a:latin typeface="Courier New" panose="02070309020205020404" pitchFamily="49" charset="0"/>
              </a:rPr>
              <a:t> count </a:t>
            </a:r>
            <a:r>
              <a:rPr lang="en-US" sz="1600" b="1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1600" b="1">
                <a:latin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range</a:t>
            </a:r>
            <a:r>
              <a:rPr lang="en-US" sz="1600" b="1">
                <a:latin typeface="Courier New" panose="02070309020205020404" pitchFamily="49" charset="0"/>
              </a:rPr>
              <a:t>(5): </a:t>
            </a:r>
            <a:r>
              <a:rPr 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>
                <a:latin typeface="Courier New" panose="02070309020205020404" pitchFamily="49" charset="0"/>
              </a:rPr>
              <a:t>(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</a:rPr>
              <a:t>'Hello!'</a:t>
            </a:r>
            <a:r>
              <a:rPr lang="en-US" sz="1600" b="1">
                <a:latin typeface="Courier New" panose="02070309020205020404" pitchFamily="49" charset="0"/>
              </a:rPr>
              <a:t>) </a:t>
            </a:r>
          </a:p>
        </p:txBody>
      </p:sp>
      <p:sp>
        <p:nvSpPr>
          <p:cNvPr id="21516" name="Text Box 18"/>
          <p:cNvSpPr txBox="1">
            <a:spLocks noChangeArrowheads="1"/>
          </p:cNvSpPr>
          <p:nvPr/>
        </p:nvSpPr>
        <p:spPr bwMode="auto">
          <a:xfrm>
            <a:off x="3488435" y="5027002"/>
            <a:ext cx="4876800" cy="1323975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Hello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Hello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Hello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Hello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2122334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b="1" smtClean="0">
                <a:latin typeface="Courier New" panose="02070309020205020404" pitchFamily="49" charset="0"/>
              </a:rPr>
              <a:t>for</a:t>
            </a:r>
            <a:r>
              <a:rPr lang="en-US" smtClean="0"/>
              <a:t> Loop</a:t>
            </a:r>
          </a:p>
        </p:txBody>
      </p:sp>
      <p:sp>
        <p:nvSpPr>
          <p:cNvPr id="23554" name="AutoShape 4"/>
          <p:cNvSpPr>
            <a:spLocks noChangeArrowheads="1"/>
          </p:cNvSpPr>
          <p:nvPr/>
        </p:nvSpPr>
        <p:spPr bwMode="auto">
          <a:xfrm>
            <a:off x="1143000" y="5562600"/>
            <a:ext cx="1295400" cy="609600"/>
          </a:xfrm>
          <a:prstGeom prst="roundRect">
            <a:avLst>
              <a:gd name="adj" fmla="val 16667"/>
            </a:avLst>
          </a:prstGeom>
          <a:solidFill>
            <a:srgbClr val="F7F7F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600"/>
              <a:t>Statements</a:t>
            </a:r>
          </a:p>
        </p:txBody>
      </p:sp>
      <p:sp>
        <p:nvSpPr>
          <p:cNvPr id="23555" name="AutoShape 5"/>
          <p:cNvSpPr>
            <a:spLocks noChangeArrowheads="1"/>
          </p:cNvSpPr>
          <p:nvPr/>
        </p:nvSpPr>
        <p:spPr bwMode="auto">
          <a:xfrm>
            <a:off x="1066800" y="4419600"/>
            <a:ext cx="1447800" cy="762000"/>
          </a:xfrm>
          <a:prstGeom prst="diamond">
            <a:avLst/>
          </a:prstGeom>
          <a:solidFill>
            <a:srgbClr val="F7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600"/>
              <a:t>Count </a:t>
            </a:r>
            <a:r>
              <a:rPr lang="en-US" sz="1600" i="1"/>
              <a:t>n</a:t>
            </a:r>
            <a:endParaRPr lang="en-US" sz="16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1600"/>
              <a:t>times</a:t>
            </a:r>
          </a:p>
        </p:txBody>
      </p:sp>
      <p:sp>
        <p:nvSpPr>
          <p:cNvPr id="23556" name="Line 6"/>
          <p:cNvSpPr>
            <a:spLocks noChangeShapeType="1"/>
          </p:cNvSpPr>
          <p:nvPr/>
        </p:nvSpPr>
        <p:spPr bwMode="auto">
          <a:xfrm>
            <a:off x="18288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Line 7"/>
          <p:cNvSpPr>
            <a:spLocks noChangeShapeType="1"/>
          </p:cNvSpPr>
          <p:nvPr/>
        </p:nvSpPr>
        <p:spPr bwMode="auto">
          <a:xfrm>
            <a:off x="1828800" y="617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8"/>
          <p:cNvSpPr>
            <a:spLocks noChangeShapeType="1"/>
          </p:cNvSpPr>
          <p:nvPr/>
        </p:nvSpPr>
        <p:spPr bwMode="auto">
          <a:xfrm flipH="1">
            <a:off x="685800" y="6400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 flipV="1">
            <a:off x="685800" y="4800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>
            <a:off x="685800" y="4800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Line 11"/>
          <p:cNvSpPr>
            <a:spLocks noChangeShapeType="1"/>
          </p:cNvSpPr>
          <p:nvPr/>
        </p:nvSpPr>
        <p:spPr bwMode="auto">
          <a:xfrm>
            <a:off x="2514600" y="4800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Text Box 14"/>
          <p:cNvSpPr txBox="1">
            <a:spLocks noChangeArrowheads="1"/>
          </p:cNvSpPr>
          <p:nvPr/>
        </p:nvSpPr>
        <p:spPr bwMode="auto">
          <a:xfrm>
            <a:off x="762000" y="1912938"/>
            <a:ext cx="7073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/>
              <a:t>Python</a:t>
            </a:r>
            <a:r>
              <a:rPr lang="ja-JP" altLang="en-US" sz="2000"/>
              <a:t>’</a:t>
            </a:r>
            <a:r>
              <a:rPr lang="en-US" altLang="ja-JP" sz="2000"/>
              <a:t>s </a:t>
            </a:r>
            <a:r>
              <a:rPr lang="en-US" altLang="ja-JP" sz="2000" b="1">
                <a:latin typeface="Courier New" panose="02070309020205020404" pitchFamily="49" charset="0"/>
              </a:rPr>
              <a:t>for</a:t>
            </a:r>
            <a:r>
              <a:rPr lang="en-US" altLang="ja-JP" sz="2000"/>
              <a:t> loop can be used to iterate a definite number of times</a:t>
            </a:r>
            <a:endParaRPr lang="en-US" sz="2000"/>
          </a:p>
        </p:txBody>
      </p:sp>
      <p:sp>
        <p:nvSpPr>
          <p:cNvPr id="23563" name="Text Box 16"/>
          <p:cNvSpPr txBox="1">
            <a:spLocks noChangeArrowheads="1"/>
          </p:cNvSpPr>
          <p:nvPr/>
        </p:nvSpPr>
        <p:spPr bwMode="auto">
          <a:xfrm>
            <a:off x="838200" y="2635250"/>
            <a:ext cx="7239000" cy="33655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1600" b="1">
                <a:latin typeface="Courier New" panose="02070309020205020404" pitchFamily="49" charset="0"/>
              </a:rPr>
              <a:t> &lt;</a:t>
            </a:r>
            <a:r>
              <a:rPr lang="en-US" sz="1600" b="1" i="1">
                <a:latin typeface="Courier New" panose="02070309020205020404" pitchFamily="49" charset="0"/>
              </a:rPr>
              <a:t>variable</a:t>
            </a:r>
            <a:r>
              <a:rPr lang="en-US" sz="1600" b="1">
                <a:latin typeface="Courier New" panose="02070309020205020404" pitchFamily="49" charset="0"/>
              </a:rPr>
              <a:t>&gt; </a:t>
            </a:r>
            <a:r>
              <a:rPr lang="en-US" sz="1600" b="1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1600" b="1">
                <a:latin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range</a:t>
            </a:r>
            <a:r>
              <a:rPr lang="en-US" sz="1600" b="1">
                <a:latin typeface="Courier New" panose="02070309020205020404" pitchFamily="49" charset="0"/>
              </a:rPr>
              <a:t>(&lt;</a:t>
            </a:r>
            <a:r>
              <a:rPr lang="en-US" sz="1600" b="1" i="1">
                <a:latin typeface="Courier New" panose="02070309020205020404" pitchFamily="49" charset="0"/>
              </a:rPr>
              <a:t>number of times</a:t>
            </a:r>
            <a:r>
              <a:rPr lang="en-US" sz="1600" b="1">
                <a:latin typeface="Courier New" panose="02070309020205020404" pitchFamily="49" charset="0"/>
              </a:rPr>
              <a:t>&gt;): &lt;</a:t>
            </a:r>
            <a:r>
              <a:rPr lang="en-US" sz="1600" b="1" i="1">
                <a:latin typeface="Courier New" panose="02070309020205020404" pitchFamily="49" charset="0"/>
              </a:rPr>
              <a:t>statement</a:t>
            </a:r>
            <a:r>
              <a:rPr lang="en-US" sz="1600" b="1">
                <a:latin typeface="Courier New" panose="02070309020205020404" pitchFamily="49" charset="0"/>
              </a:rPr>
              <a:t>&gt;</a:t>
            </a:r>
          </a:p>
        </p:txBody>
      </p:sp>
      <p:sp>
        <p:nvSpPr>
          <p:cNvPr id="23564" name="Text Box 18"/>
          <p:cNvSpPr txBox="1">
            <a:spLocks noChangeArrowheads="1"/>
          </p:cNvSpPr>
          <p:nvPr/>
        </p:nvSpPr>
        <p:spPr bwMode="auto">
          <a:xfrm>
            <a:off x="762000" y="3192463"/>
            <a:ext cx="626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/>
              <a:t>Use this syntax when you have only one statement to repeat</a:t>
            </a:r>
          </a:p>
        </p:txBody>
      </p:sp>
      <p:sp>
        <p:nvSpPr>
          <p:cNvPr id="23565" name="Text Box 12"/>
          <p:cNvSpPr txBox="1">
            <a:spLocks noChangeArrowheads="1"/>
          </p:cNvSpPr>
          <p:nvPr/>
        </p:nvSpPr>
        <p:spPr bwMode="auto">
          <a:xfrm>
            <a:off x="3352800" y="4505325"/>
            <a:ext cx="5334000" cy="338138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1600" b="1">
                <a:latin typeface="Courier New" panose="02070309020205020404" pitchFamily="49" charset="0"/>
              </a:rPr>
              <a:t> count </a:t>
            </a:r>
            <a:r>
              <a:rPr lang="en-US" sz="1600" b="1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1600" b="1">
                <a:latin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range</a:t>
            </a:r>
            <a:r>
              <a:rPr lang="en-US" sz="1600" b="1">
                <a:latin typeface="Courier New" panose="02070309020205020404" pitchFamily="49" charset="0"/>
              </a:rPr>
              <a:t>(5): </a:t>
            </a:r>
            <a:r>
              <a:rPr 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>
                <a:latin typeface="Courier New" panose="02070309020205020404" pitchFamily="49" charset="0"/>
              </a:rPr>
              <a:t>(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</a:rPr>
              <a:t>'Hello!'</a:t>
            </a:r>
            <a:r>
              <a:rPr lang="en-US" sz="1600" b="1">
                <a:latin typeface="Courier New" panose="02070309020205020404" pitchFamily="49" charset="0"/>
              </a:rPr>
              <a:t>) </a:t>
            </a:r>
          </a:p>
        </p:txBody>
      </p:sp>
      <p:sp>
        <p:nvSpPr>
          <p:cNvPr id="23566" name="Text Box 18"/>
          <p:cNvSpPr txBox="1">
            <a:spLocks noChangeArrowheads="1"/>
          </p:cNvSpPr>
          <p:nvPr/>
        </p:nvSpPr>
        <p:spPr bwMode="auto">
          <a:xfrm>
            <a:off x="3352800" y="4962525"/>
            <a:ext cx="4876800" cy="1323975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Hello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Hello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Hello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Hello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1852021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b="1" smtClean="0">
                <a:latin typeface="Courier New" panose="02070309020205020404" pitchFamily="49" charset="0"/>
              </a:rPr>
              <a:t>for</a:t>
            </a:r>
            <a:r>
              <a:rPr lang="en-US" smtClean="0"/>
              <a:t> Loop</a:t>
            </a:r>
          </a:p>
        </p:txBody>
      </p:sp>
      <p:sp>
        <p:nvSpPr>
          <p:cNvPr id="25602" name="AutoShape 3"/>
          <p:cNvSpPr>
            <a:spLocks noChangeArrowheads="1"/>
          </p:cNvSpPr>
          <p:nvPr/>
        </p:nvSpPr>
        <p:spPr bwMode="auto">
          <a:xfrm>
            <a:off x="1143000" y="5562600"/>
            <a:ext cx="1295400" cy="609600"/>
          </a:xfrm>
          <a:prstGeom prst="roundRect">
            <a:avLst>
              <a:gd name="adj" fmla="val 16667"/>
            </a:avLst>
          </a:prstGeom>
          <a:solidFill>
            <a:srgbClr val="F7F7F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600"/>
              <a:t>Statements</a:t>
            </a:r>
          </a:p>
        </p:txBody>
      </p:sp>
      <p:sp>
        <p:nvSpPr>
          <p:cNvPr id="25603" name="AutoShape 4"/>
          <p:cNvSpPr>
            <a:spLocks noChangeArrowheads="1"/>
          </p:cNvSpPr>
          <p:nvPr/>
        </p:nvSpPr>
        <p:spPr bwMode="auto">
          <a:xfrm>
            <a:off x="1066800" y="4419600"/>
            <a:ext cx="1447800" cy="762000"/>
          </a:xfrm>
          <a:prstGeom prst="diamond">
            <a:avLst/>
          </a:prstGeom>
          <a:solidFill>
            <a:srgbClr val="F7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600"/>
              <a:t>Count </a:t>
            </a:r>
            <a:r>
              <a:rPr lang="en-US" sz="1600" i="1"/>
              <a:t>n</a:t>
            </a:r>
            <a:endParaRPr lang="en-US" sz="16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1600"/>
              <a:t>times</a:t>
            </a:r>
          </a:p>
        </p:txBody>
      </p:sp>
      <p:sp>
        <p:nvSpPr>
          <p:cNvPr id="25604" name="Line 5"/>
          <p:cNvSpPr>
            <a:spLocks noChangeShapeType="1"/>
          </p:cNvSpPr>
          <p:nvPr/>
        </p:nvSpPr>
        <p:spPr bwMode="auto">
          <a:xfrm>
            <a:off x="18288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6"/>
          <p:cNvSpPr>
            <a:spLocks noChangeShapeType="1"/>
          </p:cNvSpPr>
          <p:nvPr/>
        </p:nvSpPr>
        <p:spPr bwMode="auto">
          <a:xfrm>
            <a:off x="1828800" y="617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Line 7"/>
          <p:cNvSpPr>
            <a:spLocks noChangeShapeType="1"/>
          </p:cNvSpPr>
          <p:nvPr/>
        </p:nvSpPr>
        <p:spPr bwMode="auto">
          <a:xfrm flipH="1">
            <a:off x="685800" y="6400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8"/>
          <p:cNvSpPr>
            <a:spLocks noChangeShapeType="1"/>
          </p:cNvSpPr>
          <p:nvPr/>
        </p:nvSpPr>
        <p:spPr bwMode="auto">
          <a:xfrm flipV="1">
            <a:off x="685800" y="4800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9"/>
          <p:cNvSpPr>
            <a:spLocks noChangeShapeType="1"/>
          </p:cNvSpPr>
          <p:nvPr/>
        </p:nvSpPr>
        <p:spPr bwMode="auto">
          <a:xfrm>
            <a:off x="685800" y="4800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10"/>
          <p:cNvSpPr>
            <a:spLocks noChangeShapeType="1"/>
          </p:cNvSpPr>
          <p:nvPr/>
        </p:nvSpPr>
        <p:spPr bwMode="auto">
          <a:xfrm>
            <a:off x="2514600" y="4800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Text Box 12"/>
          <p:cNvSpPr txBox="1">
            <a:spLocks noChangeArrowheads="1"/>
          </p:cNvSpPr>
          <p:nvPr/>
        </p:nvSpPr>
        <p:spPr bwMode="auto">
          <a:xfrm>
            <a:off x="3352800" y="3962400"/>
            <a:ext cx="4876800" cy="830263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1600" b="1">
                <a:latin typeface="Courier New" panose="02070309020205020404" pitchFamily="49" charset="0"/>
              </a:rPr>
              <a:t> count </a:t>
            </a:r>
            <a:r>
              <a:rPr lang="en-US" sz="1600" b="1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1600" b="1">
                <a:latin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range</a:t>
            </a:r>
            <a:r>
              <a:rPr lang="en-US" sz="1600" b="1">
                <a:latin typeface="Courier New" panose="02070309020205020404" pitchFamily="49" charset="0"/>
              </a:rPr>
              <a:t>(3):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latin typeface="Courier New" panose="02070309020205020404" pitchFamily="49" charset="0"/>
              </a:rPr>
              <a:t>    </a:t>
            </a:r>
            <a:r>
              <a:rPr 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>
                <a:latin typeface="Courier New" panose="02070309020205020404" pitchFamily="49" charset="0"/>
              </a:rPr>
              <a:t>('Hello!')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    print</a:t>
            </a:r>
            <a:r>
              <a:rPr lang="en-US" sz="1600" b="1">
                <a:latin typeface="Courier New" panose="02070309020205020404" pitchFamily="49" charset="0"/>
              </a:rPr>
              <a:t>('goodbye')</a:t>
            </a:r>
          </a:p>
        </p:txBody>
      </p:sp>
      <p:sp>
        <p:nvSpPr>
          <p:cNvPr id="25611" name="Text Box 13"/>
          <p:cNvSpPr txBox="1">
            <a:spLocks noChangeArrowheads="1"/>
          </p:cNvSpPr>
          <p:nvPr/>
        </p:nvSpPr>
        <p:spPr bwMode="auto">
          <a:xfrm>
            <a:off x="838200" y="1828800"/>
            <a:ext cx="7239000" cy="131445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1600" b="1">
                <a:latin typeface="Courier New" panose="02070309020205020404" pitchFamily="49" charset="0"/>
              </a:rPr>
              <a:t> &lt;</a:t>
            </a:r>
            <a:r>
              <a:rPr lang="en-US" sz="1600" b="1" i="1">
                <a:latin typeface="Courier New" panose="02070309020205020404" pitchFamily="49" charset="0"/>
              </a:rPr>
              <a:t>variable</a:t>
            </a:r>
            <a:r>
              <a:rPr lang="en-US" sz="1600" b="1">
                <a:latin typeface="Courier New" panose="02070309020205020404" pitchFamily="49" charset="0"/>
              </a:rPr>
              <a:t>&gt; </a:t>
            </a:r>
            <a:r>
              <a:rPr lang="en-US" sz="1600" b="1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1600" b="1">
                <a:latin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range</a:t>
            </a:r>
            <a:r>
              <a:rPr lang="en-US" sz="1600" b="1">
                <a:latin typeface="Courier New" panose="02070309020205020404" pitchFamily="49" charset="0"/>
              </a:rPr>
              <a:t>(&lt;</a:t>
            </a:r>
            <a:r>
              <a:rPr lang="en-US" sz="1600" b="1" i="1">
                <a:latin typeface="Courier New" panose="02070309020205020404" pitchFamily="49" charset="0"/>
              </a:rPr>
              <a:t>number of times</a:t>
            </a:r>
            <a:r>
              <a:rPr lang="en-US" sz="1600" b="1">
                <a:latin typeface="Courier New" panose="02070309020205020404" pitchFamily="49" charset="0"/>
              </a:rPr>
              <a:t>&gt;):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latin typeface="Courier New" panose="02070309020205020404" pitchFamily="49" charset="0"/>
              </a:rPr>
              <a:t>   &lt;</a:t>
            </a:r>
            <a:r>
              <a:rPr lang="en-US" sz="1600" b="1" i="1">
                <a:latin typeface="Courier New" panose="02070309020205020404" pitchFamily="49" charset="0"/>
              </a:rPr>
              <a:t>statement-1</a:t>
            </a:r>
            <a:r>
              <a:rPr lang="en-US" sz="1600" b="1">
                <a:latin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latin typeface="Courier New" panose="02070309020205020404" pitchFamily="49" charset="0"/>
              </a:rPr>
              <a:t>   &lt;</a:t>
            </a:r>
            <a:r>
              <a:rPr lang="en-US" sz="1600" b="1" i="1">
                <a:latin typeface="Courier New" panose="02070309020205020404" pitchFamily="49" charset="0"/>
              </a:rPr>
              <a:t>statement-2</a:t>
            </a:r>
            <a:r>
              <a:rPr lang="en-US" sz="1600" b="1">
                <a:latin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latin typeface="Courier New" panose="02070309020205020404" pitchFamily="49" charset="0"/>
              </a:rPr>
              <a:t>   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latin typeface="Courier New" panose="02070309020205020404" pitchFamily="49" charset="0"/>
              </a:rPr>
              <a:t>   &lt;</a:t>
            </a:r>
            <a:r>
              <a:rPr lang="en-US" sz="1600" b="1" i="1">
                <a:latin typeface="Courier New" panose="02070309020205020404" pitchFamily="49" charset="0"/>
              </a:rPr>
              <a:t>statement-n</a:t>
            </a:r>
            <a:r>
              <a:rPr lang="en-US" sz="1600" b="1">
                <a:latin typeface="Courier New" panose="02070309020205020404" pitchFamily="49" charset="0"/>
              </a:rPr>
              <a:t>&gt;</a:t>
            </a:r>
          </a:p>
        </p:txBody>
      </p:sp>
      <p:sp>
        <p:nvSpPr>
          <p:cNvPr id="25612" name="Text Box 14"/>
          <p:cNvSpPr txBox="1">
            <a:spLocks noChangeArrowheads="1"/>
          </p:cNvSpPr>
          <p:nvPr/>
        </p:nvSpPr>
        <p:spPr bwMode="auto">
          <a:xfrm>
            <a:off x="762000" y="3413125"/>
            <a:ext cx="7583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/>
              <a:t>Use </a:t>
            </a:r>
            <a:r>
              <a:rPr lang="en-US" sz="2000" i="1"/>
              <a:t>indentation</a:t>
            </a:r>
            <a:r>
              <a:rPr lang="en-US" sz="2000"/>
              <a:t> to format two or more statements below the </a:t>
            </a:r>
            <a:r>
              <a:rPr lang="en-US" sz="2000" i="1"/>
              <a:t>loop header</a:t>
            </a:r>
            <a:endParaRPr lang="en-US" sz="2000"/>
          </a:p>
        </p:txBody>
      </p:sp>
      <p:sp>
        <p:nvSpPr>
          <p:cNvPr id="25613" name="AutoShape 15"/>
          <p:cNvSpPr>
            <a:spLocks noChangeArrowheads="1"/>
          </p:cNvSpPr>
          <p:nvPr/>
        </p:nvSpPr>
        <p:spPr bwMode="auto">
          <a:xfrm>
            <a:off x="6934200" y="1828800"/>
            <a:ext cx="1524000" cy="381000"/>
          </a:xfrm>
          <a:prstGeom prst="roundRect">
            <a:avLst>
              <a:gd name="adj" fmla="val 16667"/>
            </a:avLst>
          </a:prstGeom>
          <a:solidFill>
            <a:srgbClr val="2CC7D6"/>
          </a:solidFill>
          <a:ln w="9525">
            <a:solidFill>
              <a:srgbClr val="F7F7F7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/>
              <a:t>loop header</a:t>
            </a:r>
          </a:p>
        </p:txBody>
      </p:sp>
      <p:sp>
        <p:nvSpPr>
          <p:cNvPr id="25614" name="Line 17"/>
          <p:cNvSpPr>
            <a:spLocks noChangeShapeType="1"/>
          </p:cNvSpPr>
          <p:nvPr/>
        </p:nvSpPr>
        <p:spPr bwMode="auto">
          <a:xfrm flipH="1">
            <a:off x="632460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AutoShape 18"/>
          <p:cNvSpPr>
            <a:spLocks/>
          </p:cNvSpPr>
          <p:nvPr/>
        </p:nvSpPr>
        <p:spPr bwMode="auto">
          <a:xfrm>
            <a:off x="2971800" y="21336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25616" name="AutoShape 20"/>
          <p:cNvSpPr>
            <a:spLocks noChangeArrowheads="1"/>
          </p:cNvSpPr>
          <p:nvPr/>
        </p:nvSpPr>
        <p:spPr bwMode="auto">
          <a:xfrm>
            <a:off x="3733800" y="2438400"/>
            <a:ext cx="1524000" cy="381000"/>
          </a:xfrm>
          <a:prstGeom prst="roundRect">
            <a:avLst>
              <a:gd name="adj" fmla="val 16667"/>
            </a:avLst>
          </a:prstGeom>
          <a:solidFill>
            <a:srgbClr val="2CC7D6"/>
          </a:solidFill>
          <a:ln w="9525">
            <a:solidFill>
              <a:srgbClr val="F7F7F7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/>
              <a:t>loop body</a:t>
            </a:r>
          </a:p>
        </p:txBody>
      </p:sp>
      <p:sp>
        <p:nvSpPr>
          <p:cNvPr id="25617" name="Line 21"/>
          <p:cNvSpPr>
            <a:spLocks noChangeShapeType="1"/>
          </p:cNvSpPr>
          <p:nvPr/>
        </p:nvSpPr>
        <p:spPr bwMode="auto">
          <a:xfrm flipH="1">
            <a:off x="3124200" y="2590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Text Box 12"/>
          <p:cNvSpPr txBox="1">
            <a:spLocks noChangeArrowheads="1"/>
          </p:cNvSpPr>
          <p:nvPr/>
        </p:nvSpPr>
        <p:spPr bwMode="auto">
          <a:xfrm>
            <a:off x="3352800" y="4953000"/>
            <a:ext cx="4876800" cy="1570038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Hello!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goodbye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Hello!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goodbye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Hello!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goodbye</a:t>
            </a:r>
          </a:p>
        </p:txBody>
      </p:sp>
    </p:spTree>
    <p:extLst>
      <p:ext uri="{BB962C8B-B14F-4D97-AF65-F5344CB8AC3E}">
        <p14:creationId xmlns:p14="http://schemas.microsoft.com/office/powerpoint/2010/main" val="353215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the Loop Variable</a:t>
            </a:r>
          </a:p>
        </p:txBody>
      </p:sp>
      <p:sp>
        <p:nvSpPr>
          <p:cNvPr id="27650" name="AutoShape 4"/>
          <p:cNvSpPr>
            <a:spLocks noChangeArrowheads="1"/>
          </p:cNvSpPr>
          <p:nvPr/>
        </p:nvSpPr>
        <p:spPr bwMode="auto">
          <a:xfrm>
            <a:off x="1143000" y="5562600"/>
            <a:ext cx="1295400" cy="609600"/>
          </a:xfrm>
          <a:prstGeom prst="roundRect">
            <a:avLst>
              <a:gd name="adj" fmla="val 16667"/>
            </a:avLst>
          </a:prstGeom>
          <a:solidFill>
            <a:srgbClr val="F7F7F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600"/>
              <a:t>Statements</a:t>
            </a:r>
          </a:p>
        </p:txBody>
      </p:sp>
      <p:sp>
        <p:nvSpPr>
          <p:cNvPr id="27651" name="AutoShape 5"/>
          <p:cNvSpPr>
            <a:spLocks noChangeArrowheads="1"/>
          </p:cNvSpPr>
          <p:nvPr/>
        </p:nvSpPr>
        <p:spPr bwMode="auto">
          <a:xfrm>
            <a:off x="1066800" y="4419600"/>
            <a:ext cx="1447800" cy="762000"/>
          </a:xfrm>
          <a:prstGeom prst="diamond">
            <a:avLst/>
          </a:prstGeom>
          <a:solidFill>
            <a:srgbClr val="F7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600"/>
              <a:t>Count </a:t>
            </a:r>
            <a:r>
              <a:rPr lang="en-US" sz="1600" i="1"/>
              <a:t>n</a:t>
            </a:r>
            <a:endParaRPr lang="en-US" sz="16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1600"/>
              <a:t>times</a:t>
            </a:r>
          </a:p>
        </p:txBody>
      </p:sp>
      <p:sp>
        <p:nvSpPr>
          <p:cNvPr id="27652" name="Line 6"/>
          <p:cNvSpPr>
            <a:spLocks noChangeShapeType="1"/>
          </p:cNvSpPr>
          <p:nvPr/>
        </p:nvSpPr>
        <p:spPr bwMode="auto">
          <a:xfrm>
            <a:off x="18288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Line 7"/>
          <p:cNvSpPr>
            <a:spLocks noChangeShapeType="1"/>
          </p:cNvSpPr>
          <p:nvPr/>
        </p:nvSpPr>
        <p:spPr bwMode="auto">
          <a:xfrm>
            <a:off x="1828800" y="617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8"/>
          <p:cNvSpPr>
            <a:spLocks noChangeShapeType="1"/>
          </p:cNvSpPr>
          <p:nvPr/>
        </p:nvSpPr>
        <p:spPr bwMode="auto">
          <a:xfrm flipH="1">
            <a:off x="685800" y="6400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9"/>
          <p:cNvSpPr>
            <a:spLocks noChangeShapeType="1"/>
          </p:cNvSpPr>
          <p:nvPr/>
        </p:nvSpPr>
        <p:spPr bwMode="auto">
          <a:xfrm flipV="1">
            <a:off x="685800" y="4800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10"/>
          <p:cNvSpPr>
            <a:spLocks noChangeShapeType="1"/>
          </p:cNvSpPr>
          <p:nvPr/>
        </p:nvSpPr>
        <p:spPr bwMode="auto">
          <a:xfrm>
            <a:off x="685800" y="4800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11"/>
          <p:cNvSpPr>
            <a:spLocks noChangeShapeType="1"/>
          </p:cNvSpPr>
          <p:nvPr/>
        </p:nvSpPr>
        <p:spPr bwMode="auto">
          <a:xfrm>
            <a:off x="2514600" y="4800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Text Box 12"/>
          <p:cNvSpPr txBox="1">
            <a:spLocks noChangeArrowheads="1"/>
          </p:cNvSpPr>
          <p:nvPr/>
        </p:nvSpPr>
        <p:spPr bwMode="auto">
          <a:xfrm>
            <a:off x="3352800" y="3886200"/>
            <a:ext cx="4876800" cy="2554288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latin typeface="Courier New" panose="02070309020205020404" pitchFamily="49" charset="0"/>
              </a:rPr>
              <a:t>&gt;&gt;&gt; </a:t>
            </a:r>
            <a:r>
              <a:rPr lang="en-US" sz="1600" b="1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1600" b="1">
                <a:latin typeface="Courier New" panose="02070309020205020404" pitchFamily="49" charset="0"/>
              </a:rPr>
              <a:t> count </a:t>
            </a:r>
            <a:r>
              <a:rPr lang="en-US" sz="1600" b="1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1600" b="1">
                <a:latin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range</a:t>
            </a:r>
            <a:r>
              <a:rPr lang="en-US" sz="1600" b="1">
                <a:latin typeface="Courier New" panose="02070309020205020404" pitchFamily="49" charset="0"/>
              </a:rPr>
              <a:t>(5): </a:t>
            </a:r>
            <a:r>
              <a:rPr 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>
                <a:latin typeface="Courier New" panose="02070309020205020404" pitchFamily="49" charset="0"/>
              </a:rPr>
              <a:t>(count)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latin typeface="Courier New" panose="02070309020205020404" pitchFamily="49" charset="0"/>
              </a:rPr>
              <a:t>...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latin typeface="Courier New" panose="02070309020205020404" pitchFamily="49" charset="0"/>
              </a:rPr>
              <a:t>&gt;&gt;&gt; </a:t>
            </a:r>
            <a:r>
              <a:rPr 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list</a:t>
            </a:r>
            <a:r>
              <a:rPr lang="en-US" sz="1600" b="1">
                <a:latin typeface="Courier New" panose="02070309020205020404" pitchFamily="49" charset="0"/>
              </a:rPr>
              <a:t>(</a:t>
            </a:r>
            <a:r>
              <a:rPr 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range</a:t>
            </a:r>
            <a:r>
              <a:rPr lang="en-US" sz="1600" b="1">
                <a:latin typeface="Courier New" panose="02070309020205020404" pitchFamily="49" charset="0"/>
              </a:rPr>
              <a:t>(5)) 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# Show as a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[0, 1, 2, 3, 4]</a:t>
            </a:r>
          </a:p>
        </p:txBody>
      </p:sp>
      <p:sp>
        <p:nvSpPr>
          <p:cNvPr id="27659" name="Text Box 14"/>
          <p:cNvSpPr txBox="1">
            <a:spLocks noChangeArrowheads="1"/>
          </p:cNvSpPr>
          <p:nvPr/>
        </p:nvSpPr>
        <p:spPr bwMode="auto">
          <a:xfrm>
            <a:off x="685800" y="1828800"/>
            <a:ext cx="78486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/>
              <a:t>The </a:t>
            </a:r>
            <a:r>
              <a:rPr lang="en-US" sz="2000" i="1"/>
              <a:t>loop variable</a:t>
            </a:r>
            <a:r>
              <a:rPr lang="en-US" sz="2000"/>
              <a:t> picks up the next value in a </a:t>
            </a:r>
            <a:r>
              <a:rPr lang="en-US" sz="2000" i="1"/>
              <a:t>sequence</a:t>
            </a:r>
            <a:r>
              <a:rPr lang="en-US" sz="2000"/>
              <a:t> on each pass through the loop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sz="2000"/>
              <a:t>The expression </a:t>
            </a:r>
            <a:r>
              <a:rPr lang="en-US" sz="2000" b="1">
                <a:latin typeface="Courier New" panose="02070309020205020404" pitchFamily="49" charset="0"/>
              </a:rPr>
              <a:t>range(n)</a:t>
            </a:r>
            <a:r>
              <a:rPr lang="en-US" sz="2000"/>
              <a:t> generates a sequence of </a:t>
            </a:r>
            <a:r>
              <a:rPr lang="en-US" sz="2000" b="1">
                <a:latin typeface="Courier New" panose="02070309020205020404" pitchFamily="49" charset="0"/>
              </a:rPr>
              <a:t>int</a:t>
            </a:r>
            <a:r>
              <a:rPr lang="en-US" sz="2000"/>
              <a:t>s from </a:t>
            </a:r>
            <a:r>
              <a:rPr lang="en-US" sz="2000" b="1">
                <a:latin typeface="Courier New" panose="02070309020205020404" pitchFamily="49" charset="0"/>
              </a:rPr>
              <a:t>0</a:t>
            </a:r>
            <a:r>
              <a:rPr lang="en-US" sz="2000"/>
              <a:t> through </a:t>
            </a:r>
            <a:r>
              <a:rPr lang="en-US" sz="2000" b="1">
                <a:latin typeface="Courier New" panose="02070309020205020404" pitchFamily="49" charset="0"/>
              </a:rPr>
              <a:t>n - 1</a:t>
            </a:r>
          </a:p>
        </p:txBody>
      </p:sp>
      <p:sp>
        <p:nvSpPr>
          <p:cNvPr id="27660" name="AutoShape 15"/>
          <p:cNvSpPr>
            <a:spLocks noChangeArrowheads="1"/>
          </p:cNvSpPr>
          <p:nvPr/>
        </p:nvSpPr>
        <p:spPr bwMode="auto">
          <a:xfrm>
            <a:off x="3962400" y="3352800"/>
            <a:ext cx="1524000" cy="381000"/>
          </a:xfrm>
          <a:prstGeom prst="roundRect">
            <a:avLst>
              <a:gd name="adj" fmla="val 16667"/>
            </a:avLst>
          </a:prstGeom>
          <a:solidFill>
            <a:srgbClr val="2CC7D6"/>
          </a:solidFill>
          <a:ln w="9525">
            <a:solidFill>
              <a:srgbClr val="F7F7F7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/>
              <a:t>loop variable</a:t>
            </a:r>
          </a:p>
        </p:txBody>
      </p:sp>
      <p:sp>
        <p:nvSpPr>
          <p:cNvPr id="27661" name="Line 16"/>
          <p:cNvSpPr>
            <a:spLocks noChangeShapeType="1"/>
          </p:cNvSpPr>
          <p:nvPr/>
        </p:nvSpPr>
        <p:spPr bwMode="auto">
          <a:xfrm flipH="1">
            <a:off x="4724400" y="3733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78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Counting from 1 through </a:t>
            </a:r>
            <a:r>
              <a:rPr lang="en-US" i="1" smtClean="0"/>
              <a:t>n</a:t>
            </a:r>
            <a:endParaRPr lang="en-US" smtClean="0"/>
          </a:p>
        </p:txBody>
      </p:sp>
      <p:sp>
        <p:nvSpPr>
          <p:cNvPr id="29698" name="AutoShape 3"/>
          <p:cNvSpPr>
            <a:spLocks noChangeArrowheads="1"/>
          </p:cNvSpPr>
          <p:nvPr/>
        </p:nvSpPr>
        <p:spPr bwMode="auto">
          <a:xfrm>
            <a:off x="1143000" y="5562600"/>
            <a:ext cx="1295400" cy="609600"/>
          </a:xfrm>
          <a:prstGeom prst="roundRect">
            <a:avLst>
              <a:gd name="adj" fmla="val 16667"/>
            </a:avLst>
          </a:prstGeom>
          <a:solidFill>
            <a:srgbClr val="F7F7F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600"/>
              <a:t>Statements</a:t>
            </a:r>
          </a:p>
        </p:txBody>
      </p:sp>
      <p:sp>
        <p:nvSpPr>
          <p:cNvPr id="29699" name="AutoShape 4"/>
          <p:cNvSpPr>
            <a:spLocks noChangeArrowheads="1"/>
          </p:cNvSpPr>
          <p:nvPr/>
        </p:nvSpPr>
        <p:spPr bwMode="auto">
          <a:xfrm>
            <a:off x="1066800" y="4114800"/>
            <a:ext cx="1752600" cy="1066800"/>
          </a:xfrm>
          <a:prstGeom prst="diamond">
            <a:avLst/>
          </a:prstGeom>
          <a:solidFill>
            <a:srgbClr val="F7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600"/>
              <a:t>Count </a:t>
            </a:r>
            <a:r>
              <a:rPr lang="en-US" sz="1600" i="1"/>
              <a:t>h - l</a:t>
            </a:r>
            <a:endParaRPr lang="en-US" sz="16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1600"/>
              <a:t>times</a:t>
            </a:r>
          </a:p>
        </p:txBody>
      </p:sp>
      <p:sp>
        <p:nvSpPr>
          <p:cNvPr id="29700" name="Line 5"/>
          <p:cNvSpPr>
            <a:spLocks noChangeShapeType="1"/>
          </p:cNvSpPr>
          <p:nvPr/>
        </p:nvSpPr>
        <p:spPr bwMode="auto">
          <a:xfrm>
            <a:off x="19050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Line 6"/>
          <p:cNvSpPr>
            <a:spLocks noChangeShapeType="1"/>
          </p:cNvSpPr>
          <p:nvPr/>
        </p:nvSpPr>
        <p:spPr bwMode="auto">
          <a:xfrm>
            <a:off x="1828800" y="617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Line 7"/>
          <p:cNvSpPr>
            <a:spLocks noChangeShapeType="1"/>
          </p:cNvSpPr>
          <p:nvPr/>
        </p:nvSpPr>
        <p:spPr bwMode="auto">
          <a:xfrm flipH="1">
            <a:off x="685800" y="6400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Line 8"/>
          <p:cNvSpPr>
            <a:spLocks noChangeShapeType="1"/>
          </p:cNvSpPr>
          <p:nvPr/>
        </p:nvSpPr>
        <p:spPr bwMode="auto">
          <a:xfrm flipV="1">
            <a:off x="685800" y="46482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Line 9"/>
          <p:cNvSpPr>
            <a:spLocks noChangeShapeType="1"/>
          </p:cNvSpPr>
          <p:nvPr/>
        </p:nvSpPr>
        <p:spPr bwMode="auto">
          <a:xfrm>
            <a:off x="6858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Line 10"/>
          <p:cNvSpPr>
            <a:spLocks noChangeShapeType="1"/>
          </p:cNvSpPr>
          <p:nvPr/>
        </p:nvSpPr>
        <p:spPr bwMode="auto">
          <a:xfrm>
            <a:off x="28194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3352800" y="3886200"/>
            <a:ext cx="5638800" cy="2308225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latin typeface="Courier New" panose="02070309020205020404" pitchFamily="49" charset="0"/>
              </a:rPr>
              <a:t>&gt;&gt;&gt; </a:t>
            </a:r>
            <a:r>
              <a:rPr lang="en-US" sz="1600" b="1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1600" b="1">
                <a:latin typeface="Courier New" panose="02070309020205020404" pitchFamily="49" charset="0"/>
              </a:rPr>
              <a:t> count </a:t>
            </a:r>
            <a:r>
              <a:rPr lang="en-US" sz="1600" b="1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1600" b="1">
                <a:latin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range</a:t>
            </a:r>
            <a:r>
              <a:rPr lang="en-US" sz="1600" b="1">
                <a:latin typeface="Courier New" panose="02070309020205020404" pitchFamily="49" charset="0"/>
              </a:rPr>
              <a:t>(1, 6): </a:t>
            </a:r>
            <a:r>
              <a:rPr 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>
                <a:latin typeface="Courier New" panose="02070309020205020404" pitchFamily="49" charset="0"/>
              </a:rPr>
              <a:t>(count)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latin typeface="Courier New" panose="02070309020205020404" pitchFamily="49" charset="0"/>
              </a:rPr>
              <a:t>...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latin typeface="Courier New" panose="02070309020205020404" pitchFamily="49" charset="0"/>
              </a:rPr>
              <a:t>&gt;&gt;&gt; </a:t>
            </a:r>
            <a:r>
              <a:rPr 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list</a:t>
            </a:r>
            <a:r>
              <a:rPr lang="en-US" sz="1600" b="1">
                <a:latin typeface="Courier New" panose="02070309020205020404" pitchFamily="49" charset="0"/>
              </a:rPr>
              <a:t>(</a:t>
            </a:r>
            <a:r>
              <a:rPr 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range</a:t>
            </a:r>
            <a:r>
              <a:rPr lang="en-US" sz="1600" b="1">
                <a:latin typeface="Courier New" panose="02070309020205020404" pitchFamily="49" charset="0"/>
              </a:rPr>
              <a:t>(1, 6))  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# Show as a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[1, 2, 3, 4, 5]</a:t>
            </a:r>
          </a:p>
        </p:txBody>
      </p:sp>
      <p:sp>
        <p:nvSpPr>
          <p:cNvPr id="29707" name="Text Box 12"/>
          <p:cNvSpPr txBox="1">
            <a:spLocks noChangeArrowheads="1"/>
          </p:cNvSpPr>
          <p:nvPr/>
        </p:nvSpPr>
        <p:spPr bwMode="auto">
          <a:xfrm>
            <a:off x="685800" y="1828800"/>
            <a:ext cx="7848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/>
              <a:t>The expression </a:t>
            </a:r>
            <a:r>
              <a:rPr lang="en-US" sz="2000" b="1">
                <a:latin typeface="Courier New" panose="02070309020205020404" pitchFamily="49" charset="0"/>
              </a:rPr>
              <a:t>range(low, high)</a:t>
            </a:r>
            <a:r>
              <a:rPr lang="en-US" sz="2000"/>
              <a:t> generates a sequence of </a:t>
            </a:r>
            <a:r>
              <a:rPr lang="en-US" sz="2000" b="1">
                <a:latin typeface="Courier New" panose="02070309020205020404" pitchFamily="49" charset="0"/>
              </a:rPr>
              <a:t>int</a:t>
            </a:r>
            <a:r>
              <a:rPr lang="en-US" sz="2000"/>
              <a:t>s from </a:t>
            </a:r>
            <a:r>
              <a:rPr lang="en-US" sz="2000" b="1">
                <a:latin typeface="Courier New" panose="02070309020205020404" pitchFamily="49" charset="0"/>
              </a:rPr>
              <a:t>low</a:t>
            </a:r>
            <a:r>
              <a:rPr lang="en-US" sz="2000"/>
              <a:t> through </a:t>
            </a:r>
            <a:r>
              <a:rPr lang="en-US" sz="2000" b="1">
                <a:latin typeface="Courier New" panose="02070309020205020404" pitchFamily="49" charset="0"/>
              </a:rPr>
              <a:t>high - 1</a:t>
            </a:r>
          </a:p>
        </p:txBody>
      </p:sp>
    </p:spTree>
    <p:extLst>
      <p:ext uri="{BB962C8B-B14F-4D97-AF65-F5344CB8AC3E}">
        <p14:creationId xmlns:p14="http://schemas.microsoft.com/office/powerpoint/2010/main" val="2772669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Skipping Steps in a Sequence</a:t>
            </a:r>
          </a:p>
        </p:txBody>
      </p:sp>
      <p:sp>
        <p:nvSpPr>
          <p:cNvPr id="31746" name="AutoShape 3"/>
          <p:cNvSpPr>
            <a:spLocks noChangeArrowheads="1"/>
          </p:cNvSpPr>
          <p:nvPr/>
        </p:nvSpPr>
        <p:spPr bwMode="auto">
          <a:xfrm>
            <a:off x="1143000" y="5562600"/>
            <a:ext cx="1295400" cy="609600"/>
          </a:xfrm>
          <a:prstGeom prst="roundRect">
            <a:avLst>
              <a:gd name="adj" fmla="val 16667"/>
            </a:avLst>
          </a:prstGeom>
          <a:solidFill>
            <a:srgbClr val="F7F7F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600"/>
              <a:t>Statements</a:t>
            </a:r>
          </a:p>
        </p:txBody>
      </p:sp>
      <p:sp>
        <p:nvSpPr>
          <p:cNvPr id="31747" name="Line 6"/>
          <p:cNvSpPr>
            <a:spLocks noChangeShapeType="1"/>
          </p:cNvSpPr>
          <p:nvPr/>
        </p:nvSpPr>
        <p:spPr bwMode="auto">
          <a:xfrm>
            <a:off x="1828800" y="617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Line 7"/>
          <p:cNvSpPr>
            <a:spLocks noChangeShapeType="1"/>
          </p:cNvSpPr>
          <p:nvPr/>
        </p:nvSpPr>
        <p:spPr bwMode="auto">
          <a:xfrm flipH="1">
            <a:off x="685800" y="6400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Line 8"/>
          <p:cNvSpPr>
            <a:spLocks noChangeShapeType="1"/>
          </p:cNvSpPr>
          <p:nvPr/>
        </p:nvSpPr>
        <p:spPr bwMode="auto">
          <a:xfrm flipV="1">
            <a:off x="685800" y="4495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Text Box 11"/>
          <p:cNvSpPr txBox="1">
            <a:spLocks noChangeArrowheads="1"/>
          </p:cNvSpPr>
          <p:nvPr/>
        </p:nvSpPr>
        <p:spPr bwMode="auto">
          <a:xfrm>
            <a:off x="3352800" y="3886200"/>
            <a:ext cx="5486400" cy="2062163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latin typeface="Courier New" panose="02070309020205020404" pitchFamily="49" charset="0"/>
              </a:rPr>
              <a:t>&gt;&gt;&gt; </a:t>
            </a:r>
            <a:r>
              <a:rPr lang="en-US" sz="1600" b="1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1600" b="1">
                <a:latin typeface="Courier New" panose="02070309020205020404" pitchFamily="49" charset="0"/>
              </a:rPr>
              <a:t> count </a:t>
            </a:r>
            <a:r>
              <a:rPr lang="en-US" sz="1600" b="1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1600" b="1">
                <a:latin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range</a:t>
            </a:r>
            <a:r>
              <a:rPr lang="en-US" sz="1600" b="1">
                <a:latin typeface="Courier New" panose="02070309020205020404" pitchFamily="49" charset="0"/>
              </a:rPr>
              <a:t>(1, 6, 2):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        print</a:t>
            </a:r>
            <a:r>
              <a:rPr lang="en-US" sz="1600" b="1">
                <a:latin typeface="Courier New" panose="02070309020205020404" pitchFamily="49" charset="0"/>
              </a:rPr>
              <a:t>(count)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latin typeface="Courier New" panose="02070309020205020404" pitchFamily="49" charset="0"/>
              </a:rPr>
              <a:t>...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latin typeface="Courier New" panose="02070309020205020404" pitchFamily="49" charset="0"/>
              </a:rPr>
              <a:t>&gt;&gt;&gt; </a:t>
            </a:r>
            <a:r>
              <a:rPr 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list</a:t>
            </a:r>
            <a:r>
              <a:rPr lang="en-US" sz="1600" b="1">
                <a:latin typeface="Courier New" panose="02070309020205020404" pitchFamily="49" charset="0"/>
              </a:rPr>
              <a:t>(</a:t>
            </a:r>
            <a:r>
              <a:rPr 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range</a:t>
            </a:r>
            <a:r>
              <a:rPr lang="en-US" sz="1600" b="1">
                <a:latin typeface="Courier New" panose="02070309020205020404" pitchFamily="49" charset="0"/>
              </a:rPr>
              <a:t>(1, 6, 2)) 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# Show as a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[1, 3, 5]</a:t>
            </a:r>
          </a:p>
        </p:txBody>
      </p:sp>
      <p:sp>
        <p:nvSpPr>
          <p:cNvPr id="31751" name="Text Box 12"/>
          <p:cNvSpPr txBox="1">
            <a:spLocks noChangeArrowheads="1"/>
          </p:cNvSpPr>
          <p:nvPr/>
        </p:nvSpPr>
        <p:spPr bwMode="auto">
          <a:xfrm>
            <a:off x="685800" y="1828800"/>
            <a:ext cx="7848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/>
              <a:t>The expression </a:t>
            </a:r>
            <a:r>
              <a:rPr lang="en-US" sz="2000" b="1">
                <a:latin typeface="Courier New" panose="02070309020205020404" pitchFamily="49" charset="0"/>
              </a:rPr>
              <a:t>range(low, high, step)</a:t>
            </a:r>
            <a:r>
              <a:rPr lang="en-US" sz="2000"/>
              <a:t> generates a sequence of </a:t>
            </a:r>
            <a:r>
              <a:rPr lang="en-US" sz="2000" b="1">
                <a:latin typeface="Courier New" panose="02070309020205020404" pitchFamily="49" charset="0"/>
              </a:rPr>
              <a:t>int</a:t>
            </a:r>
            <a:r>
              <a:rPr lang="en-US" sz="2000"/>
              <a:t>s starting with </a:t>
            </a:r>
            <a:r>
              <a:rPr lang="en-US" sz="2000" b="1">
                <a:latin typeface="Courier New" panose="02070309020205020404" pitchFamily="49" charset="0"/>
              </a:rPr>
              <a:t>low</a:t>
            </a:r>
            <a:r>
              <a:rPr lang="en-US" sz="2000"/>
              <a:t> and counting by </a:t>
            </a:r>
            <a:r>
              <a:rPr lang="en-US" sz="2000" b="1">
                <a:latin typeface="Courier New" panose="02070309020205020404" pitchFamily="49" charset="0"/>
              </a:rPr>
              <a:t>step</a:t>
            </a:r>
            <a:r>
              <a:rPr lang="en-US" sz="2000"/>
              <a:t> until </a:t>
            </a:r>
            <a:r>
              <a:rPr lang="en-US" sz="2000" b="1">
                <a:latin typeface="Courier New" panose="02070309020205020404" pitchFamily="49" charset="0"/>
              </a:rPr>
              <a:t>high - 1</a:t>
            </a:r>
            <a:r>
              <a:rPr lang="en-US" sz="2000"/>
              <a:t> is reached or exceeded</a:t>
            </a:r>
            <a:endParaRPr lang="en-US" sz="2000" b="1">
              <a:latin typeface="Courier New" panose="02070309020205020404" pitchFamily="49" charset="0"/>
            </a:endParaRPr>
          </a:p>
        </p:txBody>
      </p:sp>
      <p:sp>
        <p:nvSpPr>
          <p:cNvPr id="31752" name="AutoShape 13"/>
          <p:cNvSpPr>
            <a:spLocks noChangeArrowheads="1"/>
          </p:cNvSpPr>
          <p:nvPr/>
        </p:nvSpPr>
        <p:spPr bwMode="auto">
          <a:xfrm>
            <a:off x="685800" y="3810000"/>
            <a:ext cx="2133600" cy="1371600"/>
          </a:xfrm>
          <a:prstGeom prst="diamond">
            <a:avLst/>
          </a:prstGeom>
          <a:solidFill>
            <a:srgbClr val="F7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600"/>
              <a:t>Count (</a:t>
            </a:r>
            <a:r>
              <a:rPr lang="en-US" sz="1600" i="1"/>
              <a:t>h - l + 1)</a:t>
            </a:r>
            <a:endParaRPr lang="en-US" sz="16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1600"/>
              <a:t>times</a:t>
            </a:r>
          </a:p>
        </p:txBody>
      </p:sp>
      <p:sp>
        <p:nvSpPr>
          <p:cNvPr id="31753" name="Line 14"/>
          <p:cNvSpPr>
            <a:spLocks noChangeShapeType="1"/>
          </p:cNvSpPr>
          <p:nvPr/>
        </p:nvSpPr>
        <p:spPr bwMode="auto">
          <a:xfrm>
            <a:off x="17526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15"/>
          <p:cNvSpPr>
            <a:spLocks noChangeShapeType="1"/>
          </p:cNvSpPr>
          <p:nvPr/>
        </p:nvSpPr>
        <p:spPr bwMode="auto">
          <a:xfrm>
            <a:off x="2819400" y="4495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27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Counting down in a Sequence</a:t>
            </a:r>
          </a:p>
        </p:txBody>
      </p:sp>
      <p:sp>
        <p:nvSpPr>
          <p:cNvPr id="33794" name="AutoShape 3"/>
          <p:cNvSpPr>
            <a:spLocks noChangeArrowheads="1"/>
          </p:cNvSpPr>
          <p:nvPr/>
        </p:nvSpPr>
        <p:spPr bwMode="auto">
          <a:xfrm>
            <a:off x="1143000" y="5562600"/>
            <a:ext cx="1295400" cy="609600"/>
          </a:xfrm>
          <a:prstGeom prst="roundRect">
            <a:avLst>
              <a:gd name="adj" fmla="val 16667"/>
            </a:avLst>
          </a:prstGeom>
          <a:solidFill>
            <a:srgbClr val="F7F7F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600"/>
              <a:t>Statements</a:t>
            </a:r>
          </a:p>
        </p:txBody>
      </p:sp>
      <p:sp>
        <p:nvSpPr>
          <p:cNvPr id="33795" name="Line 6"/>
          <p:cNvSpPr>
            <a:spLocks noChangeShapeType="1"/>
          </p:cNvSpPr>
          <p:nvPr/>
        </p:nvSpPr>
        <p:spPr bwMode="auto">
          <a:xfrm>
            <a:off x="1828800" y="617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Line 7"/>
          <p:cNvSpPr>
            <a:spLocks noChangeShapeType="1"/>
          </p:cNvSpPr>
          <p:nvPr/>
        </p:nvSpPr>
        <p:spPr bwMode="auto">
          <a:xfrm flipH="1">
            <a:off x="685800" y="6400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Line 8"/>
          <p:cNvSpPr>
            <a:spLocks noChangeShapeType="1"/>
          </p:cNvSpPr>
          <p:nvPr/>
        </p:nvSpPr>
        <p:spPr bwMode="auto">
          <a:xfrm flipV="1">
            <a:off x="685800" y="4495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Text Box 11"/>
          <p:cNvSpPr txBox="1">
            <a:spLocks noChangeArrowheads="1"/>
          </p:cNvSpPr>
          <p:nvPr/>
        </p:nvSpPr>
        <p:spPr bwMode="auto">
          <a:xfrm>
            <a:off x="3352800" y="3886200"/>
            <a:ext cx="5486400" cy="2062163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latin typeface="Courier New" panose="02070309020205020404" pitchFamily="49" charset="0"/>
              </a:rPr>
              <a:t>&gt;&gt;&gt; </a:t>
            </a:r>
            <a:r>
              <a:rPr lang="en-US" sz="1600" b="1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1600" b="1">
                <a:latin typeface="Courier New" panose="02070309020205020404" pitchFamily="49" charset="0"/>
              </a:rPr>
              <a:t> count </a:t>
            </a:r>
            <a:r>
              <a:rPr lang="en-US" sz="1600" b="1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1600" b="1">
                <a:latin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range</a:t>
            </a:r>
            <a:r>
              <a:rPr lang="en-US" sz="1600" b="1">
                <a:latin typeface="Courier New" panose="02070309020205020404" pitchFamily="49" charset="0"/>
              </a:rPr>
              <a:t>(4, 1, -1):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        print</a:t>
            </a:r>
            <a:r>
              <a:rPr lang="en-US" sz="1600" b="1">
                <a:latin typeface="Courier New" panose="02070309020205020404" pitchFamily="49" charset="0"/>
              </a:rPr>
              <a:t>(count)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latin typeface="Courier New" panose="02070309020205020404" pitchFamily="49" charset="0"/>
              </a:rPr>
              <a:t>...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latin typeface="Courier New" panose="02070309020205020404" pitchFamily="49" charset="0"/>
              </a:rPr>
              <a:t>&gt;&gt;&gt; </a:t>
            </a:r>
            <a:r>
              <a:rPr 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list</a:t>
            </a:r>
            <a:r>
              <a:rPr lang="en-US" sz="1600" b="1">
                <a:latin typeface="Courier New" panose="02070309020205020404" pitchFamily="49" charset="0"/>
              </a:rPr>
              <a:t>(</a:t>
            </a:r>
            <a:r>
              <a:rPr 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range</a:t>
            </a:r>
            <a:r>
              <a:rPr lang="en-US" sz="1600" b="1">
                <a:latin typeface="Courier New" panose="02070309020205020404" pitchFamily="49" charset="0"/>
              </a:rPr>
              <a:t>(4, 1, -1)) 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# Show as a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[4, 3, 2]</a:t>
            </a:r>
          </a:p>
        </p:txBody>
      </p:sp>
      <p:sp>
        <p:nvSpPr>
          <p:cNvPr id="33799" name="Text Box 12"/>
          <p:cNvSpPr txBox="1">
            <a:spLocks noChangeArrowheads="1"/>
          </p:cNvSpPr>
          <p:nvPr/>
        </p:nvSpPr>
        <p:spPr bwMode="auto">
          <a:xfrm>
            <a:off x="685800" y="1828800"/>
            <a:ext cx="7848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/>
              <a:t>The expression </a:t>
            </a:r>
            <a:r>
              <a:rPr lang="en-US" sz="2000" b="1">
                <a:latin typeface="Courier New" panose="02070309020205020404" pitchFamily="49" charset="0"/>
              </a:rPr>
              <a:t>range(high, low, step)</a:t>
            </a:r>
            <a:r>
              <a:rPr lang="en-US" sz="2000"/>
              <a:t> generates a sequence of </a:t>
            </a:r>
            <a:r>
              <a:rPr lang="en-US" sz="2000" b="1">
                <a:latin typeface="Courier New" panose="02070309020205020404" pitchFamily="49" charset="0"/>
              </a:rPr>
              <a:t>int</a:t>
            </a:r>
            <a:r>
              <a:rPr lang="en-US" sz="2000"/>
              <a:t>s starting with </a:t>
            </a:r>
            <a:r>
              <a:rPr lang="en-US" sz="2000" b="1">
                <a:latin typeface="Courier New" panose="02070309020205020404" pitchFamily="49" charset="0"/>
              </a:rPr>
              <a:t>high</a:t>
            </a:r>
            <a:r>
              <a:rPr lang="en-US" sz="2000"/>
              <a:t> and counting by </a:t>
            </a:r>
            <a:r>
              <a:rPr lang="en-US" sz="2000" b="1">
                <a:latin typeface="Courier New" panose="02070309020205020404" pitchFamily="49" charset="0"/>
              </a:rPr>
              <a:t>step</a:t>
            </a:r>
            <a:r>
              <a:rPr lang="en-US" sz="2000"/>
              <a:t> until </a:t>
            </a:r>
            <a:r>
              <a:rPr lang="en-US" sz="2000" b="1">
                <a:latin typeface="Courier New" panose="02070309020205020404" pitchFamily="49" charset="0"/>
              </a:rPr>
              <a:t>low - 1</a:t>
            </a:r>
            <a:r>
              <a:rPr lang="en-US" sz="2000"/>
              <a:t> is reached, when </a:t>
            </a:r>
            <a:r>
              <a:rPr lang="en-US" sz="2000" b="1">
                <a:latin typeface="Courier New" panose="02070309020205020404" pitchFamily="49" charset="0"/>
              </a:rPr>
              <a:t>step</a:t>
            </a:r>
            <a:r>
              <a:rPr lang="en-US" sz="2000"/>
              <a:t> is negative</a:t>
            </a:r>
            <a:endParaRPr lang="en-US" sz="2000" b="1">
              <a:latin typeface="Courier New" panose="02070309020205020404" pitchFamily="49" charset="0"/>
            </a:endParaRPr>
          </a:p>
        </p:txBody>
      </p:sp>
      <p:sp>
        <p:nvSpPr>
          <p:cNvPr id="33800" name="AutoShape 13"/>
          <p:cNvSpPr>
            <a:spLocks noChangeArrowheads="1"/>
          </p:cNvSpPr>
          <p:nvPr/>
        </p:nvSpPr>
        <p:spPr bwMode="auto">
          <a:xfrm>
            <a:off x="685800" y="3810000"/>
            <a:ext cx="2133600" cy="1371600"/>
          </a:xfrm>
          <a:prstGeom prst="diamond">
            <a:avLst/>
          </a:prstGeom>
          <a:solidFill>
            <a:srgbClr val="F7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600"/>
              <a:t>Count (</a:t>
            </a:r>
            <a:r>
              <a:rPr lang="en-US" sz="1600" i="1"/>
              <a:t>h - l + 1)</a:t>
            </a:r>
            <a:endParaRPr lang="en-US" sz="16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1600"/>
              <a:t>times</a:t>
            </a:r>
          </a:p>
        </p:txBody>
      </p:sp>
      <p:sp>
        <p:nvSpPr>
          <p:cNvPr id="33801" name="Line 14"/>
          <p:cNvSpPr>
            <a:spLocks noChangeShapeType="1"/>
          </p:cNvSpPr>
          <p:nvPr/>
        </p:nvSpPr>
        <p:spPr bwMode="auto">
          <a:xfrm>
            <a:off x="17526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Line 15"/>
          <p:cNvSpPr>
            <a:spLocks noChangeShapeType="1"/>
          </p:cNvSpPr>
          <p:nvPr/>
        </p:nvSpPr>
        <p:spPr bwMode="auto">
          <a:xfrm>
            <a:off x="2819400" y="4495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02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Accumulator Loop: Summation</a:t>
            </a:r>
          </a:p>
        </p:txBody>
      </p:sp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1371600" y="2743200"/>
            <a:ext cx="6324600" cy="1069975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latin typeface="Courier New" panose="02070309020205020404" pitchFamily="49" charset="0"/>
              </a:rPr>
              <a:t>total =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1600" b="1">
                <a:latin typeface="Courier New" panose="02070309020205020404" pitchFamily="49" charset="0"/>
              </a:rPr>
              <a:t> n </a:t>
            </a:r>
            <a:r>
              <a:rPr lang="en-US" sz="1600" b="1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1600" b="1">
                <a:latin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range</a:t>
            </a:r>
            <a:r>
              <a:rPr lang="en-US" sz="1600" b="1">
                <a:latin typeface="Courier New" panose="02070309020205020404" pitchFamily="49" charset="0"/>
              </a:rPr>
              <a:t>(1, 6):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latin typeface="Courier New" panose="02070309020205020404" pitchFamily="49" charset="0"/>
              </a:rPr>
              <a:t>   total = total + 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>
                <a:latin typeface="Courier New" panose="02070309020205020404" pitchFamily="49" charset="0"/>
              </a:rPr>
              <a:t>(total)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685800" y="1828800"/>
            <a:ext cx="784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/>
              <a:t>Compute and print the sum of the numbers between 1 and 5, inclusive </a:t>
            </a:r>
            <a:endParaRPr lang="en-US" sz="2000" b="1">
              <a:latin typeface="Courier New" panose="02070309020205020404" pitchFamily="49" charset="0"/>
            </a:endParaRPr>
          </a:p>
        </p:txBody>
      </p:sp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685800" y="4495800"/>
            <a:ext cx="7162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/>
              <a:t>In this program, the variable </a:t>
            </a:r>
            <a:r>
              <a:rPr lang="en-US" sz="2000" b="1">
                <a:latin typeface="Courier New" panose="02070309020205020404" pitchFamily="49" charset="0"/>
              </a:rPr>
              <a:t>total</a:t>
            </a:r>
            <a:r>
              <a:rPr lang="en-US" sz="2000"/>
              <a:t> is called an </a:t>
            </a:r>
            <a:r>
              <a:rPr lang="en-US" sz="2000" i="1"/>
              <a:t>accumulator variable</a:t>
            </a:r>
            <a:r>
              <a:rPr lang="en-US" sz="2000"/>
              <a:t> </a:t>
            </a:r>
            <a:endParaRPr lang="en-US" sz="2000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665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IDLE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An </a:t>
            </a:r>
            <a:r>
              <a:rPr lang="en-US" sz="2800" dirty="0"/>
              <a:t>IDE is an integrated development environment—one program that provides all the tools that developer needs to write software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To exit the Python interactive prompt, we need to use an end-of-file character. Under Windows, this corresponds to the Ctrl-Z key combination; in Linux, it corresponds to Ctrl-D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Alternatively, one can use the exit() function</a:t>
            </a:r>
            <a:r>
              <a:rPr lang="en-US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Iteration (Cont)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524000"/>
            <a:ext cx="71628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91000"/>
            <a:ext cx="58674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38200" y="4648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Iteration (Cont)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133867" cy="3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828800" y="4267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Iteration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371600"/>
            <a:ext cx="8503920" cy="472744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While Loop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while </a:t>
            </a:r>
            <a:r>
              <a:rPr lang="en-US" dirty="0"/>
              <a:t>(conditional test</a:t>
            </a:r>
            <a:r>
              <a:rPr lang="en-US" dirty="0" smtClean="0"/>
              <a:t>):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Statement </a:t>
            </a:r>
            <a:r>
              <a:rPr lang="en-US" dirty="0"/>
              <a:t>01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Statement 02</a:t>
            </a:r>
          </a:p>
          <a:p>
            <a:pPr>
              <a:buNone/>
            </a:pPr>
            <a:r>
              <a:rPr lang="en-US" dirty="0" smtClean="0"/>
              <a:t>		…………………..</a:t>
            </a:r>
          </a:p>
          <a:p>
            <a:pPr>
              <a:buNone/>
            </a:pPr>
            <a:r>
              <a:rPr lang="en-US" dirty="0" smtClean="0"/>
              <a:t>		Statement   n</a:t>
            </a:r>
            <a:r>
              <a:rPr lang="en-US" dirty="0"/>
              <a:t> </a:t>
            </a:r>
          </a:p>
          <a:p>
            <a:endParaRPr lang="en-US" dirty="0" smtClean="0"/>
          </a:p>
          <a:p>
            <a:r>
              <a:rPr lang="en-US" dirty="0" smtClean="0"/>
              <a:t>While </a:t>
            </a:r>
            <a:r>
              <a:rPr lang="en-US" dirty="0"/>
              <a:t>something is True keep running the loop, exit as soon as the test is False.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conditional test syntax is the same as for if and </a:t>
            </a:r>
            <a:r>
              <a:rPr lang="en-US" dirty="0" err="1"/>
              <a:t>elif</a:t>
            </a:r>
            <a:r>
              <a:rPr lang="en-US" dirty="0"/>
              <a:t> statements.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905000"/>
            <a:ext cx="4267200" cy="22860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Iteration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39" y="3276600"/>
            <a:ext cx="6386262" cy="1831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/>
              <a:t>break </a:t>
            </a:r>
            <a:r>
              <a:rPr lang="en-US" dirty="0"/>
              <a:t>statement can be used to break out of a for or while loop before the loop is finished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67818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Continue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is a control flow statement that causes the program to immediately skip the processing of the rest of the body of the loop, </a:t>
            </a:r>
            <a:r>
              <a:rPr lang="en-US" i="1" dirty="0"/>
              <a:t>for the current iteration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But the loop still carries on running for its remaining iterations: </a:t>
            </a:r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62400"/>
            <a:ext cx="7620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 pass 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b="1" dirty="0"/>
          </a:p>
          <a:p>
            <a:r>
              <a:rPr lang="en-US" dirty="0"/>
              <a:t>The pass statement in Python is used when a statement is required syntactically but you do not want any command or code to execute.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</a:t>
            </a:r>
            <a:endParaRPr lang="en-US" b="1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62894" y="1676400"/>
            <a:ext cx="59817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544" y="152400"/>
            <a:ext cx="8400256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 the following flowchart in Python and get the output.</a:t>
            </a:r>
            <a:endParaRPr lang="en-US" dirty="0"/>
          </a:p>
        </p:txBody>
      </p:sp>
      <p:pic>
        <p:nvPicPr>
          <p:cNvPr id="1026" name="Picture 2" descr="Divide5Number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894" y="1751012"/>
            <a:ext cx="217170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97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Questions??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IDLE </a:t>
            </a:r>
            <a:r>
              <a:rPr lang="en-US" sz="3600" b="1" dirty="0" smtClean="0"/>
              <a:t>(Cont)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060" y="2596657"/>
            <a:ext cx="7333018" cy="2920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Thank you!!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Reserved words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http://image.slidesharecdn.com/pythonfoundation-150317062910-conversion-gate01/95/python-foundation-a-programmers-introduction-to-python-concepts-style-51-638.jpg?cb=1448623649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5269" y="1531937"/>
            <a:ext cx="607695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7855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 </a:t>
            </a:r>
            <a:r>
              <a:rPr lang="en-US" b="1" dirty="0"/>
              <a:t>variable </a:t>
            </a:r>
            <a:r>
              <a:rPr lang="en-US" dirty="0"/>
              <a:t>can be any combination of letters, digits and underscore characters. </a:t>
            </a:r>
          </a:p>
          <a:p>
            <a:pPr lvl="0"/>
            <a:r>
              <a:rPr lang="en-US" dirty="0"/>
              <a:t>The first character cannot be a digit. </a:t>
            </a:r>
          </a:p>
          <a:p>
            <a:pPr lvl="0"/>
            <a:r>
              <a:rPr lang="en-US" dirty="0"/>
              <a:t>Variables in Python are </a:t>
            </a:r>
            <a:r>
              <a:rPr lang="en-US" b="1" dirty="0"/>
              <a:t>case sensitive: </a:t>
            </a:r>
            <a:r>
              <a:rPr lang="en-US" dirty="0"/>
              <a:t>variable and VARIABLE are not the same. </a:t>
            </a:r>
          </a:p>
          <a:p>
            <a:pPr lvl="0"/>
            <a:r>
              <a:rPr lang="en-US" dirty="0"/>
              <a:t>Reserved word cannot be used for the variables.</a:t>
            </a:r>
          </a:p>
          <a:p>
            <a:pPr lvl="0"/>
            <a:r>
              <a:rPr lang="en-US" dirty="0"/>
              <a:t>It should be a meaningful name.     WWW.64BITS.LK</a:t>
            </a:r>
          </a:p>
          <a:p>
            <a:pPr lvl="0"/>
            <a:r>
              <a:rPr lang="en-US" dirty="0"/>
              <a:t>Spacing is not allowed for the variables.</a:t>
            </a:r>
          </a:p>
          <a:p>
            <a:r>
              <a:rPr lang="en-US" dirty="0"/>
              <a:t>    Example :    X        _</a:t>
            </a:r>
            <a:r>
              <a:rPr lang="en-US" dirty="0" err="1"/>
              <a:t>LabName</a:t>
            </a:r>
            <a:r>
              <a:rPr lang="en-US" dirty="0"/>
              <a:t>           RESULT2         </a:t>
            </a:r>
            <a:r>
              <a:rPr lang="en-US" dirty="0" err="1"/>
              <a:t>VaRiAbLe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Variables </a:t>
            </a:r>
            <a:r>
              <a:rPr lang="en-US" sz="3200" b="1" dirty="0" smtClean="0"/>
              <a:t>(Cont)</a:t>
            </a:r>
            <a:endParaRPr lang="en-US" dirty="0"/>
          </a:p>
        </p:txBody>
      </p:sp>
      <p:pic>
        <p:nvPicPr>
          <p:cNvPr id="4" name="Content Placeholder 3" descr="http://files.software-carpentry.org/training-course/2013/05/Python-variables.png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1905000"/>
            <a:ext cx="6705600" cy="3646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236</TotalTime>
  <Words>1711</Words>
  <Application>Microsoft Office PowerPoint</Application>
  <PresentationFormat>On-screen Show (4:3)</PresentationFormat>
  <Paragraphs>321</Paragraphs>
  <Slides>60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MS PGothic</vt:lpstr>
      <vt:lpstr>Arial</vt:lpstr>
      <vt:lpstr>Calibri</vt:lpstr>
      <vt:lpstr>Courier New</vt:lpstr>
      <vt:lpstr>Georgia</vt:lpstr>
      <vt:lpstr>Times New Roman</vt:lpstr>
      <vt:lpstr>Wingdings</vt:lpstr>
      <vt:lpstr>Wingdings 2</vt:lpstr>
      <vt:lpstr>Civic</vt:lpstr>
      <vt:lpstr>Python Language</vt:lpstr>
      <vt:lpstr>Content</vt:lpstr>
      <vt:lpstr>       Introduction to Python </vt:lpstr>
      <vt:lpstr>Introduction to Python (Cont)</vt:lpstr>
      <vt:lpstr>IDLE</vt:lpstr>
      <vt:lpstr>IDLE (Cont)</vt:lpstr>
      <vt:lpstr>Reserved words </vt:lpstr>
      <vt:lpstr>Variables</vt:lpstr>
      <vt:lpstr>Variables (Cont)</vt:lpstr>
      <vt:lpstr>Variables (Cont)</vt:lpstr>
      <vt:lpstr>Variables (Cont)</vt:lpstr>
      <vt:lpstr>Built in types of  Data</vt:lpstr>
      <vt:lpstr>Built in types of  Data (Cont)</vt:lpstr>
      <vt:lpstr>type()  function </vt:lpstr>
      <vt:lpstr>Mathematics Operators </vt:lpstr>
      <vt:lpstr>Mathematics Operators  (Cont)</vt:lpstr>
      <vt:lpstr>Mathematics Operators  (Cont)</vt:lpstr>
      <vt:lpstr>Type the commands and get the output </vt:lpstr>
      <vt:lpstr>Type the following commands and explain the output</vt:lpstr>
      <vt:lpstr>Operator Precedence</vt:lpstr>
      <vt:lpstr>  Print() function</vt:lpstr>
      <vt:lpstr>Print() function (Cont)</vt:lpstr>
      <vt:lpstr>Comments</vt:lpstr>
      <vt:lpstr>input() function</vt:lpstr>
      <vt:lpstr>Find the difference between the outputs:</vt:lpstr>
      <vt:lpstr> Built-in Functions</vt:lpstr>
      <vt:lpstr>Exercise</vt:lpstr>
      <vt:lpstr>Built-in Functions (Cont)</vt:lpstr>
      <vt:lpstr>Strings</vt:lpstr>
      <vt:lpstr>Strings Concatenation and repetition</vt:lpstr>
      <vt:lpstr>Strings Concatenation and repetition (Cont)</vt:lpstr>
      <vt:lpstr>Indexing</vt:lpstr>
      <vt:lpstr>Slices</vt:lpstr>
      <vt:lpstr>Write the code and get the outputs?</vt:lpstr>
      <vt:lpstr>The range function</vt:lpstr>
      <vt:lpstr>The range function (Cont)</vt:lpstr>
      <vt:lpstr>Execute the following codes:</vt:lpstr>
      <vt:lpstr>Conditional Statement </vt:lpstr>
      <vt:lpstr>Comparison Operators</vt:lpstr>
      <vt:lpstr>Exercise</vt:lpstr>
      <vt:lpstr>Iteration (Loops)</vt:lpstr>
      <vt:lpstr>Iteration and Loops</vt:lpstr>
      <vt:lpstr>The for Loop</vt:lpstr>
      <vt:lpstr>The for Loop</vt:lpstr>
      <vt:lpstr>Using the Loop Variable</vt:lpstr>
      <vt:lpstr>Counting from 1 through n</vt:lpstr>
      <vt:lpstr>Skipping Steps in a Sequence</vt:lpstr>
      <vt:lpstr>Counting down in a Sequence</vt:lpstr>
      <vt:lpstr>Accumulator Loop: Summation</vt:lpstr>
      <vt:lpstr>Iteration (Cont)</vt:lpstr>
      <vt:lpstr>Iteration (Cont)</vt:lpstr>
      <vt:lpstr>Iteration (Cont)</vt:lpstr>
      <vt:lpstr>Iteration (Cont)</vt:lpstr>
      <vt:lpstr>The break statement</vt:lpstr>
      <vt:lpstr>The Continue statement</vt:lpstr>
      <vt:lpstr>The pass Statement</vt:lpstr>
      <vt:lpstr>Exercise</vt:lpstr>
      <vt:lpstr>Implement the following flowchart in Python and get the output.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Samantha</dc:creator>
  <cp:lastModifiedBy>staff</cp:lastModifiedBy>
  <cp:revision>100</cp:revision>
  <dcterms:created xsi:type="dcterms:W3CDTF">2017-02-13T16:38:33Z</dcterms:created>
  <dcterms:modified xsi:type="dcterms:W3CDTF">2018-08-08T15:13:24Z</dcterms:modified>
</cp:coreProperties>
</file>