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  <p:sldMasterId id="2147483694" r:id="rId3"/>
    <p:sldMasterId id="2147483706" r:id="rId4"/>
    <p:sldMasterId id="2147483712" r:id="rId5"/>
    <p:sldMasterId id="2147483724" r:id="rId6"/>
    <p:sldMasterId id="2147483730" r:id="rId7"/>
    <p:sldMasterId id="2147483742" r:id="rId8"/>
    <p:sldMasterId id="2147483755" r:id="rId9"/>
  </p:sldMasterIdLst>
  <p:notesMasterIdLst>
    <p:notesMasterId r:id="rId46"/>
  </p:notesMasterIdLst>
  <p:handoutMasterIdLst>
    <p:handoutMasterId r:id="rId47"/>
  </p:handoutMasterIdLst>
  <p:sldIdLst>
    <p:sldId id="258" r:id="rId10"/>
    <p:sldId id="308" r:id="rId11"/>
    <p:sldId id="259" r:id="rId12"/>
    <p:sldId id="260" r:id="rId13"/>
    <p:sldId id="261" r:id="rId14"/>
    <p:sldId id="262" r:id="rId15"/>
    <p:sldId id="263" r:id="rId16"/>
    <p:sldId id="265" r:id="rId17"/>
    <p:sldId id="269" r:id="rId18"/>
    <p:sldId id="270" r:id="rId19"/>
    <p:sldId id="271" r:id="rId20"/>
    <p:sldId id="294" r:id="rId21"/>
    <p:sldId id="273" r:id="rId22"/>
    <p:sldId id="312" r:id="rId23"/>
    <p:sldId id="274" r:id="rId24"/>
    <p:sldId id="297" r:id="rId25"/>
    <p:sldId id="310" r:id="rId26"/>
    <p:sldId id="311" r:id="rId27"/>
    <p:sldId id="276" r:id="rId28"/>
    <p:sldId id="298" r:id="rId29"/>
    <p:sldId id="299" r:id="rId30"/>
    <p:sldId id="314" r:id="rId31"/>
    <p:sldId id="315" r:id="rId32"/>
    <p:sldId id="316" r:id="rId33"/>
    <p:sldId id="286" r:id="rId34"/>
    <p:sldId id="287" r:id="rId35"/>
    <p:sldId id="288" r:id="rId36"/>
    <p:sldId id="289" r:id="rId37"/>
    <p:sldId id="305" r:id="rId38"/>
    <p:sldId id="307" r:id="rId39"/>
    <p:sldId id="290" r:id="rId40"/>
    <p:sldId id="306" r:id="rId41"/>
    <p:sldId id="291" r:id="rId42"/>
    <p:sldId id="292" r:id="rId43"/>
    <p:sldId id="313" r:id="rId44"/>
    <p:sldId id="317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8" autoAdjust="0"/>
    <p:restoredTop sz="90929"/>
  </p:normalViewPr>
  <p:slideViewPr>
    <p:cSldViewPr showGuides="1">
      <p:cViewPr varScale="1">
        <p:scale>
          <a:sx n="69" d="100"/>
          <a:sy n="69" d="100"/>
        </p:scale>
        <p:origin x="8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88D1159C-06F6-445C-8B7F-8FFEA50CD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59863194-45CB-4AEA-A076-A7E3245CF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63194-45CB-4AEA-A076-A7E3245CF5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63194-45CB-4AEA-A076-A7E3245CF5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63194-45CB-4AEA-A076-A7E3245CF5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8D98D2-6494-43B9-9967-011A8B2BBF7B}" type="slidenum">
              <a:rPr lang="en-US" sz="1300" smtClean="0"/>
              <a:pPr/>
              <a:t>34</a:t>
            </a:fld>
            <a:endParaRPr lang="en-US" sz="13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2313"/>
            <a:ext cx="4800600" cy="360045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21450"/>
            <a:ext cx="5365750" cy="398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759" tIns="49379" rIns="98759" bIns="49379"/>
          <a:lstStyle/>
          <a:p>
            <a:pPr eaLnBrk="1" hangingPunct="1"/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5141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hyperlink" Target="mailto:Samantha.r@sliit.lk" TargetMode="Externa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mailto:Samantha.r@sliit.lk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mailto:Samantha.r@sliit.lk" TargetMode="Externa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0"/>
            <a:ext cx="8382000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228600"/>
            <a:ext cx="83820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8458200" y="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Bitmap Image" r:id="rId3" imgW="1295238" imgH="1523810" progId="Paint.Picture">
                  <p:embed/>
                </p:oleObj>
              </mc:Choice>
              <mc:Fallback>
                <p:oleObj name="Bitmap Image" r:id="rId3" imgW="1295238" imgH="1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685800" y="838200"/>
            <a:ext cx="77724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sz="3200" smtClean="0">
                <a:latin typeface="Helvetica" panose="020B0604020202020204" pitchFamily="34" charset="0"/>
              </a:rPr>
              <a:t>Design and Analysis of Algorithms 214.</a:t>
            </a: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4400" b="1" smtClean="0">
                <a:latin typeface="Helvetica" panose="020B0604020202020204" pitchFamily="34" charset="0"/>
              </a:rPr>
              <a:t>Greedy Method</a:t>
            </a:r>
            <a:r>
              <a:rPr kumimoji="1" lang="en-US" sz="4400" smtClean="0">
                <a:latin typeface="Helvetica" panose="020B0604020202020204" pitchFamily="34" charset="0"/>
              </a:rPr>
              <a:t> </a:t>
            </a:r>
            <a:r>
              <a:rPr kumimoji="1" lang="en-US" sz="440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kumimoji="1" lang="en-US" sz="44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lang="en-US" sz="1400" smtClean="0"/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U.U.Samantha Rajapaksha    </a:t>
            </a: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B.Sc.(Eng.) M Sc. In IT </a:t>
            </a: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Sri Lanka Institute of Information Technology.</a:t>
            </a: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  <a:hlinkClick r:id="rId5"/>
              </a:rPr>
              <a:t>Samantha.r@sliit.lk</a:t>
            </a: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0112301904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838200" y="3987800"/>
            <a:ext cx="7772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DD6C78-9B59-4903-B32B-108011235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1258-96F2-4037-A9F6-93FDEF962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737E8-D2AC-4361-8317-7699297A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5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685800" y="838200"/>
            <a:ext cx="77724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sz="3200" smtClean="0">
                <a:latin typeface="Helvetica" panose="020B0604020202020204" pitchFamily="34" charset="0"/>
              </a:rPr>
              <a:t>Design and Analysis of Algorithms 214.</a:t>
            </a: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4400" b="1" smtClean="0">
                <a:latin typeface="Helvetica" panose="020B0604020202020204" pitchFamily="34" charset="0"/>
              </a:rPr>
              <a:t>Greedy Method</a:t>
            </a:r>
            <a:r>
              <a:rPr kumimoji="1" lang="en-US" sz="4400" smtClean="0">
                <a:latin typeface="Helvetica" panose="020B0604020202020204" pitchFamily="34" charset="0"/>
              </a:rPr>
              <a:t> </a:t>
            </a:r>
            <a:r>
              <a:rPr kumimoji="1" lang="en-US" sz="440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kumimoji="1" lang="en-US" sz="44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lang="en-US" sz="1400" smtClean="0"/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U.U.Samantha Rajapaksha    </a:t>
            </a: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B.Sc.(Eng.) M Sc. In IT </a:t>
            </a: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Sri Lanka Institute of Information Technology.</a:t>
            </a: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  <a:hlinkClick r:id="rId2"/>
              </a:rPr>
              <a:t>Samantha.r@sliit.lk</a:t>
            </a: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0112301904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838200" y="3987800"/>
            <a:ext cx="7772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DD6C78-9B59-4903-B32B-108011235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6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FDB5-8051-4C24-91EE-022529C9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3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34C7-A7EE-4DF6-B679-0068A038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3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FDB5-8051-4C24-91EE-022529C9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0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4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0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8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2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DAA 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66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685800" y="838200"/>
            <a:ext cx="77724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sz="3200" smtClean="0">
                <a:latin typeface="Helvetica" panose="020B0604020202020204" pitchFamily="34" charset="0"/>
              </a:rPr>
              <a:t>Design and Analysis of Algorithms 214.</a:t>
            </a: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2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4400" b="1" smtClean="0">
                <a:latin typeface="Helvetica" panose="020B0604020202020204" pitchFamily="34" charset="0"/>
              </a:rPr>
              <a:t>Greedy Method</a:t>
            </a:r>
            <a:r>
              <a:rPr kumimoji="1" lang="en-US" sz="4400" smtClean="0">
                <a:latin typeface="Helvetica" panose="020B0604020202020204" pitchFamily="34" charset="0"/>
              </a:rPr>
              <a:t> </a:t>
            </a:r>
            <a:r>
              <a:rPr kumimoji="1" lang="en-US" sz="440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kumimoji="1" lang="en-US" sz="44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lang="en-US" sz="1400" smtClean="0"/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U.U.Samantha Rajapaksha    </a:t>
            </a: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B.Sc.(Eng.) M Sc. In IT </a:t>
            </a: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Sri Lanka Institute of Information Technology.</a:t>
            </a: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  <a:hlinkClick r:id="rId2"/>
              </a:rPr>
              <a:t>Samantha.r@sliit.lk</a:t>
            </a:r>
            <a:endParaRPr kumimoji="1" lang="en-US" sz="1000" smtClean="0">
              <a:latin typeface="Helvetica" panose="020B0604020202020204" pitchFamily="34" charset="0"/>
            </a:endParaRPr>
          </a:p>
          <a:p>
            <a:pPr algn="ctr">
              <a:defRPr/>
            </a:pPr>
            <a:r>
              <a:rPr kumimoji="1" lang="en-US" sz="1000" smtClean="0">
                <a:latin typeface="Helvetica" panose="020B0604020202020204" pitchFamily="34" charset="0"/>
              </a:rPr>
              <a:t>0112301904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838200" y="3987800"/>
            <a:ext cx="7772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DD6C78-9B59-4903-B32B-108011235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EB872-BF9C-4AC4-85E9-3F32FEE38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3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FDB5-8051-4C24-91EE-022529C9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0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2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34C7-A7EE-4DF6-B679-0068A038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8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3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5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029C-4B87-4BED-9EC4-1632BCB7C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45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12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96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2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DAA 214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10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9FDB5-8051-4C24-91EE-022529C9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34C7-A7EE-4DF6-B679-0068A038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89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5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5DC07-DB10-4D01-8201-047747FF5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99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1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67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4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85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DAA 214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8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34C7-A7EE-4DF6-B679-0068A038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5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DAA 214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Sri Lanka Institute of Information Technology.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9FDB5-8051-4C24-91EE-022529C969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2943CC3-6E6E-6643-828B-49F62B8D27E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68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8AE71E-C708-8048-B873-9764252AFD88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35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0E2E0B2-8F0E-E541-A881-26952164E626}" type="datetime1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95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DAA 214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Sri Lanka Institute of Information Technology.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234C7-A7EE-4DF6-B679-0068A03883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EFCDEEC-6BE6-484F-BFF5-6191A744CE89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60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FE479F4-DB7F-AD41-A0BB-29D2BAB33E6B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5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76C5C7-3D40-D147-8474-4CAF78E28128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65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7E1DCC7-F5A3-F54A-8412-78F07FF2601F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48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ABFF6D2-335C-6748-BEAD-B38E52C128C7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9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DCDA7-76DE-4BD8-9590-D530A02C3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71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02C79-666D-4674-B8D3-CFB02B2196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954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44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4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51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78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22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186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18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5F84-22E6-4EA1-B41C-B40DF5F8C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0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217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C1E69-94D4-454A-B8BF-1E256812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vmlDrawing" Target="../drawings/vmlDrawing4.v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DAA 214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Sri Lanka Institute of Information Technology.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51A52D6-FF94-4E57-9660-126DBD1AD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8382000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228600"/>
            <a:ext cx="83820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 userDrawn="1"/>
        </p:nvGraphicFramePr>
        <p:xfrm>
          <a:off x="8458200" y="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Bitmap Image" r:id="rId15" imgW="1295238" imgH="1523810" progId="Paint.Picture">
                  <p:embed/>
                </p:oleObj>
              </mc:Choice>
              <mc:Fallback>
                <p:oleObj name="Bitmap Image" r:id="rId15" imgW="1295238" imgH="152381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DAA 214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Subject 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8382000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228600"/>
            <a:ext cx="83820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 userDrawn="1"/>
        </p:nvGraphicFramePr>
        <p:xfrm>
          <a:off x="8458200" y="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Bitmap Image" r:id="rId10" imgW="1295238" imgH="1523810" progId="Paint.Picture">
                  <p:embed/>
                </p:oleObj>
              </mc:Choice>
              <mc:Fallback>
                <p:oleObj name="Bitmap Image" r:id="rId10" imgW="1295238" imgH="1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6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Subject Name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8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DAA 214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Subject 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8382000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228600"/>
            <a:ext cx="83820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 userDrawn="1"/>
        </p:nvGraphicFramePr>
        <p:xfrm>
          <a:off x="8458200" y="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Bitmap Image" r:id="rId11" imgW="1295238" imgH="1523810" progId="Paint.Picture">
                  <p:embed/>
                </p:oleObj>
              </mc:Choice>
              <mc:Fallback>
                <p:oleObj name="Bitmap Image" r:id="rId11" imgW="1295238" imgH="1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Subject Name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7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Data</a:t>
            </a:r>
            <a:r>
              <a:rPr lang="en-US" sz="1600" b="1" baseline="0" dirty="0" smtClean="0">
                <a:solidFill>
                  <a:schemeClr val="tx1"/>
                </a:solidFill>
              </a:rPr>
              <a:t> Structures and Algorithms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228600" y="1752600"/>
            <a:ext cx="8686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5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7" r:id="rId2"/>
    <p:sldLayoutId id="2147483728" r:id="rId3"/>
    <p:sldLayoutId id="214748372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Subject Name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1A52D6-FF94-4E57-9660-126DBD1AD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Subject Name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F6CC-FCD5-4344-80DA-742BEEE0FBC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77F5-FB7A-43E8-8A31-913C0F1B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382000" cy="41148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dirty="0" smtClean="0"/>
          </a:p>
          <a:p>
            <a:pPr marL="0" indent="0" algn="ctr" eaLnBrk="1" hangingPunct="1">
              <a:buNone/>
            </a:pPr>
            <a:r>
              <a:rPr lang="en-US" sz="4400" dirty="0" smtClean="0"/>
              <a:t>Greedy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10322-FA30-4415-86D9-D79515B4ED18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sz="8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Properties of spanning Tree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3925887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The spanning tree of a </a:t>
            </a:r>
            <a:r>
              <a:rPr lang="en-US" sz="1800" i="1" dirty="0" smtClean="0"/>
              <a:t>n</a:t>
            </a:r>
            <a:r>
              <a:rPr lang="en-US" sz="1800" dirty="0" smtClean="0"/>
              <a:t> –vertex undirected graph has exactly </a:t>
            </a:r>
            <a:r>
              <a:rPr lang="en-US" sz="1800" i="1" dirty="0" smtClean="0"/>
              <a:t>n</a:t>
            </a:r>
            <a:r>
              <a:rPr lang="en-US" sz="1800" dirty="0" smtClean="0"/>
              <a:t>-1 edges.</a:t>
            </a:r>
          </a:p>
          <a:p>
            <a:pPr eaLnBrk="1" hangingPunct="1"/>
            <a:r>
              <a:rPr lang="en-US" sz="1800" dirty="0" smtClean="0"/>
              <a:t>Spanning tree has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no cycles</a:t>
            </a:r>
          </a:p>
          <a:p>
            <a:pPr eaLnBrk="1" hangingPunct="1"/>
            <a:r>
              <a:rPr lang="en-US" sz="1800" dirty="0" smtClean="0"/>
              <a:t>It Connects all vertexes in the graph.</a:t>
            </a:r>
          </a:p>
          <a:p>
            <a:pPr eaLnBrk="1" hangingPunct="1"/>
            <a:r>
              <a:rPr lang="en-US" sz="1800" dirty="0" smtClean="0"/>
              <a:t>Input: A connected, undirected graph G = (V, 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with weight function w : E → R.</a:t>
            </a:r>
          </a:p>
          <a:p>
            <a:pPr eaLnBrk="1" hangingPunct="1"/>
            <a:r>
              <a:rPr lang="en-US" sz="1800" dirty="0" smtClean="0"/>
              <a:t>Output: A spanning tree T —a tree that connects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all vertices — of minimum weight: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i="1" dirty="0" smtClean="0"/>
          </a:p>
        </p:txBody>
      </p:sp>
      <p:graphicFrame>
        <p:nvGraphicFramePr>
          <p:cNvPr id="16389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2740877"/>
              </p:ext>
            </p:extLst>
          </p:nvPr>
        </p:nvGraphicFramePr>
        <p:xfrm>
          <a:off x="2670969" y="4789487"/>
          <a:ext cx="2263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3" imgW="1167893" imgH="355446" progId="Equation.3">
                  <p:embed/>
                </p:oleObj>
              </mc:Choice>
              <mc:Fallback>
                <p:oleObj name="Equation" r:id="rId3" imgW="1167893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969" y="4789487"/>
                        <a:ext cx="22637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20DEF7-A6EF-4C8A-8BA1-084D3C7D41FF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599" y="2743200"/>
            <a:ext cx="1828801" cy="1452563"/>
            <a:chOff x="7086599" y="2743200"/>
            <a:chExt cx="1828801" cy="145256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086599" y="2743200"/>
              <a:ext cx="1572491" cy="1452563"/>
              <a:chOff x="1296" y="2784"/>
              <a:chExt cx="1136" cy="1203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2064" y="3696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1296" y="3504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584" y="292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1968" y="3072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2256" y="3072"/>
                <a:ext cx="96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8026078" y="3307262"/>
              <a:ext cx="889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cycle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z="3200" smtClean="0"/>
              <a:t>What is a </a:t>
            </a:r>
            <a:r>
              <a:rPr lang="en-US" sz="3200" b="1" smtClean="0"/>
              <a:t>M</a:t>
            </a:r>
            <a:r>
              <a:rPr lang="en-US" sz="3200" smtClean="0"/>
              <a:t>inimum </a:t>
            </a:r>
            <a:r>
              <a:rPr lang="en-US" sz="3200" b="1" smtClean="0"/>
              <a:t>C</a:t>
            </a:r>
            <a:r>
              <a:rPr lang="en-US" sz="3200" smtClean="0"/>
              <a:t>ost </a:t>
            </a:r>
            <a:r>
              <a:rPr lang="en-US" sz="3200" b="1" smtClean="0"/>
              <a:t>S</a:t>
            </a:r>
            <a:r>
              <a:rPr lang="en-US" sz="3200" smtClean="0"/>
              <a:t>panning </a:t>
            </a:r>
            <a:r>
              <a:rPr lang="en-US" sz="3200" b="1" smtClean="0"/>
              <a:t>T</a:t>
            </a:r>
            <a:r>
              <a:rPr lang="en-US" sz="3200" smtClean="0"/>
              <a:t>ree?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7772400" cy="12954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M</a:t>
            </a:r>
            <a:r>
              <a:rPr lang="en-US" sz="2000" dirty="0" smtClean="0"/>
              <a:t>inimum </a:t>
            </a:r>
            <a:r>
              <a:rPr lang="en-US" sz="2000" b="1" dirty="0" smtClean="0"/>
              <a:t>C</a:t>
            </a:r>
            <a:r>
              <a:rPr lang="en-US" sz="2000" dirty="0" smtClean="0"/>
              <a:t>ost </a:t>
            </a:r>
            <a:r>
              <a:rPr lang="en-US" sz="2000" b="1" dirty="0" smtClean="0"/>
              <a:t>S</a:t>
            </a:r>
            <a:r>
              <a:rPr lang="en-US" sz="2000" dirty="0" smtClean="0"/>
              <a:t>panning </a:t>
            </a:r>
            <a:r>
              <a:rPr lang="en-US" sz="2000" b="1" dirty="0" smtClean="0"/>
              <a:t>T</a:t>
            </a:r>
            <a:r>
              <a:rPr lang="en-US" sz="2000" dirty="0" smtClean="0"/>
              <a:t>ree(MCST) is the tree amongst all spanning trees with the smallest cost 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63003-6169-4659-BF1B-8626FC0476E5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743200"/>
            <a:ext cx="2971800" cy="2667000"/>
            <a:chOff x="3312" y="2112"/>
            <a:chExt cx="1872" cy="1680"/>
          </a:xfrm>
        </p:grpSpPr>
        <p:sp>
          <p:nvSpPr>
            <p:cNvPr id="17437" name="Oval 5"/>
            <p:cNvSpPr>
              <a:spLocks noChangeArrowheads="1"/>
            </p:cNvSpPr>
            <p:nvPr/>
          </p:nvSpPr>
          <p:spPr bwMode="auto">
            <a:xfrm>
              <a:off x="3312" y="2179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38" name="Oval 6"/>
            <p:cNvSpPr>
              <a:spLocks noChangeArrowheads="1"/>
            </p:cNvSpPr>
            <p:nvPr/>
          </p:nvSpPr>
          <p:spPr bwMode="auto">
            <a:xfrm>
              <a:off x="4513" y="3386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7439" name="Oval 7"/>
            <p:cNvSpPr>
              <a:spLocks noChangeArrowheads="1"/>
            </p:cNvSpPr>
            <p:nvPr/>
          </p:nvSpPr>
          <p:spPr bwMode="auto">
            <a:xfrm>
              <a:off x="3312" y="3117"/>
              <a:ext cx="425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7440" name="Oval 8"/>
            <p:cNvSpPr>
              <a:spLocks noChangeArrowheads="1"/>
            </p:cNvSpPr>
            <p:nvPr/>
          </p:nvSpPr>
          <p:spPr bwMode="auto">
            <a:xfrm>
              <a:off x="3987" y="2648"/>
              <a:ext cx="426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7441" name="Oval 9"/>
            <p:cNvSpPr>
              <a:spLocks noChangeArrowheads="1"/>
            </p:cNvSpPr>
            <p:nvPr/>
          </p:nvSpPr>
          <p:spPr bwMode="auto">
            <a:xfrm>
              <a:off x="4663" y="2112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7442" name="Line 10"/>
            <p:cNvSpPr>
              <a:spLocks noChangeShapeType="1"/>
            </p:cNvSpPr>
            <p:nvPr/>
          </p:nvSpPr>
          <p:spPr bwMode="auto">
            <a:xfrm>
              <a:off x="3687" y="2514"/>
              <a:ext cx="30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3" name="Line 11"/>
            <p:cNvSpPr>
              <a:spLocks noChangeShapeType="1"/>
            </p:cNvSpPr>
            <p:nvPr/>
          </p:nvSpPr>
          <p:spPr bwMode="auto">
            <a:xfrm flipH="1">
              <a:off x="4363" y="2514"/>
              <a:ext cx="450" cy="3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4" name="Line 12"/>
            <p:cNvSpPr>
              <a:spLocks noChangeShapeType="1"/>
            </p:cNvSpPr>
            <p:nvPr/>
          </p:nvSpPr>
          <p:spPr bwMode="auto">
            <a:xfrm>
              <a:off x="3537" y="2581"/>
              <a:ext cx="0" cy="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5" name="Line 13"/>
            <p:cNvSpPr>
              <a:spLocks noChangeShapeType="1"/>
            </p:cNvSpPr>
            <p:nvPr/>
          </p:nvSpPr>
          <p:spPr bwMode="auto">
            <a:xfrm flipH="1">
              <a:off x="4813" y="2514"/>
              <a:ext cx="150" cy="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6" name="Text Box 14"/>
            <p:cNvSpPr txBox="1">
              <a:spLocks noChangeArrowheads="1"/>
            </p:cNvSpPr>
            <p:nvPr/>
          </p:nvSpPr>
          <p:spPr bwMode="auto">
            <a:xfrm>
              <a:off x="4944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" name="Text Box 15"/>
            <p:cNvSpPr txBox="1">
              <a:spLocks noChangeArrowheads="1"/>
            </p:cNvSpPr>
            <p:nvPr/>
          </p:nvSpPr>
          <p:spPr bwMode="auto">
            <a:xfrm>
              <a:off x="3312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3840" y="235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9" name="Text Box 17"/>
            <p:cNvSpPr txBox="1">
              <a:spLocks noChangeArrowheads="1"/>
            </p:cNvSpPr>
            <p:nvPr/>
          </p:nvSpPr>
          <p:spPr bwMode="auto">
            <a:xfrm>
              <a:off x="4416" y="240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4572000" y="3657600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1295400" y="2743200"/>
            <a:ext cx="2971800" cy="2819400"/>
            <a:chOff x="864" y="1920"/>
            <a:chExt cx="1872" cy="1776"/>
          </a:xfrm>
        </p:grpSpPr>
        <p:sp>
          <p:nvSpPr>
            <p:cNvPr id="17418" name="Oval 20"/>
            <p:cNvSpPr>
              <a:spLocks noChangeArrowheads="1"/>
            </p:cNvSpPr>
            <p:nvPr/>
          </p:nvSpPr>
          <p:spPr bwMode="auto">
            <a:xfrm>
              <a:off x="864" y="2083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19" name="Oval 21"/>
            <p:cNvSpPr>
              <a:spLocks noChangeArrowheads="1"/>
            </p:cNvSpPr>
            <p:nvPr/>
          </p:nvSpPr>
          <p:spPr bwMode="auto">
            <a:xfrm>
              <a:off x="2065" y="3290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7420" name="Oval 22"/>
            <p:cNvSpPr>
              <a:spLocks noChangeArrowheads="1"/>
            </p:cNvSpPr>
            <p:nvPr/>
          </p:nvSpPr>
          <p:spPr bwMode="auto">
            <a:xfrm>
              <a:off x="864" y="3021"/>
              <a:ext cx="425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7421" name="Oval 23"/>
            <p:cNvSpPr>
              <a:spLocks noChangeArrowheads="1"/>
            </p:cNvSpPr>
            <p:nvPr/>
          </p:nvSpPr>
          <p:spPr bwMode="auto">
            <a:xfrm>
              <a:off x="1539" y="2552"/>
              <a:ext cx="426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7422" name="Oval 24"/>
            <p:cNvSpPr>
              <a:spLocks noChangeArrowheads="1"/>
            </p:cNvSpPr>
            <p:nvPr/>
          </p:nvSpPr>
          <p:spPr bwMode="auto">
            <a:xfrm>
              <a:off x="2215" y="2016"/>
              <a:ext cx="425" cy="40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1239" y="2418"/>
              <a:ext cx="30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1314" y="2217"/>
              <a:ext cx="9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 flipH="1">
              <a:off x="1915" y="2418"/>
              <a:ext cx="450" cy="3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1089" y="2485"/>
              <a:ext cx="0" cy="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1314" y="3290"/>
              <a:ext cx="751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 flipH="1">
              <a:off x="2365" y="2418"/>
              <a:ext cx="150" cy="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9" name="Line 31"/>
            <p:cNvSpPr>
              <a:spLocks noChangeShapeType="1"/>
            </p:cNvSpPr>
            <p:nvPr/>
          </p:nvSpPr>
          <p:spPr bwMode="auto">
            <a:xfrm>
              <a:off x="1765" y="2954"/>
              <a:ext cx="375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0" name="Text Box 32"/>
            <p:cNvSpPr txBox="1">
              <a:spLocks noChangeArrowheads="1"/>
            </p:cNvSpPr>
            <p:nvPr/>
          </p:nvSpPr>
          <p:spPr bwMode="auto">
            <a:xfrm>
              <a:off x="1440" y="192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431" name="Text Box 33"/>
            <p:cNvSpPr txBox="1">
              <a:spLocks noChangeArrowheads="1"/>
            </p:cNvSpPr>
            <p:nvPr/>
          </p:nvSpPr>
          <p:spPr bwMode="auto">
            <a:xfrm>
              <a:off x="2496" y="25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32" name="Text Box 34"/>
            <p:cNvSpPr txBox="1">
              <a:spLocks noChangeArrowheads="1"/>
            </p:cNvSpPr>
            <p:nvPr/>
          </p:nvSpPr>
          <p:spPr bwMode="auto">
            <a:xfrm>
              <a:off x="864" y="25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33" name="Text Box 35"/>
            <p:cNvSpPr txBox="1">
              <a:spLocks noChangeArrowheads="1"/>
            </p:cNvSpPr>
            <p:nvPr/>
          </p:nvSpPr>
          <p:spPr bwMode="auto">
            <a:xfrm>
              <a:off x="1968" y="288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434" name="Text Box 36"/>
            <p:cNvSpPr txBox="1">
              <a:spLocks noChangeArrowheads="1"/>
            </p:cNvSpPr>
            <p:nvPr/>
          </p:nvSpPr>
          <p:spPr bwMode="auto">
            <a:xfrm>
              <a:off x="1440" y="33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35" name="Text Box 37"/>
            <p:cNvSpPr txBox="1">
              <a:spLocks noChangeArrowheads="1"/>
            </p:cNvSpPr>
            <p:nvPr/>
          </p:nvSpPr>
          <p:spPr bwMode="auto">
            <a:xfrm>
              <a:off x="1392" y="225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36" name="Text Box 38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1371600" y="55626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Times New Roman" panose="02020603050405020304" pitchFamily="18" charset="0"/>
              </a:rPr>
              <a:t>Weighted Undirected Graph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5562600" y="5638800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 smtClean="0">
                <a:latin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</a:rPr>
              <a:t>inimum </a:t>
            </a:r>
            <a:r>
              <a:rPr lang="en-US" sz="2400" b="1" dirty="0" smtClean="0">
                <a:latin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</a:rPr>
              <a:t>ost </a:t>
            </a:r>
            <a:r>
              <a:rPr lang="en-US" sz="2400" b="1" dirty="0" smtClean="0">
                <a:latin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</a:rPr>
              <a:t>panning </a:t>
            </a:r>
            <a:r>
              <a:rPr lang="en-US" sz="2400" b="1" dirty="0" smtClean="0">
                <a:latin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</a:rPr>
              <a:t>ree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/>
      <p:bldP spid="17447" grpId="0" autoUpdateAnimBg="0"/>
      <p:bldP spid="174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Where do we use MCST?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810736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Computer Networks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	Minimum spanning trees are useful in constructing networks, by describing the way to connect a set of sites using the smallest total amount of wire.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Ship/ Aero plane lines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	We can connect all the cities using the MCST and using MCST, will reduce amount of cost &amp; time to travel.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 the design of electronic circuitry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	 </a:t>
            </a:r>
            <a:r>
              <a:rPr lang="en-US" sz="2000" dirty="0"/>
              <a:t>I</a:t>
            </a:r>
            <a:r>
              <a:rPr lang="en-US" sz="2000" dirty="0" smtClean="0"/>
              <a:t>t is often necessary to make the pins of several components electrically equivalent by wiring them together. To interconnect a set of n pins, we can use an arrangement of n - 1 wires, each connecting two pins. Of all such arrangements, the one that uses the least amount of wire is usually the most desirable 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59B489-EE53-4D23-8F8A-79050A32C8FE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8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+mn-lt"/>
              </a:rPr>
              <a:t>Growing Tree with the greedy method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51FD53-CF27-4857-BF50-8A2E1DF8C710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828800"/>
            <a:ext cx="62484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33400" y="18288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</a:rPr>
              <a:t>: Connected weighted graph </a:t>
            </a:r>
            <a:r>
              <a:rPr lang="en-US" sz="2000" i="1" dirty="0">
                <a:latin typeface="Arial" panose="020B0604020202020204" pitchFamily="34" charset="0"/>
              </a:rPr>
              <a:t>G</a:t>
            </a:r>
            <a:br>
              <a:rPr lang="en-US" sz="2000" i="1" dirty="0">
                <a:latin typeface="Arial" panose="020B0604020202020204" pitchFamily="34" charset="0"/>
              </a:rPr>
            </a:br>
            <a:endParaRPr lang="en-US" sz="2000" i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</a:rPr>
              <a:t>While no more edges</a:t>
            </a:r>
          </a:p>
          <a:p>
            <a:pPr lvl="1" eaLnBrk="1" hangingPunct="1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Take edge of least weight</a:t>
            </a:r>
          </a:p>
          <a:p>
            <a:pPr lvl="1" eaLnBrk="1" hangingPunct="1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If it will not make a cycle in </a:t>
            </a:r>
            <a:r>
              <a:rPr lang="en-US" sz="2000" i="1" dirty="0">
                <a:latin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</a:rPr>
              <a:t>, add it to </a:t>
            </a:r>
            <a:r>
              <a:rPr lang="en-US" sz="2000" i="1" dirty="0">
                <a:latin typeface="Arial" panose="020B0604020202020204" pitchFamily="34" charset="0"/>
              </a:rPr>
              <a:t>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</a:rPr>
              <a:t>: </a:t>
            </a:r>
            <a:r>
              <a:rPr lang="en-US" sz="2000" i="1" dirty="0">
                <a:latin typeface="Arial" panose="020B0604020202020204" pitchFamily="34" charset="0"/>
              </a:rPr>
              <a:t>T</a:t>
            </a:r>
            <a:endParaRPr lang="en-AU" sz="20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00600"/>
            <a:ext cx="7772400" cy="12954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5625"/>
            <a:ext cx="6172200" cy="2136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   </a:t>
            </a:r>
            <a:r>
              <a:rPr lang="en-US" dirty="0" smtClean="0"/>
              <a:t>           1</a:t>
            </a:r>
            <a:r>
              <a:rPr lang="en-US" dirty="0"/>
              <a:t>.   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9FDB5-8051-4C24-91EE-022529C969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370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3058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 smtClean="0"/>
              <a:t>Input:</a:t>
            </a:r>
            <a:r>
              <a:rPr lang="en-US" sz="2000" smtClean="0"/>
              <a:t> An undirected graph </a:t>
            </a:r>
            <a:r>
              <a:rPr lang="en-US" sz="2000" i="1" smtClean="0"/>
              <a:t>G</a:t>
            </a:r>
            <a:r>
              <a:rPr lang="en-US" sz="2000" smtClean="0"/>
              <a:t>(</a:t>
            </a:r>
            <a:r>
              <a:rPr lang="en-US" sz="2000" i="1" smtClean="0"/>
              <a:t>V</a:t>
            </a:r>
            <a:r>
              <a:rPr lang="en-US" sz="2000" smtClean="0"/>
              <a:t>,</a:t>
            </a:r>
            <a:r>
              <a:rPr lang="en-US" sz="2000" i="1" smtClean="0"/>
              <a:t>E</a:t>
            </a:r>
            <a:r>
              <a:rPr lang="en-US" sz="2000" smtClean="0"/>
              <a:t>) with a cost function </a:t>
            </a:r>
            <a:r>
              <a:rPr lang="en-US" sz="2000" i="1" smtClean="0"/>
              <a:t>c</a:t>
            </a:r>
            <a:r>
              <a:rPr lang="en-US" sz="2000" smtClean="0"/>
              <a:t> on the edges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 smtClean="0"/>
              <a:t>Output:</a:t>
            </a:r>
            <a:r>
              <a:rPr lang="en-US" sz="2000" smtClean="0"/>
              <a:t> </a:t>
            </a:r>
            <a:r>
              <a:rPr lang="en-US" sz="2000" i="1" smtClean="0"/>
              <a:t>T</a:t>
            </a:r>
            <a:r>
              <a:rPr lang="en-US" sz="2000" smtClean="0"/>
              <a:t> the minimum cost spanning tree for </a:t>
            </a:r>
            <a:r>
              <a:rPr lang="en-US" sz="2000" i="1" smtClean="0"/>
              <a:t>G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1E8CF7-58AF-4C66-AAB4-79DDA5391A79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8534400" cy="314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MST-KRUSKAL(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Ø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vertex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MAKE-SET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sort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edges of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into non decreasing order by weight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edge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taken in non decreasing order by weight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FIND-SET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≠ FIND-SET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 		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)}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UNION(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    return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458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marL="234950" indent="-234950">
              <a:lnSpc>
                <a:spcPct val="80000"/>
              </a:lnSpc>
            </a:pPr>
            <a:r>
              <a:rPr lang="en-US" sz="1800" dirty="0" smtClean="0"/>
              <a:t>Line 1 -  3  : Initialize the set A to empty set and create |V| trees, one containing each                                        	         vertex ( </a:t>
            </a:r>
            <a:r>
              <a:rPr lang="en-US" sz="1800" i="1" dirty="0" smtClean="0"/>
              <a:t>MAKE-SET </a:t>
            </a:r>
            <a:r>
              <a:rPr lang="en-US" sz="1800" i="1" dirty="0"/>
              <a:t>(v) </a:t>
            </a:r>
            <a:r>
              <a:rPr lang="en-US" sz="1800" dirty="0" smtClean="0"/>
              <a:t>)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Line 5 - 7 :  Examine edges in order of weight, from lowest to highest.</a:t>
            </a:r>
          </a:p>
          <a:p>
            <a:pPr marL="1316038" indent="-55563">
              <a:lnSpc>
                <a:spcPct val="80000"/>
              </a:lnSpc>
              <a:buNone/>
            </a:pPr>
            <a:r>
              <a:rPr lang="en-US" sz="1800" dirty="0" smtClean="0"/>
              <a:t> For each edge (</a:t>
            </a:r>
            <a:r>
              <a:rPr lang="en-US" sz="1800" dirty="0" err="1" smtClean="0"/>
              <a:t>u,v</a:t>
            </a:r>
            <a:r>
              <a:rPr lang="en-US" sz="1800" dirty="0" smtClean="0"/>
              <a:t>) it checks whether the endpoints u and v belong to the same </a:t>
            </a:r>
            <a:r>
              <a:rPr lang="en-US" sz="1800" dirty="0"/>
              <a:t>tree </a:t>
            </a:r>
            <a:r>
              <a:rPr lang="en-US" sz="1800" dirty="0" smtClean="0"/>
              <a:t>( </a:t>
            </a:r>
            <a:r>
              <a:rPr lang="en-US" sz="1800" i="1" dirty="0" smtClean="0"/>
              <a:t>FIND-SET (u)</a:t>
            </a:r>
            <a:r>
              <a:rPr lang="en-US" sz="1800" dirty="0" smtClean="0"/>
              <a:t> and </a:t>
            </a:r>
            <a:r>
              <a:rPr lang="en-US" sz="1800" i="1" dirty="0"/>
              <a:t>FIND-SET </a:t>
            </a:r>
            <a:r>
              <a:rPr lang="en-US" sz="1800" i="1" dirty="0" smtClean="0"/>
              <a:t>(v)</a:t>
            </a:r>
            <a:r>
              <a:rPr lang="en-US" sz="1800" dirty="0" smtClean="0"/>
              <a:t>  )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If so it creates a cycle and cannot be added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If not Line 7 adds the edge (</a:t>
            </a:r>
            <a:r>
              <a:rPr lang="en-US" sz="1800" dirty="0" err="1" smtClean="0"/>
              <a:t>u,v</a:t>
            </a:r>
            <a:r>
              <a:rPr lang="en-US" sz="1800" dirty="0" smtClean="0"/>
              <a:t>) to A.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 Line 8     :   Merges the vertices  ( </a:t>
            </a:r>
            <a:r>
              <a:rPr lang="en-US" sz="1800" i="1" dirty="0"/>
              <a:t>UNION</a:t>
            </a:r>
            <a:r>
              <a:rPr lang="en-US" sz="1800" i="1" dirty="0" smtClean="0"/>
              <a:t> (</a:t>
            </a:r>
            <a:r>
              <a:rPr lang="en-US" sz="1800" i="1" dirty="0"/>
              <a:t>u</a:t>
            </a:r>
            <a:r>
              <a:rPr lang="en-US" sz="1800" i="1" dirty="0" smtClean="0"/>
              <a:t>, </a:t>
            </a:r>
            <a:r>
              <a:rPr lang="en-US" sz="1800" i="1" dirty="0"/>
              <a:t>v</a:t>
            </a:r>
            <a:r>
              <a:rPr lang="en-US" sz="1800" i="1" dirty="0" smtClean="0"/>
              <a:t>)</a:t>
            </a:r>
            <a:r>
              <a:rPr lang="en-US" sz="1800" dirty="0" smtClean="0"/>
              <a:t> )</a:t>
            </a:r>
            <a:endParaRPr lang="en-US" sz="1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                  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D8F9DD-A89B-451A-A330-8B9AD1B32F3E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(Contd.)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A15206-26CF-4DB6-BA6C-28B764D465B6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grpSp>
        <p:nvGrpSpPr>
          <p:cNvPr id="24603" name="Group 50"/>
          <p:cNvGrpSpPr>
            <a:grpSpLocks/>
          </p:cNvGrpSpPr>
          <p:nvPr/>
        </p:nvGrpSpPr>
        <p:grpSpPr bwMode="auto">
          <a:xfrm>
            <a:off x="2057400" y="2971800"/>
            <a:ext cx="2514600" cy="2716213"/>
            <a:chOff x="4471" y="0"/>
            <a:chExt cx="1767" cy="1680"/>
          </a:xfrm>
        </p:grpSpPr>
        <p:sp>
          <p:nvSpPr>
            <p:cNvPr id="24604" name="Rectangle 51"/>
            <p:cNvSpPr>
              <a:spLocks noChangeArrowheads="1"/>
            </p:cNvSpPr>
            <p:nvPr/>
          </p:nvSpPr>
          <p:spPr bwMode="auto">
            <a:xfrm>
              <a:off x="4764" y="408"/>
              <a:ext cx="84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5" name="Rectangle 52"/>
            <p:cNvSpPr>
              <a:spLocks noChangeArrowheads="1"/>
            </p:cNvSpPr>
            <p:nvPr/>
          </p:nvSpPr>
          <p:spPr bwMode="auto">
            <a:xfrm>
              <a:off x="4570" y="1036"/>
              <a:ext cx="91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6" name="Rectangle 53"/>
            <p:cNvSpPr>
              <a:spLocks noChangeArrowheads="1"/>
            </p:cNvSpPr>
            <p:nvPr/>
          </p:nvSpPr>
          <p:spPr bwMode="auto">
            <a:xfrm>
              <a:off x="5260" y="1404"/>
              <a:ext cx="99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7" name="Rectangle 54"/>
            <p:cNvSpPr>
              <a:spLocks noChangeArrowheads="1"/>
            </p:cNvSpPr>
            <p:nvPr/>
          </p:nvSpPr>
          <p:spPr bwMode="auto">
            <a:xfrm>
              <a:off x="5895" y="1157"/>
              <a:ext cx="99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8" name="Rectangle 55"/>
            <p:cNvSpPr>
              <a:spLocks noChangeArrowheads="1"/>
            </p:cNvSpPr>
            <p:nvPr/>
          </p:nvSpPr>
          <p:spPr bwMode="auto">
            <a:xfrm>
              <a:off x="6076" y="460"/>
              <a:ext cx="92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9" name="Rectangle 56"/>
            <p:cNvSpPr>
              <a:spLocks noChangeArrowheads="1"/>
            </p:cNvSpPr>
            <p:nvPr/>
          </p:nvSpPr>
          <p:spPr bwMode="auto">
            <a:xfrm>
              <a:off x="5454" y="49"/>
              <a:ext cx="158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0" name="Rectangle 57"/>
            <p:cNvSpPr>
              <a:spLocks noChangeArrowheads="1"/>
            </p:cNvSpPr>
            <p:nvPr/>
          </p:nvSpPr>
          <p:spPr bwMode="auto">
            <a:xfrm>
              <a:off x="5568" y="1221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1" name="Rectangle 58"/>
            <p:cNvSpPr>
              <a:spLocks noChangeArrowheads="1"/>
            </p:cNvSpPr>
            <p:nvPr/>
          </p:nvSpPr>
          <p:spPr bwMode="auto">
            <a:xfrm>
              <a:off x="5115" y="543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2" name="Rectangle 59"/>
            <p:cNvSpPr>
              <a:spLocks noChangeArrowheads="1"/>
            </p:cNvSpPr>
            <p:nvPr/>
          </p:nvSpPr>
          <p:spPr bwMode="auto">
            <a:xfrm>
              <a:off x="5533" y="46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3" name="Rectangle 60"/>
            <p:cNvSpPr>
              <a:spLocks noChangeArrowheads="1"/>
            </p:cNvSpPr>
            <p:nvPr/>
          </p:nvSpPr>
          <p:spPr bwMode="auto">
            <a:xfrm>
              <a:off x="4986" y="77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4" name="Rectangle 61"/>
            <p:cNvSpPr>
              <a:spLocks noChangeArrowheads="1"/>
            </p:cNvSpPr>
            <p:nvPr/>
          </p:nvSpPr>
          <p:spPr bwMode="auto">
            <a:xfrm>
              <a:off x="4989" y="119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5" name="Rectangle 62"/>
            <p:cNvSpPr>
              <a:spLocks noChangeArrowheads="1"/>
            </p:cNvSpPr>
            <p:nvPr/>
          </p:nvSpPr>
          <p:spPr bwMode="auto">
            <a:xfrm>
              <a:off x="4673" y="716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6" name="Rectangle 63"/>
            <p:cNvSpPr>
              <a:spLocks noChangeArrowheads="1"/>
            </p:cNvSpPr>
            <p:nvPr/>
          </p:nvSpPr>
          <p:spPr bwMode="auto">
            <a:xfrm>
              <a:off x="5919" y="728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7" name="Rectangle 64"/>
            <p:cNvSpPr>
              <a:spLocks noChangeArrowheads="1"/>
            </p:cNvSpPr>
            <p:nvPr/>
          </p:nvSpPr>
          <p:spPr bwMode="auto">
            <a:xfrm>
              <a:off x="5081" y="243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8" name="Rectangle 65"/>
            <p:cNvSpPr>
              <a:spLocks noChangeArrowheads="1"/>
            </p:cNvSpPr>
            <p:nvPr/>
          </p:nvSpPr>
          <p:spPr bwMode="auto">
            <a:xfrm>
              <a:off x="5785" y="255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9" name="Freeform 66"/>
            <p:cNvSpPr>
              <a:spLocks/>
            </p:cNvSpPr>
            <p:nvPr/>
          </p:nvSpPr>
          <p:spPr bwMode="auto">
            <a:xfrm>
              <a:off x="4891" y="313"/>
              <a:ext cx="615" cy="231"/>
            </a:xfrm>
            <a:custGeom>
              <a:avLst/>
              <a:gdLst>
                <a:gd name="T0" fmla="*/ 0 w 524"/>
                <a:gd name="T1" fmla="*/ 212 h 231"/>
                <a:gd name="T2" fmla="*/ 8 w 524"/>
                <a:gd name="T3" fmla="*/ 231 h 231"/>
                <a:gd name="T4" fmla="*/ 722 w 524"/>
                <a:gd name="T5" fmla="*/ 20 h 231"/>
                <a:gd name="T6" fmla="*/ 712 w 524"/>
                <a:gd name="T7" fmla="*/ 0 h 231"/>
                <a:gd name="T8" fmla="*/ 0 w 524"/>
                <a:gd name="T9" fmla="*/ 212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4" h="231">
                  <a:moveTo>
                    <a:pt x="0" y="212"/>
                  </a:moveTo>
                  <a:lnTo>
                    <a:pt x="6" y="231"/>
                  </a:lnTo>
                  <a:lnTo>
                    <a:pt x="524" y="20"/>
                  </a:lnTo>
                  <a:lnTo>
                    <a:pt x="517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67"/>
            <p:cNvSpPr>
              <a:spLocks/>
            </p:cNvSpPr>
            <p:nvPr/>
          </p:nvSpPr>
          <p:spPr bwMode="auto">
            <a:xfrm>
              <a:off x="4851" y="562"/>
              <a:ext cx="972" cy="570"/>
            </a:xfrm>
            <a:custGeom>
              <a:avLst/>
              <a:gdLst>
                <a:gd name="T0" fmla="*/ 14 w 829"/>
                <a:gd name="T1" fmla="*/ 0 h 570"/>
                <a:gd name="T2" fmla="*/ 0 w 829"/>
                <a:gd name="T3" fmla="*/ 17 h 570"/>
                <a:gd name="T4" fmla="*/ 1126 w 829"/>
                <a:gd name="T5" fmla="*/ 570 h 570"/>
                <a:gd name="T6" fmla="*/ 1140 w 829"/>
                <a:gd name="T7" fmla="*/ 552 h 570"/>
                <a:gd name="T8" fmla="*/ 14 w 829"/>
                <a:gd name="T9" fmla="*/ 0 h 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9" h="570">
                  <a:moveTo>
                    <a:pt x="10" y="0"/>
                  </a:moveTo>
                  <a:lnTo>
                    <a:pt x="0" y="17"/>
                  </a:lnTo>
                  <a:lnTo>
                    <a:pt x="819" y="570"/>
                  </a:lnTo>
                  <a:lnTo>
                    <a:pt x="829" y="55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68"/>
            <p:cNvSpPr>
              <a:spLocks/>
            </p:cNvSpPr>
            <p:nvPr/>
          </p:nvSpPr>
          <p:spPr bwMode="auto">
            <a:xfrm>
              <a:off x="5845" y="577"/>
              <a:ext cx="143" cy="488"/>
            </a:xfrm>
            <a:custGeom>
              <a:avLst/>
              <a:gdLst>
                <a:gd name="T0" fmla="*/ 0 w 122"/>
                <a:gd name="T1" fmla="*/ 484 h 488"/>
                <a:gd name="T2" fmla="*/ 25 w 122"/>
                <a:gd name="T3" fmla="*/ 488 h 488"/>
                <a:gd name="T4" fmla="*/ 168 w 122"/>
                <a:gd name="T5" fmla="*/ 4 h 488"/>
                <a:gd name="T6" fmla="*/ 143 w 122"/>
                <a:gd name="T7" fmla="*/ 0 h 488"/>
                <a:gd name="T8" fmla="*/ 0 w 122"/>
                <a:gd name="T9" fmla="*/ 484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88">
                  <a:moveTo>
                    <a:pt x="0" y="484"/>
                  </a:moveTo>
                  <a:lnTo>
                    <a:pt x="18" y="488"/>
                  </a:lnTo>
                  <a:lnTo>
                    <a:pt x="122" y="4"/>
                  </a:lnTo>
                  <a:lnTo>
                    <a:pt x="104" y="0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69"/>
            <p:cNvSpPr>
              <a:spLocks/>
            </p:cNvSpPr>
            <p:nvPr/>
          </p:nvSpPr>
          <p:spPr bwMode="auto">
            <a:xfrm>
              <a:off x="4746" y="599"/>
              <a:ext cx="166" cy="415"/>
            </a:xfrm>
            <a:custGeom>
              <a:avLst/>
              <a:gdLst>
                <a:gd name="T0" fmla="*/ 194 w 142"/>
                <a:gd name="T1" fmla="*/ 5 h 415"/>
                <a:gd name="T2" fmla="*/ 170 w 142"/>
                <a:gd name="T3" fmla="*/ 0 h 415"/>
                <a:gd name="T4" fmla="*/ 0 w 142"/>
                <a:gd name="T5" fmla="*/ 410 h 415"/>
                <a:gd name="T6" fmla="*/ 25 w 142"/>
                <a:gd name="T7" fmla="*/ 415 h 415"/>
                <a:gd name="T8" fmla="*/ 194 w 142"/>
                <a:gd name="T9" fmla="*/ 5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15">
                  <a:moveTo>
                    <a:pt x="142" y="5"/>
                  </a:moveTo>
                  <a:lnTo>
                    <a:pt x="124" y="0"/>
                  </a:lnTo>
                  <a:lnTo>
                    <a:pt x="0" y="410"/>
                  </a:lnTo>
                  <a:lnTo>
                    <a:pt x="18" y="415"/>
                  </a:lnTo>
                  <a:lnTo>
                    <a:pt x="142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Freeform 70"/>
            <p:cNvSpPr>
              <a:spLocks/>
            </p:cNvSpPr>
            <p:nvPr/>
          </p:nvSpPr>
          <p:spPr bwMode="auto">
            <a:xfrm>
              <a:off x="4761" y="1053"/>
              <a:ext cx="564" cy="276"/>
            </a:xfrm>
            <a:custGeom>
              <a:avLst/>
              <a:gdLst>
                <a:gd name="T0" fmla="*/ 11 w 481"/>
                <a:gd name="T1" fmla="*/ 0 h 276"/>
                <a:gd name="T2" fmla="*/ 0 w 481"/>
                <a:gd name="T3" fmla="*/ 19 h 276"/>
                <a:gd name="T4" fmla="*/ 651 w 481"/>
                <a:gd name="T5" fmla="*/ 276 h 276"/>
                <a:gd name="T6" fmla="*/ 661 w 481"/>
                <a:gd name="T7" fmla="*/ 257 h 276"/>
                <a:gd name="T8" fmla="*/ 11 w 481"/>
                <a:gd name="T9" fmla="*/ 0 h 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276">
                  <a:moveTo>
                    <a:pt x="8" y="0"/>
                  </a:moveTo>
                  <a:lnTo>
                    <a:pt x="0" y="19"/>
                  </a:lnTo>
                  <a:lnTo>
                    <a:pt x="473" y="276"/>
                  </a:lnTo>
                  <a:lnTo>
                    <a:pt x="481" y="25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Freeform 71"/>
            <p:cNvSpPr>
              <a:spLocks/>
            </p:cNvSpPr>
            <p:nvPr/>
          </p:nvSpPr>
          <p:spPr bwMode="auto">
            <a:xfrm>
              <a:off x="5342" y="1114"/>
              <a:ext cx="437" cy="215"/>
            </a:xfrm>
            <a:custGeom>
              <a:avLst/>
              <a:gdLst>
                <a:gd name="T0" fmla="*/ 0 w 372"/>
                <a:gd name="T1" fmla="*/ 196 h 215"/>
                <a:gd name="T2" fmla="*/ 11 w 372"/>
                <a:gd name="T3" fmla="*/ 215 h 215"/>
                <a:gd name="T4" fmla="*/ 513 w 372"/>
                <a:gd name="T5" fmla="*/ 20 h 215"/>
                <a:gd name="T6" fmla="*/ 500 w 372"/>
                <a:gd name="T7" fmla="*/ 0 h 215"/>
                <a:gd name="T8" fmla="*/ 0 w 372"/>
                <a:gd name="T9" fmla="*/ 196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15">
                  <a:moveTo>
                    <a:pt x="0" y="196"/>
                  </a:moveTo>
                  <a:lnTo>
                    <a:pt x="8" y="215"/>
                  </a:lnTo>
                  <a:lnTo>
                    <a:pt x="372" y="20"/>
                  </a:lnTo>
                  <a:lnTo>
                    <a:pt x="363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Freeform 72"/>
            <p:cNvSpPr>
              <a:spLocks/>
            </p:cNvSpPr>
            <p:nvPr/>
          </p:nvSpPr>
          <p:spPr bwMode="auto">
            <a:xfrm>
              <a:off x="5569" y="324"/>
              <a:ext cx="400" cy="174"/>
            </a:xfrm>
            <a:custGeom>
              <a:avLst/>
              <a:gdLst>
                <a:gd name="T0" fmla="*/ 11 w 341"/>
                <a:gd name="T1" fmla="*/ 0 h 174"/>
                <a:gd name="T2" fmla="*/ 0 w 341"/>
                <a:gd name="T3" fmla="*/ 19 h 174"/>
                <a:gd name="T4" fmla="*/ 456 w 341"/>
                <a:gd name="T5" fmla="*/ 174 h 174"/>
                <a:gd name="T6" fmla="*/ 469 w 341"/>
                <a:gd name="T7" fmla="*/ 155 h 174"/>
                <a:gd name="T8" fmla="*/ 11 w 341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1" h="174">
                  <a:moveTo>
                    <a:pt x="8" y="0"/>
                  </a:moveTo>
                  <a:lnTo>
                    <a:pt x="0" y="19"/>
                  </a:lnTo>
                  <a:lnTo>
                    <a:pt x="332" y="174"/>
                  </a:lnTo>
                  <a:lnTo>
                    <a:pt x="341" y="15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73"/>
            <p:cNvSpPr>
              <a:spLocks/>
            </p:cNvSpPr>
            <p:nvPr/>
          </p:nvSpPr>
          <p:spPr bwMode="auto">
            <a:xfrm>
              <a:off x="5332" y="340"/>
              <a:ext cx="243" cy="970"/>
            </a:xfrm>
            <a:custGeom>
              <a:avLst/>
              <a:gdLst>
                <a:gd name="T0" fmla="*/ 285 w 207"/>
                <a:gd name="T1" fmla="*/ 3 h 970"/>
                <a:gd name="T2" fmla="*/ 261 w 207"/>
                <a:gd name="T3" fmla="*/ 0 h 970"/>
                <a:gd name="T4" fmla="*/ 0 w 207"/>
                <a:gd name="T5" fmla="*/ 966 h 970"/>
                <a:gd name="T6" fmla="*/ 26 w 207"/>
                <a:gd name="T7" fmla="*/ 970 h 970"/>
                <a:gd name="T8" fmla="*/ 285 w 207"/>
                <a:gd name="T9" fmla="*/ 3 h 9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" h="970">
                  <a:moveTo>
                    <a:pt x="207" y="3"/>
                  </a:moveTo>
                  <a:lnTo>
                    <a:pt x="189" y="0"/>
                  </a:lnTo>
                  <a:lnTo>
                    <a:pt x="0" y="966"/>
                  </a:lnTo>
                  <a:lnTo>
                    <a:pt x="19" y="970"/>
                  </a:lnTo>
                  <a:lnTo>
                    <a:pt x="207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Freeform 74"/>
            <p:cNvSpPr>
              <a:spLocks/>
            </p:cNvSpPr>
            <p:nvPr/>
          </p:nvSpPr>
          <p:spPr bwMode="auto">
            <a:xfrm>
              <a:off x="4773" y="544"/>
              <a:ext cx="1159" cy="498"/>
            </a:xfrm>
            <a:custGeom>
              <a:avLst/>
              <a:gdLst>
                <a:gd name="T0" fmla="*/ 0 w 988"/>
                <a:gd name="T1" fmla="*/ 479 h 498"/>
                <a:gd name="T2" fmla="*/ 11 w 988"/>
                <a:gd name="T3" fmla="*/ 498 h 498"/>
                <a:gd name="T4" fmla="*/ 1360 w 988"/>
                <a:gd name="T5" fmla="*/ 19 h 498"/>
                <a:gd name="T6" fmla="*/ 1349 w 988"/>
                <a:gd name="T7" fmla="*/ 0 h 498"/>
                <a:gd name="T8" fmla="*/ 0 w 988"/>
                <a:gd name="T9" fmla="*/ 479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8" h="498">
                  <a:moveTo>
                    <a:pt x="0" y="479"/>
                  </a:moveTo>
                  <a:lnTo>
                    <a:pt x="8" y="498"/>
                  </a:lnTo>
                  <a:lnTo>
                    <a:pt x="988" y="19"/>
                  </a:lnTo>
                  <a:lnTo>
                    <a:pt x="980" y="0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Oval 75"/>
            <p:cNvSpPr>
              <a:spLocks noChangeArrowheads="1"/>
            </p:cNvSpPr>
            <p:nvPr/>
          </p:nvSpPr>
          <p:spPr bwMode="auto">
            <a:xfrm>
              <a:off x="4698" y="1000"/>
              <a:ext cx="103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29" name="Oval 76"/>
            <p:cNvSpPr>
              <a:spLocks noChangeArrowheads="1"/>
            </p:cNvSpPr>
            <p:nvPr/>
          </p:nvSpPr>
          <p:spPr bwMode="auto">
            <a:xfrm>
              <a:off x="4844" y="518"/>
              <a:ext cx="104" cy="10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0" name="Oval 77"/>
            <p:cNvSpPr>
              <a:spLocks noChangeArrowheads="1"/>
            </p:cNvSpPr>
            <p:nvPr/>
          </p:nvSpPr>
          <p:spPr bwMode="auto">
            <a:xfrm>
              <a:off x="5490" y="261"/>
              <a:ext cx="103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1" name="Oval 78"/>
            <p:cNvSpPr>
              <a:spLocks noChangeArrowheads="1"/>
            </p:cNvSpPr>
            <p:nvPr/>
          </p:nvSpPr>
          <p:spPr bwMode="auto">
            <a:xfrm>
              <a:off x="5920" y="496"/>
              <a:ext cx="102" cy="10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2" name="Oval 79"/>
            <p:cNvSpPr>
              <a:spLocks noChangeArrowheads="1"/>
            </p:cNvSpPr>
            <p:nvPr/>
          </p:nvSpPr>
          <p:spPr bwMode="auto">
            <a:xfrm>
              <a:off x="5274" y="1278"/>
              <a:ext cx="105" cy="104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3" name="Oval 80"/>
            <p:cNvSpPr>
              <a:spLocks noChangeArrowheads="1"/>
            </p:cNvSpPr>
            <p:nvPr/>
          </p:nvSpPr>
          <p:spPr bwMode="auto">
            <a:xfrm>
              <a:off x="5773" y="1051"/>
              <a:ext cx="102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4" name="Line 81"/>
            <p:cNvSpPr>
              <a:spLocks noChangeShapeType="1"/>
            </p:cNvSpPr>
            <p:nvPr/>
          </p:nvSpPr>
          <p:spPr bwMode="auto">
            <a:xfrm>
              <a:off x="4471" y="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Line 82"/>
            <p:cNvSpPr>
              <a:spLocks noChangeShapeType="1"/>
            </p:cNvSpPr>
            <p:nvPr/>
          </p:nvSpPr>
          <p:spPr bwMode="auto">
            <a:xfrm>
              <a:off x="4471" y="1680"/>
              <a:ext cx="1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2906" y="1612249"/>
            <a:ext cx="731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</a:t>
            </a:r>
            <a:r>
              <a:rPr lang="en-US" dirty="0" smtClean="0"/>
              <a:t>Minimum Cost Spanning Tree (MCST) </a:t>
            </a:r>
            <a:r>
              <a:rPr lang="en-US" dirty="0"/>
              <a:t>of this </a:t>
            </a:r>
            <a:r>
              <a:rPr lang="en-US" dirty="0" smtClean="0"/>
              <a:t>Graph </a:t>
            </a:r>
            <a:r>
              <a:rPr lang="en-US" dirty="0"/>
              <a:t>using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Question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10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2" name="Rectangle 4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943600" cy="1143000"/>
          </a:xfrm>
          <a:solidFill>
            <a:srgbClr val="FFFFFF"/>
          </a:solidFill>
        </p:spPr>
        <p:txBody>
          <a:bodyPr anchor="ctr"/>
          <a:lstStyle/>
          <a:p>
            <a:r>
              <a:rPr lang="en-US" sz="3600" dirty="0" smtClean="0"/>
              <a:t>Solution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A15206-26CF-4DB6-BA6C-28B764D465B6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2133600"/>
            <a:ext cx="1816100" cy="3935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1 (A,D)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1 (C,D)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2 (C,F)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2 (E,F)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3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(A,F)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3 (A,B)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4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(B,E)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5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(D,E)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6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(B,C)</a:t>
            </a:r>
            <a:endParaRPr lang="en-AU" sz="28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371600" y="1752600"/>
            <a:ext cx="334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{A} {B} {C} {D} {E} {F} </a:t>
            </a:r>
            <a:endParaRPr lang="en-AU" sz="2400" b="1">
              <a:latin typeface="Times New Roman" panose="02020603050405020304" pitchFamily="18" charset="0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981200" y="3886200"/>
            <a:ext cx="3375025" cy="457200"/>
            <a:chOff x="1296" y="2448"/>
            <a:chExt cx="1963" cy="288"/>
          </a:xfrm>
        </p:grpSpPr>
        <p:sp>
          <p:nvSpPr>
            <p:cNvPr id="24658" name="Text Box 5"/>
            <p:cNvSpPr txBox="1">
              <a:spLocks noChangeArrowheads="1"/>
            </p:cNvSpPr>
            <p:nvPr/>
          </p:nvSpPr>
          <p:spPr bwMode="auto">
            <a:xfrm>
              <a:off x="1296" y="2448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reject</a:t>
              </a:r>
              <a:endParaRPr lang="en-AU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9" name="Text Box 6"/>
            <p:cNvSpPr txBox="1">
              <a:spLocks noChangeArrowheads="1"/>
            </p:cNvSpPr>
            <p:nvPr/>
          </p:nvSpPr>
          <p:spPr bwMode="auto">
            <a:xfrm>
              <a:off x="1920" y="2448"/>
              <a:ext cx="1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{A,C,D,E,F} {B}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1981200" y="4724400"/>
            <a:ext cx="3133725" cy="457200"/>
            <a:chOff x="1296" y="2976"/>
            <a:chExt cx="1823" cy="288"/>
          </a:xfrm>
        </p:grpSpPr>
        <p:sp>
          <p:nvSpPr>
            <p:cNvPr id="24656" name="Text Box 8"/>
            <p:cNvSpPr txBox="1">
              <a:spLocks noChangeArrowheads="1"/>
            </p:cNvSpPr>
            <p:nvPr/>
          </p:nvSpPr>
          <p:spPr bwMode="auto">
            <a:xfrm>
              <a:off x="1296" y="2976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reject</a:t>
              </a:r>
              <a:endParaRPr lang="en-AU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7" name="Text Box 9"/>
            <p:cNvSpPr txBox="1">
              <a:spLocks noChangeArrowheads="1"/>
            </p:cNvSpPr>
            <p:nvPr/>
          </p:nvSpPr>
          <p:spPr bwMode="auto">
            <a:xfrm>
              <a:off x="1920" y="2976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{A,C,D,E,F,B}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1981200" y="5105400"/>
            <a:ext cx="3133725" cy="457200"/>
            <a:chOff x="1296" y="3216"/>
            <a:chExt cx="1823" cy="288"/>
          </a:xfrm>
        </p:grpSpPr>
        <p:sp>
          <p:nvSpPr>
            <p:cNvPr id="24654" name="Text Box 11"/>
            <p:cNvSpPr txBox="1">
              <a:spLocks noChangeArrowheads="1"/>
            </p:cNvSpPr>
            <p:nvPr/>
          </p:nvSpPr>
          <p:spPr bwMode="auto">
            <a:xfrm>
              <a:off x="1296" y="3216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reject</a:t>
              </a:r>
              <a:endParaRPr lang="en-AU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5" name="Text Box 12"/>
            <p:cNvSpPr txBox="1">
              <a:spLocks noChangeArrowheads="1"/>
            </p:cNvSpPr>
            <p:nvPr/>
          </p:nvSpPr>
          <p:spPr bwMode="auto">
            <a:xfrm>
              <a:off x="1920" y="3216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{A,C,D,E,F,B}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1981200" y="5562600"/>
            <a:ext cx="3130550" cy="457200"/>
            <a:chOff x="1296" y="3504"/>
            <a:chExt cx="1821" cy="288"/>
          </a:xfrm>
        </p:grpSpPr>
        <p:sp>
          <p:nvSpPr>
            <p:cNvPr id="24652" name="Text Box 14"/>
            <p:cNvSpPr txBox="1">
              <a:spLocks noChangeArrowheads="1"/>
            </p:cNvSpPr>
            <p:nvPr/>
          </p:nvSpPr>
          <p:spPr bwMode="auto">
            <a:xfrm>
              <a:off x="1296" y="3504"/>
              <a:ext cx="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reject</a:t>
              </a:r>
              <a:endParaRPr lang="en-AU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3" name="Text Box 15"/>
            <p:cNvSpPr txBox="1">
              <a:spLocks noChangeArrowheads="1"/>
            </p:cNvSpPr>
            <p:nvPr/>
          </p:nvSpPr>
          <p:spPr bwMode="auto">
            <a:xfrm>
              <a:off x="1918" y="3504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{A,C,D,E,F,B}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4585" name="Rectangle 16"/>
          <p:cNvSpPr>
            <a:spLocks noChangeArrowheads="1"/>
          </p:cNvSpPr>
          <p:nvPr/>
        </p:nvSpPr>
        <p:spPr bwMode="auto">
          <a:xfrm>
            <a:off x="6629400" y="3581400"/>
            <a:ext cx="1492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6629400" y="5029200"/>
            <a:ext cx="1619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7" name="Rectangle 18"/>
          <p:cNvSpPr>
            <a:spLocks noChangeArrowheads="1"/>
          </p:cNvSpPr>
          <p:nvPr/>
        </p:nvSpPr>
        <p:spPr bwMode="auto">
          <a:xfrm>
            <a:off x="7677150" y="5314950"/>
            <a:ext cx="19050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8610600" y="4648200"/>
            <a:ext cx="2635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9" name="Rectangle 20"/>
          <p:cNvSpPr>
            <a:spLocks noChangeArrowheads="1"/>
          </p:cNvSpPr>
          <p:nvPr/>
        </p:nvSpPr>
        <p:spPr bwMode="auto">
          <a:xfrm>
            <a:off x="8982075" y="3733800"/>
            <a:ext cx="1619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0" name="Rectangle 21"/>
          <p:cNvSpPr>
            <a:spLocks noChangeArrowheads="1"/>
          </p:cNvSpPr>
          <p:nvPr/>
        </p:nvSpPr>
        <p:spPr bwMode="auto">
          <a:xfrm>
            <a:off x="7924800" y="3200400"/>
            <a:ext cx="17462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26" name="Group 22"/>
          <p:cNvGrpSpPr>
            <a:grpSpLocks/>
          </p:cNvGrpSpPr>
          <p:nvPr/>
        </p:nvGrpSpPr>
        <p:grpSpPr bwMode="auto">
          <a:xfrm>
            <a:off x="1981200" y="3048000"/>
            <a:ext cx="6440488" cy="1833563"/>
            <a:chOff x="1296" y="1920"/>
            <a:chExt cx="3747" cy="1155"/>
          </a:xfrm>
        </p:grpSpPr>
        <p:sp>
          <p:nvSpPr>
            <p:cNvPr id="24649" name="Text Box 23"/>
            <p:cNvSpPr txBox="1">
              <a:spLocks noChangeArrowheads="1"/>
            </p:cNvSpPr>
            <p:nvPr/>
          </p:nvSpPr>
          <p:spPr bwMode="auto">
            <a:xfrm>
              <a:off x="1296" y="1920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merge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50" name="Text Box 24"/>
            <p:cNvSpPr txBox="1">
              <a:spLocks noChangeArrowheads="1"/>
            </p:cNvSpPr>
            <p:nvPr/>
          </p:nvSpPr>
          <p:spPr bwMode="auto">
            <a:xfrm>
              <a:off x="1920" y="1920"/>
              <a:ext cx="1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{A,C,D,F} {B} {E}  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51" name="Freeform 25"/>
            <p:cNvSpPr>
              <a:spLocks/>
            </p:cNvSpPr>
            <p:nvPr/>
          </p:nvSpPr>
          <p:spPr bwMode="auto">
            <a:xfrm>
              <a:off x="4146" y="2503"/>
              <a:ext cx="897" cy="572"/>
            </a:xfrm>
            <a:custGeom>
              <a:avLst/>
              <a:gdLst>
                <a:gd name="T0" fmla="*/ 12 w 829"/>
                <a:gd name="T1" fmla="*/ 0 h 572"/>
                <a:gd name="T2" fmla="*/ 0 w 829"/>
                <a:gd name="T3" fmla="*/ 17 h 572"/>
                <a:gd name="T4" fmla="*/ 959 w 829"/>
                <a:gd name="T5" fmla="*/ 572 h 572"/>
                <a:gd name="T6" fmla="*/ 971 w 829"/>
                <a:gd name="T7" fmla="*/ 554 h 572"/>
                <a:gd name="T8" fmla="*/ 12 w 829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9" h="572">
                  <a:moveTo>
                    <a:pt x="10" y="0"/>
                  </a:moveTo>
                  <a:lnTo>
                    <a:pt x="0" y="17"/>
                  </a:lnTo>
                  <a:lnTo>
                    <a:pt x="819" y="572"/>
                  </a:lnTo>
                  <a:lnTo>
                    <a:pt x="829" y="55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1981200" y="3462337"/>
            <a:ext cx="4994275" cy="1262063"/>
            <a:chOff x="1296" y="2160"/>
            <a:chExt cx="2905" cy="795"/>
          </a:xfrm>
        </p:grpSpPr>
        <p:sp>
          <p:nvSpPr>
            <p:cNvPr id="24646" name="Text Box 27"/>
            <p:cNvSpPr txBox="1">
              <a:spLocks noChangeArrowheads="1"/>
            </p:cNvSpPr>
            <p:nvPr/>
          </p:nvSpPr>
          <p:spPr bwMode="auto">
            <a:xfrm>
              <a:off x="1296" y="2160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merge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47" name="Text Box 28"/>
            <p:cNvSpPr txBox="1">
              <a:spLocks noChangeArrowheads="1"/>
            </p:cNvSpPr>
            <p:nvPr/>
          </p:nvSpPr>
          <p:spPr bwMode="auto">
            <a:xfrm>
              <a:off x="1920" y="2160"/>
              <a:ext cx="1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{A,C,D,E,F} {B}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48" name="Freeform 29"/>
            <p:cNvSpPr>
              <a:spLocks/>
            </p:cNvSpPr>
            <p:nvPr/>
          </p:nvSpPr>
          <p:spPr bwMode="auto">
            <a:xfrm>
              <a:off x="4047" y="2540"/>
              <a:ext cx="154" cy="415"/>
            </a:xfrm>
            <a:custGeom>
              <a:avLst/>
              <a:gdLst>
                <a:gd name="T0" fmla="*/ 167 w 142"/>
                <a:gd name="T1" fmla="*/ 5 h 415"/>
                <a:gd name="T2" fmla="*/ 145 w 142"/>
                <a:gd name="T3" fmla="*/ 0 h 415"/>
                <a:gd name="T4" fmla="*/ 0 w 142"/>
                <a:gd name="T5" fmla="*/ 410 h 415"/>
                <a:gd name="T6" fmla="*/ 22 w 142"/>
                <a:gd name="T7" fmla="*/ 415 h 415"/>
                <a:gd name="T8" fmla="*/ 167 w 142"/>
                <a:gd name="T9" fmla="*/ 5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15">
                  <a:moveTo>
                    <a:pt x="142" y="5"/>
                  </a:moveTo>
                  <a:lnTo>
                    <a:pt x="124" y="0"/>
                  </a:lnTo>
                  <a:lnTo>
                    <a:pt x="0" y="410"/>
                  </a:lnTo>
                  <a:lnTo>
                    <a:pt x="18" y="415"/>
                  </a:lnTo>
                  <a:lnTo>
                    <a:pt x="142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1981200" y="2590800"/>
            <a:ext cx="6370638" cy="2600325"/>
            <a:chOff x="1296" y="1632"/>
            <a:chExt cx="3706" cy="1638"/>
          </a:xfrm>
        </p:grpSpPr>
        <p:grpSp>
          <p:nvGrpSpPr>
            <p:cNvPr id="24642" name="Group 31"/>
            <p:cNvGrpSpPr>
              <a:grpSpLocks/>
            </p:cNvGrpSpPr>
            <p:nvPr/>
          </p:nvGrpSpPr>
          <p:grpSpPr bwMode="auto">
            <a:xfrm>
              <a:off x="1296" y="1632"/>
              <a:ext cx="2288" cy="288"/>
              <a:chOff x="1296" y="1632"/>
              <a:chExt cx="2288" cy="288"/>
            </a:xfrm>
          </p:grpSpPr>
          <p:sp>
            <p:nvSpPr>
              <p:cNvPr id="24644" name="Text Box 32"/>
              <p:cNvSpPr txBox="1">
                <a:spLocks noChangeArrowheads="1"/>
              </p:cNvSpPr>
              <p:nvPr/>
            </p:nvSpPr>
            <p:spPr bwMode="auto">
              <a:xfrm>
                <a:off x="1296" y="1632"/>
                <a:ext cx="5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b="1">
                    <a:latin typeface="Times New Roman" panose="02020603050405020304" pitchFamily="18" charset="0"/>
                  </a:rPr>
                  <a:t>merge</a:t>
                </a:r>
                <a:endParaRPr lang="en-AU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5" name="Text Box 33"/>
              <p:cNvSpPr txBox="1">
                <a:spLocks noChangeArrowheads="1"/>
              </p:cNvSpPr>
              <p:nvPr/>
            </p:nvSpPr>
            <p:spPr bwMode="auto">
              <a:xfrm>
                <a:off x="1920" y="1632"/>
                <a:ext cx="16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b="1">
                    <a:latin typeface="Times New Roman" panose="02020603050405020304" pitchFamily="18" charset="0"/>
                  </a:rPr>
                  <a:t>{A,C,D} {B} {E} {F} </a:t>
                </a:r>
                <a:endParaRPr lang="en-AU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643" name="Freeform 34"/>
            <p:cNvSpPr>
              <a:spLocks/>
            </p:cNvSpPr>
            <p:nvPr/>
          </p:nvSpPr>
          <p:spPr bwMode="auto">
            <a:xfrm>
              <a:off x="4599" y="3057"/>
              <a:ext cx="403" cy="213"/>
            </a:xfrm>
            <a:custGeom>
              <a:avLst/>
              <a:gdLst>
                <a:gd name="T0" fmla="*/ 0 w 372"/>
                <a:gd name="T1" fmla="*/ 194 h 213"/>
                <a:gd name="T2" fmla="*/ 10 w 372"/>
                <a:gd name="T3" fmla="*/ 213 h 213"/>
                <a:gd name="T4" fmla="*/ 437 w 372"/>
                <a:gd name="T5" fmla="*/ 19 h 213"/>
                <a:gd name="T6" fmla="*/ 426 w 372"/>
                <a:gd name="T7" fmla="*/ 0 h 213"/>
                <a:gd name="T8" fmla="*/ 0 w 372"/>
                <a:gd name="T9" fmla="*/ 194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13">
                  <a:moveTo>
                    <a:pt x="0" y="194"/>
                  </a:moveTo>
                  <a:lnTo>
                    <a:pt x="8" y="213"/>
                  </a:lnTo>
                  <a:lnTo>
                    <a:pt x="372" y="19"/>
                  </a:lnTo>
                  <a:lnTo>
                    <a:pt x="363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1981200" y="3581400"/>
            <a:ext cx="6673850" cy="1128713"/>
            <a:chOff x="1296" y="2265"/>
            <a:chExt cx="3882" cy="711"/>
          </a:xfrm>
        </p:grpSpPr>
        <p:sp>
          <p:nvSpPr>
            <p:cNvPr id="24639" name="Text Box 36"/>
            <p:cNvSpPr txBox="1">
              <a:spLocks noChangeArrowheads="1"/>
            </p:cNvSpPr>
            <p:nvPr/>
          </p:nvSpPr>
          <p:spPr bwMode="auto">
            <a:xfrm>
              <a:off x="1296" y="2688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merge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40" name="Text Box 37"/>
            <p:cNvSpPr txBox="1">
              <a:spLocks noChangeArrowheads="1"/>
            </p:cNvSpPr>
            <p:nvPr/>
          </p:nvSpPr>
          <p:spPr bwMode="auto">
            <a:xfrm>
              <a:off x="1920" y="2688"/>
              <a:ext cx="1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{A,C,D,E,F,B}</a:t>
              </a:r>
              <a:endParaRPr lang="en-AU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41" name="Freeform 38"/>
            <p:cNvSpPr>
              <a:spLocks/>
            </p:cNvSpPr>
            <p:nvPr/>
          </p:nvSpPr>
          <p:spPr bwMode="auto">
            <a:xfrm>
              <a:off x="4808" y="2265"/>
              <a:ext cx="370" cy="176"/>
            </a:xfrm>
            <a:custGeom>
              <a:avLst/>
              <a:gdLst>
                <a:gd name="T0" fmla="*/ 10 w 341"/>
                <a:gd name="T1" fmla="*/ 0 h 176"/>
                <a:gd name="T2" fmla="*/ 0 w 341"/>
                <a:gd name="T3" fmla="*/ 19 h 176"/>
                <a:gd name="T4" fmla="*/ 391 w 341"/>
                <a:gd name="T5" fmla="*/ 176 h 176"/>
                <a:gd name="T6" fmla="*/ 401 w 341"/>
                <a:gd name="T7" fmla="*/ 157 h 176"/>
                <a:gd name="T8" fmla="*/ 10 w 341"/>
                <a:gd name="T9" fmla="*/ 0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1" h="176">
                  <a:moveTo>
                    <a:pt x="8" y="0"/>
                  </a:moveTo>
                  <a:lnTo>
                    <a:pt x="0" y="19"/>
                  </a:lnTo>
                  <a:lnTo>
                    <a:pt x="332" y="176"/>
                  </a:lnTo>
                  <a:lnTo>
                    <a:pt x="341" y="15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1981772" y="2133600"/>
            <a:ext cx="6122416" cy="3028950"/>
            <a:chOff x="1252" y="1344"/>
            <a:chExt cx="3562" cy="1908"/>
          </a:xfrm>
        </p:grpSpPr>
        <p:sp>
          <p:nvSpPr>
            <p:cNvPr id="24636" name="Text Box 40"/>
            <p:cNvSpPr txBox="1">
              <a:spLocks noChangeArrowheads="1"/>
            </p:cNvSpPr>
            <p:nvPr/>
          </p:nvSpPr>
          <p:spPr bwMode="auto">
            <a:xfrm>
              <a:off x="1252" y="1344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latin typeface="Times New Roman" panose="02020603050405020304" pitchFamily="18" charset="0"/>
                </a:rPr>
                <a:t>merge</a:t>
              </a:r>
              <a:endParaRPr lang="en-A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37" name="Text Box 41"/>
            <p:cNvSpPr txBox="1">
              <a:spLocks noChangeArrowheads="1"/>
            </p:cNvSpPr>
            <p:nvPr/>
          </p:nvSpPr>
          <p:spPr bwMode="auto">
            <a:xfrm>
              <a:off x="1920" y="1344"/>
              <a:ext cx="1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latin typeface="Times New Roman" panose="02020603050405020304" pitchFamily="18" charset="0"/>
                </a:rPr>
                <a:t>{A,D} {B} {C} {E} {F}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endParaRPr lang="en-AU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4638" name="Freeform 42"/>
            <p:cNvSpPr>
              <a:spLocks/>
            </p:cNvSpPr>
            <p:nvPr/>
          </p:nvSpPr>
          <p:spPr bwMode="auto">
            <a:xfrm>
              <a:off x="4590" y="2281"/>
              <a:ext cx="224" cy="971"/>
            </a:xfrm>
            <a:custGeom>
              <a:avLst/>
              <a:gdLst>
                <a:gd name="T0" fmla="*/ 242 w 207"/>
                <a:gd name="T1" fmla="*/ 3 h 971"/>
                <a:gd name="T2" fmla="*/ 222 w 207"/>
                <a:gd name="T3" fmla="*/ 0 h 971"/>
                <a:gd name="T4" fmla="*/ 0 w 207"/>
                <a:gd name="T5" fmla="*/ 968 h 971"/>
                <a:gd name="T6" fmla="*/ 21 w 207"/>
                <a:gd name="T7" fmla="*/ 971 h 971"/>
                <a:gd name="T8" fmla="*/ 242 w 207"/>
                <a:gd name="T9" fmla="*/ 3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" h="971">
                  <a:moveTo>
                    <a:pt x="207" y="3"/>
                  </a:moveTo>
                  <a:lnTo>
                    <a:pt x="189" y="0"/>
                  </a:lnTo>
                  <a:lnTo>
                    <a:pt x="0" y="968"/>
                  </a:lnTo>
                  <a:lnTo>
                    <a:pt x="18" y="971"/>
                  </a:lnTo>
                  <a:lnTo>
                    <a:pt x="207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6" name="Oval 43"/>
          <p:cNvSpPr>
            <a:spLocks noChangeArrowheads="1"/>
          </p:cNvSpPr>
          <p:nvPr/>
        </p:nvSpPr>
        <p:spPr bwMode="auto">
          <a:xfrm>
            <a:off x="6629400" y="4648200"/>
            <a:ext cx="161925" cy="1651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97" name="Oval 44"/>
          <p:cNvSpPr>
            <a:spLocks noChangeArrowheads="1"/>
          </p:cNvSpPr>
          <p:nvPr/>
        </p:nvSpPr>
        <p:spPr bwMode="auto">
          <a:xfrm>
            <a:off x="6858000" y="3886200"/>
            <a:ext cx="168275" cy="1651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98" name="Oval 45"/>
          <p:cNvSpPr>
            <a:spLocks noChangeArrowheads="1"/>
          </p:cNvSpPr>
          <p:nvPr/>
        </p:nvSpPr>
        <p:spPr bwMode="auto">
          <a:xfrm>
            <a:off x="8001000" y="3505200"/>
            <a:ext cx="163513" cy="163513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99" name="Oval 46"/>
          <p:cNvSpPr>
            <a:spLocks noChangeArrowheads="1"/>
          </p:cNvSpPr>
          <p:nvPr/>
        </p:nvSpPr>
        <p:spPr bwMode="auto">
          <a:xfrm>
            <a:off x="8610600" y="3810000"/>
            <a:ext cx="165100" cy="1651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600" name="Oval 47"/>
          <p:cNvSpPr>
            <a:spLocks noChangeArrowheads="1"/>
          </p:cNvSpPr>
          <p:nvPr/>
        </p:nvSpPr>
        <p:spPr bwMode="auto">
          <a:xfrm>
            <a:off x="7620000" y="5105400"/>
            <a:ext cx="163513" cy="16827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601" name="Oval 48"/>
          <p:cNvSpPr>
            <a:spLocks noChangeArrowheads="1"/>
          </p:cNvSpPr>
          <p:nvPr/>
        </p:nvSpPr>
        <p:spPr bwMode="auto">
          <a:xfrm>
            <a:off x="8305800" y="4724400"/>
            <a:ext cx="160338" cy="1651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53471"/>
            <a:ext cx="8058150" cy="354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03" name="Group 50"/>
          <p:cNvGrpSpPr>
            <a:grpSpLocks/>
          </p:cNvGrpSpPr>
          <p:nvPr/>
        </p:nvGrpSpPr>
        <p:grpSpPr bwMode="auto">
          <a:xfrm>
            <a:off x="6172200" y="457200"/>
            <a:ext cx="2514600" cy="2716213"/>
            <a:chOff x="4471" y="0"/>
            <a:chExt cx="1767" cy="1680"/>
          </a:xfrm>
        </p:grpSpPr>
        <p:sp>
          <p:nvSpPr>
            <p:cNvPr id="24604" name="Rectangle 51"/>
            <p:cNvSpPr>
              <a:spLocks noChangeArrowheads="1"/>
            </p:cNvSpPr>
            <p:nvPr/>
          </p:nvSpPr>
          <p:spPr bwMode="auto">
            <a:xfrm>
              <a:off x="4764" y="408"/>
              <a:ext cx="84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5" name="Rectangle 52"/>
            <p:cNvSpPr>
              <a:spLocks noChangeArrowheads="1"/>
            </p:cNvSpPr>
            <p:nvPr/>
          </p:nvSpPr>
          <p:spPr bwMode="auto">
            <a:xfrm>
              <a:off x="4570" y="1036"/>
              <a:ext cx="91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6" name="Rectangle 53"/>
            <p:cNvSpPr>
              <a:spLocks noChangeArrowheads="1"/>
            </p:cNvSpPr>
            <p:nvPr/>
          </p:nvSpPr>
          <p:spPr bwMode="auto">
            <a:xfrm>
              <a:off x="5260" y="1404"/>
              <a:ext cx="99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7" name="Rectangle 54"/>
            <p:cNvSpPr>
              <a:spLocks noChangeArrowheads="1"/>
            </p:cNvSpPr>
            <p:nvPr/>
          </p:nvSpPr>
          <p:spPr bwMode="auto">
            <a:xfrm>
              <a:off x="5895" y="1157"/>
              <a:ext cx="99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8" name="Rectangle 55"/>
            <p:cNvSpPr>
              <a:spLocks noChangeArrowheads="1"/>
            </p:cNvSpPr>
            <p:nvPr/>
          </p:nvSpPr>
          <p:spPr bwMode="auto">
            <a:xfrm>
              <a:off x="6076" y="460"/>
              <a:ext cx="92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9" name="Rectangle 56"/>
            <p:cNvSpPr>
              <a:spLocks noChangeArrowheads="1"/>
            </p:cNvSpPr>
            <p:nvPr/>
          </p:nvSpPr>
          <p:spPr bwMode="auto">
            <a:xfrm>
              <a:off x="5454" y="49"/>
              <a:ext cx="158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0" name="Rectangle 57"/>
            <p:cNvSpPr>
              <a:spLocks noChangeArrowheads="1"/>
            </p:cNvSpPr>
            <p:nvPr/>
          </p:nvSpPr>
          <p:spPr bwMode="auto">
            <a:xfrm>
              <a:off x="5568" y="1221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1" name="Rectangle 58"/>
            <p:cNvSpPr>
              <a:spLocks noChangeArrowheads="1"/>
            </p:cNvSpPr>
            <p:nvPr/>
          </p:nvSpPr>
          <p:spPr bwMode="auto">
            <a:xfrm>
              <a:off x="5115" y="543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2" name="Rectangle 59"/>
            <p:cNvSpPr>
              <a:spLocks noChangeArrowheads="1"/>
            </p:cNvSpPr>
            <p:nvPr/>
          </p:nvSpPr>
          <p:spPr bwMode="auto">
            <a:xfrm>
              <a:off x="5533" y="46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3" name="Rectangle 60"/>
            <p:cNvSpPr>
              <a:spLocks noChangeArrowheads="1"/>
            </p:cNvSpPr>
            <p:nvPr/>
          </p:nvSpPr>
          <p:spPr bwMode="auto">
            <a:xfrm>
              <a:off x="4986" y="77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4" name="Rectangle 61"/>
            <p:cNvSpPr>
              <a:spLocks noChangeArrowheads="1"/>
            </p:cNvSpPr>
            <p:nvPr/>
          </p:nvSpPr>
          <p:spPr bwMode="auto">
            <a:xfrm>
              <a:off x="4989" y="1190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5" name="Rectangle 62"/>
            <p:cNvSpPr>
              <a:spLocks noChangeArrowheads="1"/>
            </p:cNvSpPr>
            <p:nvPr/>
          </p:nvSpPr>
          <p:spPr bwMode="auto">
            <a:xfrm>
              <a:off x="4673" y="716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6" name="Rectangle 63"/>
            <p:cNvSpPr>
              <a:spLocks noChangeArrowheads="1"/>
            </p:cNvSpPr>
            <p:nvPr/>
          </p:nvSpPr>
          <p:spPr bwMode="auto">
            <a:xfrm>
              <a:off x="5919" y="728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7" name="Rectangle 64"/>
            <p:cNvSpPr>
              <a:spLocks noChangeArrowheads="1"/>
            </p:cNvSpPr>
            <p:nvPr/>
          </p:nvSpPr>
          <p:spPr bwMode="auto">
            <a:xfrm>
              <a:off x="5081" y="243"/>
              <a:ext cx="70" cy="1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8" name="Rectangle 65"/>
            <p:cNvSpPr>
              <a:spLocks noChangeArrowheads="1"/>
            </p:cNvSpPr>
            <p:nvPr/>
          </p:nvSpPr>
          <p:spPr bwMode="auto">
            <a:xfrm>
              <a:off x="5785" y="255"/>
              <a:ext cx="70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9" name="Freeform 66"/>
            <p:cNvSpPr>
              <a:spLocks/>
            </p:cNvSpPr>
            <p:nvPr/>
          </p:nvSpPr>
          <p:spPr bwMode="auto">
            <a:xfrm>
              <a:off x="4891" y="313"/>
              <a:ext cx="615" cy="231"/>
            </a:xfrm>
            <a:custGeom>
              <a:avLst/>
              <a:gdLst>
                <a:gd name="T0" fmla="*/ 0 w 524"/>
                <a:gd name="T1" fmla="*/ 212 h 231"/>
                <a:gd name="T2" fmla="*/ 8 w 524"/>
                <a:gd name="T3" fmla="*/ 231 h 231"/>
                <a:gd name="T4" fmla="*/ 722 w 524"/>
                <a:gd name="T5" fmla="*/ 20 h 231"/>
                <a:gd name="T6" fmla="*/ 712 w 524"/>
                <a:gd name="T7" fmla="*/ 0 h 231"/>
                <a:gd name="T8" fmla="*/ 0 w 524"/>
                <a:gd name="T9" fmla="*/ 212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4" h="231">
                  <a:moveTo>
                    <a:pt x="0" y="212"/>
                  </a:moveTo>
                  <a:lnTo>
                    <a:pt x="6" y="231"/>
                  </a:lnTo>
                  <a:lnTo>
                    <a:pt x="524" y="20"/>
                  </a:lnTo>
                  <a:lnTo>
                    <a:pt x="517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67"/>
            <p:cNvSpPr>
              <a:spLocks/>
            </p:cNvSpPr>
            <p:nvPr/>
          </p:nvSpPr>
          <p:spPr bwMode="auto">
            <a:xfrm>
              <a:off x="4851" y="562"/>
              <a:ext cx="972" cy="570"/>
            </a:xfrm>
            <a:custGeom>
              <a:avLst/>
              <a:gdLst>
                <a:gd name="T0" fmla="*/ 14 w 829"/>
                <a:gd name="T1" fmla="*/ 0 h 570"/>
                <a:gd name="T2" fmla="*/ 0 w 829"/>
                <a:gd name="T3" fmla="*/ 17 h 570"/>
                <a:gd name="T4" fmla="*/ 1126 w 829"/>
                <a:gd name="T5" fmla="*/ 570 h 570"/>
                <a:gd name="T6" fmla="*/ 1140 w 829"/>
                <a:gd name="T7" fmla="*/ 552 h 570"/>
                <a:gd name="T8" fmla="*/ 14 w 829"/>
                <a:gd name="T9" fmla="*/ 0 h 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9" h="570">
                  <a:moveTo>
                    <a:pt x="10" y="0"/>
                  </a:moveTo>
                  <a:lnTo>
                    <a:pt x="0" y="17"/>
                  </a:lnTo>
                  <a:lnTo>
                    <a:pt x="819" y="570"/>
                  </a:lnTo>
                  <a:lnTo>
                    <a:pt x="829" y="55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68"/>
            <p:cNvSpPr>
              <a:spLocks/>
            </p:cNvSpPr>
            <p:nvPr/>
          </p:nvSpPr>
          <p:spPr bwMode="auto">
            <a:xfrm>
              <a:off x="5845" y="577"/>
              <a:ext cx="143" cy="488"/>
            </a:xfrm>
            <a:custGeom>
              <a:avLst/>
              <a:gdLst>
                <a:gd name="T0" fmla="*/ 0 w 122"/>
                <a:gd name="T1" fmla="*/ 484 h 488"/>
                <a:gd name="T2" fmla="*/ 25 w 122"/>
                <a:gd name="T3" fmla="*/ 488 h 488"/>
                <a:gd name="T4" fmla="*/ 168 w 122"/>
                <a:gd name="T5" fmla="*/ 4 h 488"/>
                <a:gd name="T6" fmla="*/ 143 w 122"/>
                <a:gd name="T7" fmla="*/ 0 h 488"/>
                <a:gd name="T8" fmla="*/ 0 w 122"/>
                <a:gd name="T9" fmla="*/ 484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488">
                  <a:moveTo>
                    <a:pt x="0" y="484"/>
                  </a:moveTo>
                  <a:lnTo>
                    <a:pt x="18" y="488"/>
                  </a:lnTo>
                  <a:lnTo>
                    <a:pt x="122" y="4"/>
                  </a:lnTo>
                  <a:lnTo>
                    <a:pt x="104" y="0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69"/>
            <p:cNvSpPr>
              <a:spLocks/>
            </p:cNvSpPr>
            <p:nvPr/>
          </p:nvSpPr>
          <p:spPr bwMode="auto">
            <a:xfrm>
              <a:off x="4746" y="599"/>
              <a:ext cx="166" cy="415"/>
            </a:xfrm>
            <a:custGeom>
              <a:avLst/>
              <a:gdLst>
                <a:gd name="T0" fmla="*/ 194 w 142"/>
                <a:gd name="T1" fmla="*/ 5 h 415"/>
                <a:gd name="T2" fmla="*/ 170 w 142"/>
                <a:gd name="T3" fmla="*/ 0 h 415"/>
                <a:gd name="T4" fmla="*/ 0 w 142"/>
                <a:gd name="T5" fmla="*/ 410 h 415"/>
                <a:gd name="T6" fmla="*/ 25 w 142"/>
                <a:gd name="T7" fmla="*/ 415 h 415"/>
                <a:gd name="T8" fmla="*/ 194 w 142"/>
                <a:gd name="T9" fmla="*/ 5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15">
                  <a:moveTo>
                    <a:pt x="142" y="5"/>
                  </a:moveTo>
                  <a:lnTo>
                    <a:pt x="124" y="0"/>
                  </a:lnTo>
                  <a:lnTo>
                    <a:pt x="0" y="410"/>
                  </a:lnTo>
                  <a:lnTo>
                    <a:pt x="18" y="415"/>
                  </a:lnTo>
                  <a:lnTo>
                    <a:pt x="142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Freeform 70"/>
            <p:cNvSpPr>
              <a:spLocks/>
            </p:cNvSpPr>
            <p:nvPr/>
          </p:nvSpPr>
          <p:spPr bwMode="auto">
            <a:xfrm>
              <a:off x="4761" y="1053"/>
              <a:ext cx="564" cy="276"/>
            </a:xfrm>
            <a:custGeom>
              <a:avLst/>
              <a:gdLst>
                <a:gd name="T0" fmla="*/ 11 w 481"/>
                <a:gd name="T1" fmla="*/ 0 h 276"/>
                <a:gd name="T2" fmla="*/ 0 w 481"/>
                <a:gd name="T3" fmla="*/ 19 h 276"/>
                <a:gd name="T4" fmla="*/ 651 w 481"/>
                <a:gd name="T5" fmla="*/ 276 h 276"/>
                <a:gd name="T6" fmla="*/ 661 w 481"/>
                <a:gd name="T7" fmla="*/ 257 h 276"/>
                <a:gd name="T8" fmla="*/ 11 w 481"/>
                <a:gd name="T9" fmla="*/ 0 h 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276">
                  <a:moveTo>
                    <a:pt x="8" y="0"/>
                  </a:moveTo>
                  <a:lnTo>
                    <a:pt x="0" y="19"/>
                  </a:lnTo>
                  <a:lnTo>
                    <a:pt x="473" y="276"/>
                  </a:lnTo>
                  <a:lnTo>
                    <a:pt x="481" y="25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Freeform 71"/>
            <p:cNvSpPr>
              <a:spLocks/>
            </p:cNvSpPr>
            <p:nvPr/>
          </p:nvSpPr>
          <p:spPr bwMode="auto">
            <a:xfrm>
              <a:off x="5342" y="1114"/>
              <a:ext cx="437" cy="215"/>
            </a:xfrm>
            <a:custGeom>
              <a:avLst/>
              <a:gdLst>
                <a:gd name="T0" fmla="*/ 0 w 372"/>
                <a:gd name="T1" fmla="*/ 196 h 215"/>
                <a:gd name="T2" fmla="*/ 11 w 372"/>
                <a:gd name="T3" fmla="*/ 215 h 215"/>
                <a:gd name="T4" fmla="*/ 513 w 372"/>
                <a:gd name="T5" fmla="*/ 20 h 215"/>
                <a:gd name="T6" fmla="*/ 500 w 372"/>
                <a:gd name="T7" fmla="*/ 0 h 215"/>
                <a:gd name="T8" fmla="*/ 0 w 372"/>
                <a:gd name="T9" fmla="*/ 196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2" h="215">
                  <a:moveTo>
                    <a:pt x="0" y="196"/>
                  </a:moveTo>
                  <a:lnTo>
                    <a:pt x="8" y="215"/>
                  </a:lnTo>
                  <a:lnTo>
                    <a:pt x="372" y="20"/>
                  </a:lnTo>
                  <a:lnTo>
                    <a:pt x="363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Freeform 72"/>
            <p:cNvSpPr>
              <a:spLocks/>
            </p:cNvSpPr>
            <p:nvPr/>
          </p:nvSpPr>
          <p:spPr bwMode="auto">
            <a:xfrm>
              <a:off x="5569" y="324"/>
              <a:ext cx="400" cy="174"/>
            </a:xfrm>
            <a:custGeom>
              <a:avLst/>
              <a:gdLst>
                <a:gd name="T0" fmla="*/ 11 w 341"/>
                <a:gd name="T1" fmla="*/ 0 h 174"/>
                <a:gd name="T2" fmla="*/ 0 w 341"/>
                <a:gd name="T3" fmla="*/ 19 h 174"/>
                <a:gd name="T4" fmla="*/ 456 w 341"/>
                <a:gd name="T5" fmla="*/ 174 h 174"/>
                <a:gd name="T6" fmla="*/ 469 w 341"/>
                <a:gd name="T7" fmla="*/ 155 h 174"/>
                <a:gd name="T8" fmla="*/ 11 w 341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1" h="174">
                  <a:moveTo>
                    <a:pt x="8" y="0"/>
                  </a:moveTo>
                  <a:lnTo>
                    <a:pt x="0" y="19"/>
                  </a:lnTo>
                  <a:lnTo>
                    <a:pt x="332" y="174"/>
                  </a:lnTo>
                  <a:lnTo>
                    <a:pt x="341" y="15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73"/>
            <p:cNvSpPr>
              <a:spLocks/>
            </p:cNvSpPr>
            <p:nvPr/>
          </p:nvSpPr>
          <p:spPr bwMode="auto">
            <a:xfrm>
              <a:off x="5332" y="340"/>
              <a:ext cx="243" cy="970"/>
            </a:xfrm>
            <a:custGeom>
              <a:avLst/>
              <a:gdLst>
                <a:gd name="T0" fmla="*/ 285 w 207"/>
                <a:gd name="T1" fmla="*/ 3 h 970"/>
                <a:gd name="T2" fmla="*/ 261 w 207"/>
                <a:gd name="T3" fmla="*/ 0 h 970"/>
                <a:gd name="T4" fmla="*/ 0 w 207"/>
                <a:gd name="T5" fmla="*/ 966 h 970"/>
                <a:gd name="T6" fmla="*/ 26 w 207"/>
                <a:gd name="T7" fmla="*/ 970 h 970"/>
                <a:gd name="T8" fmla="*/ 285 w 207"/>
                <a:gd name="T9" fmla="*/ 3 h 9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" h="970">
                  <a:moveTo>
                    <a:pt x="207" y="3"/>
                  </a:moveTo>
                  <a:lnTo>
                    <a:pt x="189" y="0"/>
                  </a:lnTo>
                  <a:lnTo>
                    <a:pt x="0" y="966"/>
                  </a:lnTo>
                  <a:lnTo>
                    <a:pt x="19" y="970"/>
                  </a:lnTo>
                  <a:lnTo>
                    <a:pt x="207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Freeform 74"/>
            <p:cNvSpPr>
              <a:spLocks/>
            </p:cNvSpPr>
            <p:nvPr/>
          </p:nvSpPr>
          <p:spPr bwMode="auto">
            <a:xfrm>
              <a:off x="4773" y="544"/>
              <a:ext cx="1159" cy="498"/>
            </a:xfrm>
            <a:custGeom>
              <a:avLst/>
              <a:gdLst>
                <a:gd name="T0" fmla="*/ 0 w 988"/>
                <a:gd name="T1" fmla="*/ 479 h 498"/>
                <a:gd name="T2" fmla="*/ 11 w 988"/>
                <a:gd name="T3" fmla="*/ 498 h 498"/>
                <a:gd name="T4" fmla="*/ 1360 w 988"/>
                <a:gd name="T5" fmla="*/ 19 h 498"/>
                <a:gd name="T6" fmla="*/ 1349 w 988"/>
                <a:gd name="T7" fmla="*/ 0 h 498"/>
                <a:gd name="T8" fmla="*/ 0 w 988"/>
                <a:gd name="T9" fmla="*/ 479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8" h="498">
                  <a:moveTo>
                    <a:pt x="0" y="479"/>
                  </a:moveTo>
                  <a:lnTo>
                    <a:pt x="8" y="498"/>
                  </a:lnTo>
                  <a:lnTo>
                    <a:pt x="988" y="19"/>
                  </a:lnTo>
                  <a:lnTo>
                    <a:pt x="980" y="0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Oval 75"/>
            <p:cNvSpPr>
              <a:spLocks noChangeArrowheads="1"/>
            </p:cNvSpPr>
            <p:nvPr/>
          </p:nvSpPr>
          <p:spPr bwMode="auto">
            <a:xfrm>
              <a:off x="4698" y="1000"/>
              <a:ext cx="103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29" name="Oval 76"/>
            <p:cNvSpPr>
              <a:spLocks noChangeArrowheads="1"/>
            </p:cNvSpPr>
            <p:nvPr/>
          </p:nvSpPr>
          <p:spPr bwMode="auto">
            <a:xfrm>
              <a:off x="4844" y="518"/>
              <a:ext cx="104" cy="10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0" name="Oval 77"/>
            <p:cNvSpPr>
              <a:spLocks noChangeArrowheads="1"/>
            </p:cNvSpPr>
            <p:nvPr/>
          </p:nvSpPr>
          <p:spPr bwMode="auto">
            <a:xfrm>
              <a:off x="5490" y="261"/>
              <a:ext cx="103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1" name="Oval 78"/>
            <p:cNvSpPr>
              <a:spLocks noChangeArrowheads="1"/>
            </p:cNvSpPr>
            <p:nvPr/>
          </p:nvSpPr>
          <p:spPr bwMode="auto">
            <a:xfrm>
              <a:off x="5920" y="496"/>
              <a:ext cx="102" cy="10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2" name="Oval 79"/>
            <p:cNvSpPr>
              <a:spLocks noChangeArrowheads="1"/>
            </p:cNvSpPr>
            <p:nvPr/>
          </p:nvSpPr>
          <p:spPr bwMode="auto">
            <a:xfrm>
              <a:off x="5274" y="1278"/>
              <a:ext cx="105" cy="104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3" name="Oval 80"/>
            <p:cNvSpPr>
              <a:spLocks noChangeArrowheads="1"/>
            </p:cNvSpPr>
            <p:nvPr/>
          </p:nvSpPr>
          <p:spPr bwMode="auto">
            <a:xfrm>
              <a:off x="5773" y="1051"/>
              <a:ext cx="102" cy="10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4" name="Line 81"/>
            <p:cNvSpPr>
              <a:spLocks noChangeShapeType="1"/>
            </p:cNvSpPr>
            <p:nvPr/>
          </p:nvSpPr>
          <p:spPr bwMode="auto">
            <a:xfrm>
              <a:off x="4471" y="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Line 82"/>
            <p:cNvSpPr>
              <a:spLocks noChangeShapeType="1"/>
            </p:cNvSpPr>
            <p:nvPr/>
          </p:nvSpPr>
          <p:spPr bwMode="auto">
            <a:xfrm>
              <a:off x="4471" y="1680"/>
              <a:ext cx="1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26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315200" cy="60960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dirty="0" err="1" smtClean="0"/>
              <a:t>Kruskal’s</a:t>
            </a:r>
            <a:r>
              <a:rPr lang="en-US" dirty="0" smtClean="0"/>
              <a:t> algorithm(contd.)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305800" cy="5257800"/>
          </a:xfrm>
          <a:noFill/>
        </p:spPr>
        <p:txBody>
          <a:bodyPr/>
          <a:lstStyle/>
          <a:p>
            <a:pPr eaLnBrk="1" hangingPunct="1"/>
            <a:r>
              <a:rPr lang="en-US" sz="2000" dirty="0" smtClean="0"/>
              <a:t>Each vertex is labeled as being in a set</a:t>
            </a:r>
          </a:p>
          <a:p>
            <a:pPr eaLnBrk="1" hangingPunct="1"/>
            <a:r>
              <a:rPr lang="en-US" sz="2000" dirty="0" smtClean="0"/>
              <a:t>Initially each is in it’s own set</a:t>
            </a:r>
          </a:p>
          <a:p>
            <a:pPr eaLnBrk="1" hangingPunct="1"/>
            <a:r>
              <a:rPr lang="en-US" sz="2000" dirty="0" smtClean="0"/>
              <a:t>Each set of vertices forms a MCST for the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it connects</a:t>
            </a:r>
          </a:p>
          <a:p>
            <a:pPr eaLnBrk="1" hangingPunct="1"/>
            <a:r>
              <a:rPr lang="en-US" sz="2000" dirty="0" smtClean="0"/>
              <a:t>It is safe to join two vertices from different sets</a:t>
            </a:r>
          </a:p>
          <a:p>
            <a:pPr eaLnBrk="1" hangingPunct="1"/>
            <a:r>
              <a:rPr lang="en-US" sz="2000" dirty="0" smtClean="0"/>
              <a:t>The edge that joins the sets goes into </a:t>
            </a:r>
            <a:r>
              <a:rPr lang="en-US" sz="2000" i="1" dirty="0" smtClean="0"/>
              <a:t>T</a:t>
            </a:r>
          </a:p>
          <a:p>
            <a:pPr eaLnBrk="1" hangingPunct="1"/>
            <a:r>
              <a:rPr lang="en-US" sz="2000" dirty="0" smtClean="0"/>
              <a:t>Note that </a:t>
            </a:r>
            <a:r>
              <a:rPr lang="en-US" sz="2000" b="1" dirty="0" err="1" smtClean="0"/>
              <a:t>Kruskal’s</a:t>
            </a:r>
            <a:r>
              <a:rPr lang="en-US" sz="2000" b="1" dirty="0" smtClean="0"/>
              <a:t> algorithm is greedy</a:t>
            </a:r>
            <a:r>
              <a:rPr lang="en-US" sz="2000" dirty="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sz="2000" dirty="0" smtClean="0"/>
              <a:t>	Just adds a shortest edge at the moment without worrying about the overall structure</a:t>
            </a:r>
          </a:p>
          <a:p>
            <a:pPr eaLnBrk="1" hangingPunct="1"/>
            <a:r>
              <a:rPr lang="en-US" sz="2000" dirty="0" smtClean="0"/>
              <a:t>MCST resulting from this algorithm is optimal</a:t>
            </a:r>
            <a:endParaRPr lang="en-AU" sz="2000" dirty="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2F0E11-3F83-4156-B764-8DDD81EF0BF5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8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3820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Greedy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Greedy Graph Algorithms</a:t>
            </a:r>
          </a:p>
          <a:p>
            <a:pPr lvl="1" eaLnBrk="1" hangingPunct="1"/>
            <a:r>
              <a:rPr lang="en-US" sz="2000" smtClean="0"/>
              <a:t>Kruskal’s Algorithm  </a:t>
            </a:r>
          </a:p>
          <a:p>
            <a:pPr lvl="1" eaLnBrk="1" hangingPunct="1"/>
            <a:r>
              <a:rPr lang="en-US" sz="2000" smtClean="0"/>
              <a:t>Dijkstra’s Algorithm  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10322-FA30-4415-86D9-D79515B4ED18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8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A224FB-D263-4A70-A5D8-5316080F69C2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43000"/>
            <a:ext cx="6391035" cy="280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419056" cy="263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(Contd.)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593AAC-BFEA-4430-A676-9445DA7C0F7A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26438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24175"/>
            <a:ext cx="4572000" cy="1903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685800"/>
            <a:ext cx="2270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n-lt"/>
              </a:rPr>
              <a:t>Question</a:t>
            </a:r>
            <a:endParaRPr lang="en-US" sz="4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589543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Minimum Cost Spanning Tree (MCST) </a:t>
            </a:r>
            <a:r>
              <a:rPr lang="en-US" dirty="0" smtClean="0"/>
              <a:t>using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2180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2082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n-lt"/>
              </a:rPr>
              <a:t>Solution</a:t>
            </a:r>
            <a:endParaRPr lang="en-US" sz="4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362200"/>
            <a:ext cx="4867275" cy="21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5625"/>
            <a:ext cx="6172200" cy="2136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2.   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9FDB5-8051-4C24-91EE-022529C969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7538"/>
            <a:ext cx="8715375" cy="677862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Dijkstra’s</a:t>
            </a:r>
            <a:r>
              <a:rPr lang="en-US" sz="4000" dirty="0" smtClean="0"/>
              <a:t> Single-source shortest path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7620000" cy="4114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Introduce in 1959</a:t>
            </a:r>
          </a:p>
          <a:p>
            <a:pPr eaLnBrk="1" hangingPunct="1"/>
            <a:r>
              <a:rPr lang="en-US" sz="1800" dirty="0" smtClean="0"/>
              <a:t>Provides the most efficient algorithm for solving </a:t>
            </a:r>
            <a:r>
              <a:rPr lang="en-US" sz="1800" i="1" dirty="0" smtClean="0"/>
              <a:t>shortest-path</a:t>
            </a:r>
            <a:r>
              <a:rPr lang="en-US" sz="1800" dirty="0" smtClean="0"/>
              <a:t> problem.</a:t>
            </a:r>
          </a:p>
          <a:p>
            <a:pPr marL="0" indent="0" eaLnBrk="1" hangingPunct="1">
              <a:buNone/>
            </a:pPr>
            <a:endParaRPr lang="en-US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 smtClean="0"/>
          </a:p>
        </p:txBody>
      </p:sp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5AEE22-563A-4388-AF94-F5D6C59F6F3E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pic>
        <p:nvPicPr>
          <p:cNvPr id="2867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62146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17022"/>
              </p:ext>
            </p:extLst>
          </p:nvPr>
        </p:nvGraphicFramePr>
        <p:xfrm>
          <a:off x="2743200" y="5248275"/>
          <a:ext cx="2689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4" imgW="1257120" imgH="431640" progId="Equation.3">
                  <p:embed/>
                </p:oleObj>
              </mc:Choice>
              <mc:Fallback>
                <p:oleObj name="Equation" r:id="rId4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48275"/>
                        <a:ext cx="2689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3988" cy="1143000"/>
          </a:xfrm>
        </p:spPr>
        <p:txBody>
          <a:bodyPr/>
          <a:lstStyle/>
          <a:p>
            <a:pPr eaLnBrk="1" hangingPunct="1"/>
            <a:r>
              <a:rPr lang="en-US" smtClean="0"/>
              <a:t>Shortest Paths</a:t>
            </a:r>
            <a:endParaRPr lang="en-AU" smtClean="0"/>
          </a:p>
        </p:txBody>
      </p:sp>
      <p:sp>
        <p:nvSpPr>
          <p:cNvPr id="29699" name="Rectangle 13"/>
          <p:cNvSpPr>
            <a:spLocks noChangeArrowheads="1"/>
          </p:cNvSpPr>
          <p:nvPr/>
        </p:nvSpPr>
        <p:spPr bwMode="auto">
          <a:xfrm>
            <a:off x="5715000" y="4191000"/>
            <a:ext cx="116205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700" b="1">
                <a:latin typeface="Times New Roman" panose="02020603050405020304" pitchFamily="18" charset="0"/>
              </a:rPr>
              <a:t>Kataragama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9700" name="Text Box 31"/>
          <p:cNvSpPr txBox="1">
            <a:spLocks noChangeArrowheads="1"/>
          </p:cNvSpPr>
          <p:nvPr/>
        </p:nvSpPr>
        <p:spPr bwMode="auto">
          <a:xfrm>
            <a:off x="152400" y="1447800"/>
            <a:ext cx="8763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A motorist wishes to find the shortest possible </a:t>
            </a:r>
            <a:r>
              <a:rPr lang="en-US" sz="2000" dirty="0" smtClean="0"/>
              <a:t>route </a:t>
            </a:r>
            <a:r>
              <a:rPr lang="en-US" sz="2000" dirty="0"/>
              <a:t>from </a:t>
            </a:r>
            <a:r>
              <a:rPr lang="en-US" sz="2000" dirty="0" err="1"/>
              <a:t>Badulla</a:t>
            </a:r>
            <a:r>
              <a:rPr lang="en-US" sz="2000" dirty="0"/>
              <a:t> to    </a:t>
            </a:r>
            <a:r>
              <a:rPr lang="en-US" sz="2000" dirty="0" err="1"/>
              <a:t>Matara</a:t>
            </a:r>
            <a:r>
              <a:rPr lang="en-US" sz="2000" dirty="0"/>
              <a:t>. Given the map of Sri </a:t>
            </a:r>
            <a:r>
              <a:rPr lang="en-US" sz="2000" dirty="0" err="1"/>
              <a:t>lanka</a:t>
            </a:r>
            <a:r>
              <a:rPr lang="en-US" sz="2000" dirty="0"/>
              <a:t>, on which the distance between each pair of cities is marked, how can we determine the shortest route?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000" dirty="0"/>
          </a:p>
        </p:txBody>
      </p:sp>
      <p:grpSp>
        <p:nvGrpSpPr>
          <p:cNvPr id="29701" name="Group 34"/>
          <p:cNvGrpSpPr>
            <a:grpSpLocks/>
          </p:cNvGrpSpPr>
          <p:nvPr/>
        </p:nvGrpSpPr>
        <p:grpSpPr bwMode="auto">
          <a:xfrm>
            <a:off x="1676400" y="3048000"/>
            <a:ext cx="4579938" cy="3154363"/>
            <a:chOff x="2592" y="1296"/>
            <a:chExt cx="2885" cy="1987"/>
          </a:xfrm>
        </p:grpSpPr>
        <p:sp>
          <p:nvSpPr>
            <p:cNvPr id="29702" name="Rectangle 3"/>
            <p:cNvSpPr>
              <a:spLocks noChangeArrowheads="1"/>
            </p:cNvSpPr>
            <p:nvPr/>
          </p:nvSpPr>
          <p:spPr bwMode="auto">
            <a:xfrm>
              <a:off x="4896" y="283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28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4416" y="302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72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4464" y="2688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90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4767" y="1691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30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6" name="Rectangle 7"/>
            <p:cNvSpPr>
              <a:spLocks noChangeArrowheads="1"/>
            </p:cNvSpPr>
            <p:nvPr/>
          </p:nvSpPr>
          <p:spPr bwMode="auto">
            <a:xfrm>
              <a:off x="5044" y="2410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30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7" name="Rectangle 8"/>
            <p:cNvSpPr>
              <a:spLocks noChangeArrowheads="1"/>
            </p:cNvSpPr>
            <p:nvPr/>
          </p:nvSpPr>
          <p:spPr bwMode="auto">
            <a:xfrm>
              <a:off x="3416" y="2736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90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8" name="Rectangle 9"/>
            <p:cNvSpPr>
              <a:spLocks noChangeArrowheads="1"/>
            </p:cNvSpPr>
            <p:nvPr/>
          </p:nvSpPr>
          <p:spPr bwMode="auto">
            <a:xfrm>
              <a:off x="3944" y="2640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80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9" name="Rectangle 10"/>
            <p:cNvSpPr>
              <a:spLocks noChangeArrowheads="1"/>
            </p:cNvSpPr>
            <p:nvPr/>
          </p:nvSpPr>
          <p:spPr bwMode="auto">
            <a:xfrm>
              <a:off x="3944" y="2429"/>
              <a:ext cx="2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110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0" name="Rectangle 11"/>
            <p:cNvSpPr>
              <a:spLocks noChangeArrowheads="1"/>
            </p:cNvSpPr>
            <p:nvPr/>
          </p:nvSpPr>
          <p:spPr bwMode="auto">
            <a:xfrm>
              <a:off x="4032" y="1296"/>
              <a:ext cx="7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Monaragala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1" name="Rectangle 12"/>
            <p:cNvSpPr>
              <a:spLocks noChangeArrowheads="1"/>
            </p:cNvSpPr>
            <p:nvPr/>
          </p:nvSpPr>
          <p:spPr bwMode="auto">
            <a:xfrm>
              <a:off x="3696" y="3120"/>
              <a:ext cx="5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Colombo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2" name="Rectangle 14"/>
            <p:cNvSpPr>
              <a:spLocks noChangeArrowheads="1"/>
            </p:cNvSpPr>
            <p:nvPr/>
          </p:nvSpPr>
          <p:spPr bwMode="auto">
            <a:xfrm>
              <a:off x="5040" y="2592"/>
              <a:ext cx="4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Matara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4681" y="3027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Galle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4" name="Oval 16"/>
            <p:cNvSpPr>
              <a:spLocks noChangeArrowheads="1"/>
            </p:cNvSpPr>
            <p:nvPr/>
          </p:nvSpPr>
          <p:spPr bwMode="auto">
            <a:xfrm>
              <a:off x="3007" y="2502"/>
              <a:ext cx="66" cy="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5" name="Oval 17"/>
            <p:cNvSpPr>
              <a:spLocks noChangeArrowheads="1"/>
            </p:cNvSpPr>
            <p:nvPr/>
          </p:nvSpPr>
          <p:spPr bwMode="auto">
            <a:xfrm>
              <a:off x="4444" y="1536"/>
              <a:ext cx="66" cy="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6" name="Oval 18"/>
            <p:cNvSpPr>
              <a:spLocks noChangeArrowheads="1"/>
            </p:cNvSpPr>
            <p:nvPr/>
          </p:nvSpPr>
          <p:spPr bwMode="auto">
            <a:xfrm>
              <a:off x="4193" y="2985"/>
              <a:ext cx="66" cy="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7" name="Oval 19"/>
            <p:cNvSpPr>
              <a:spLocks noChangeArrowheads="1"/>
            </p:cNvSpPr>
            <p:nvPr/>
          </p:nvSpPr>
          <p:spPr bwMode="auto">
            <a:xfrm>
              <a:off x="4647" y="2934"/>
              <a:ext cx="66" cy="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8" name="Oval 20"/>
            <p:cNvSpPr>
              <a:spLocks noChangeArrowheads="1"/>
            </p:cNvSpPr>
            <p:nvPr/>
          </p:nvSpPr>
          <p:spPr bwMode="auto">
            <a:xfrm>
              <a:off x="4870" y="2623"/>
              <a:ext cx="66" cy="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 flipV="1">
              <a:off x="4239" y="2648"/>
              <a:ext cx="656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2"/>
            <p:cNvSpPr>
              <a:spLocks noChangeShapeType="1"/>
            </p:cNvSpPr>
            <p:nvPr/>
          </p:nvSpPr>
          <p:spPr bwMode="auto">
            <a:xfrm flipV="1">
              <a:off x="4895" y="2185"/>
              <a:ext cx="152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23"/>
            <p:cNvSpPr>
              <a:spLocks noChangeShapeType="1"/>
            </p:cNvSpPr>
            <p:nvPr/>
          </p:nvSpPr>
          <p:spPr bwMode="auto">
            <a:xfrm>
              <a:off x="3036" y="2539"/>
              <a:ext cx="18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24"/>
            <p:cNvSpPr>
              <a:spLocks noChangeShapeType="1"/>
            </p:cNvSpPr>
            <p:nvPr/>
          </p:nvSpPr>
          <p:spPr bwMode="auto">
            <a:xfrm>
              <a:off x="4506" y="1583"/>
              <a:ext cx="566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5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Badulla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4" name="Line 26"/>
            <p:cNvSpPr>
              <a:spLocks noChangeShapeType="1"/>
            </p:cNvSpPr>
            <p:nvPr/>
          </p:nvSpPr>
          <p:spPr bwMode="auto">
            <a:xfrm>
              <a:off x="3052" y="2557"/>
              <a:ext cx="117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7"/>
            <p:cNvSpPr>
              <a:spLocks noChangeShapeType="1"/>
            </p:cNvSpPr>
            <p:nvPr/>
          </p:nvSpPr>
          <p:spPr bwMode="auto">
            <a:xfrm flipV="1">
              <a:off x="4700" y="2679"/>
              <a:ext cx="176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28"/>
            <p:cNvSpPr>
              <a:spLocks noChangeShapeType="1"/>
            </p:cNvSpPr>
            <p:nvPr/>
          </p:nvSpPr>
          <p:spPr bwMode="auto">
            <a:xfrm>
              <a:off x="3071" y="2550"/>
              <a:ext cx="1594" cy="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29"/>
            <p:cNvSpPr>
              <a:spLocks noChangeShapeType="1"/>
            </p:cNvSpPr>
            <p:nvPr/>
          </p:nvSpPr>
          <p:spPr bwMode="auto">
            <a:xfrm flipV="1">
              <a:off x="4281" y="2966"/>
              <a:ext cx="412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Rectangle 30"/>
            <p:cNvSpPr>
              <a:spLocks noChangeArrowheads="1"/>
            </p:cNvSpPr>
            <p:nvPr/>
          </p:nvSpPr>
          <p:spPr bwMode="auto">
            <a:xfrm>
              <a:off x="3295" y="1984"/>
              <a:ext cx="136" cy="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Times New Roman" panose="02020603050405020304" pitchFamily="18" charset="0"/>
                </a:rPr>
                <a:t>35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9" name="Line 32"/>
            <p:cNvSpPr>
              <a:spLocks noChangeShapeType="1"/>
            </p:cNvSpPr>
            <p:nvPr/>
          </p:nvSpPr>
          <p:spPr bwMode="auto">
            <a:xfrm flipV="1">
              <a:off x="3072" y="1584"/>
              <a:ext cx="1399" cy="9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Oval 33"/>
            <p:cNvSpPr>
              <a:spLocks noChangeArrowheads="1"/>
            </p:cNvSpPr>
            <p:nvPr/>
          </p:nvSpPr>
          <p:spPr bwMode="auto">
            <a:xfrm>
              <a:off x="5022" y="2160"/>
              <a:ext cx="66" cy="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7772400" cy="749300"/>
          </a:xfrm>
        </p:spPr>
        <p:txBody>
          <a:bodyPr/>
          <a:lstStyle/>
          <a:p>
            <a:pPr eaLnBrk="1" hangingPunct="1"/>
            <a:r>
              <a:rPr lang="en-US" smtClean="0"/>
              <a:t>Shortest Paths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2209800"/>
            <a:ext cx="8686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In a shortest-paths problem, we are given a weighted, directed graph G = (V,E), with weights assigned to each edge in the graph.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The weight of the path p = (v</a:t>
            </a:r>
            <a:r>
              <a:rPr lang="en-US" sz="2000" baseline="-25000" dirty="0"/>
              <a:t>0</a:t>
            </a:r>
            <a:r>
              <a:rPr lang="en-US" sz="2000" dirty="0"/>
              <a:t>, v</a:t>
            </a:r>
            <a:r>
              <a:rPr lang="en-US" sz="2000" baseline="-25000" dirty="0"/>
              <a:t>1</a:t>
            </a:r>
            <a:r>
              <a:rPr lang="en-US" sz="2000" dirty="0"/>
              <a:t>, v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r>
              <a:rPr lang="en-US" sz="2000" dirty="0"/>
              <a:t>) is the sum of the weights of its constituent edges: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v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v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v</a:t>
            </a:r>
            <a:r>
              <a:rPr lang="en-US" sz="2000" baseline="-25000" dirty="0"/>
              <a:t>2 </a:t>
            </a:r>
            <a:r>
              <a:rPr lang="en-US" sz="2000" dirty="0"/>
              <a:t> .   .    .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v</a:t>
            </a:r>
            <a:r>
              <a:rPr lang="en-US" sz="2000" baseline="-25000" dirty="0"/>
              <a:t>k-1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endParaRPr lang="en-US" sz="2000" baseline="-250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000" dirty="0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411663" y="609600"/>
            <a:ext cx="3284538" cy="1206500"/>
            <a:chOff x="3547" y="0"/>
            <a:chExt cx="2069" cy="760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3547" y="58"/>
              <a:ext cx="2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v0</a:t>
              </a:r>
              <a:endParaRPr lang="en-US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4114" y="47"/>
              <a:ext cx="1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v1</a:t>
              </a:r>
              <a:endParaRPr lang="en-US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5403" y="402"/>
              <a:ext cx="2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vk</a:t>
              </a:r>
              <a:endParaRPr lang="en-US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4123" y="300"/>
              <a:ext cx="180" cy="175"/>
            </a:xfrm>
            <a:prstGeom prst="ellipse">
              <a:avLst/>
            </a:prstGeom>
            <a:solidFill>
              <a:srgbClr val="96969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3552" y="305"/>
              <a:ext cx="244" cy="223"/>
            </a:xfrm>
            <a:prstGeom prst="ellipse">
              <a:avLst/>
            </a:prstGeom>
            <a:solidFill>
              <a:srgbClr val="96969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4668" y="292"/>
              <a:ext cx="181" cy="175"/>
            </a:xfrm>
            <a:prstGeom prst="ellipse">
              <a:avLst/>
            </a:prstGeom>
            <a:solidFill>
              <a:srgbClr val="96969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05" y="587"/>
              <a:ext cx="181" cy="173"/>
            </a:xfrm>
            <a:prstGeom prst="ellipse">
              <a:avLst/>
            </a:prstGeom>
            <a:solidFill>
              <a:srgbClr val="96969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4752" y="114"/>
              <a:ext cx="1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v2</a:t>
              </a:r>
              <a:endParaRPr lang="en-US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744" y="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w</a:t>
              </a:r>
              <a:r>
                <a:rPr 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368" y="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w</a:t>
              </a:r>
              <a:r>
                <a:rPr lang="en-US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4944" y="2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w</a:t>
              </a:r>
              <a:r>
                <a:rPr lang="en-US" sz="2400" baseline="-250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3744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4320" y="384"/>
              <a:ext cx="3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4848" y="432"/>
              <a:ext cx="432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 eaLnBrk="1" hangingPunct="1"/>
            <a:r>
              <a:rPr lang="en-US" sz="3200" b="1" smtClean="0"/>
              <a:t>The single-source shortest paths problem</a:t>
            </a:r>
            <a:r>
              <a:rPr lang="en-US" smtClean="0"/>
              <a:t>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5344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Given G (V,E), find the shortest path from a given </a:t>
            </a:r>
            <a:r>
              <a:rPr lang="en-US" sz="2000" dirty="0" smtClean="0"/>
              <a:t>source vertex s </a:t>
            </a:r>
            <a:r>
              <a:rPr lang="en-US" sz="2000" dirty="0" smtClean="0">
                <a:sym typeface="Symbol" panose="05050102010706020507" pitchFamily="18" charset="2"/>
              </a:rPr>
              <a:t></a:t>
            </a:r>
            <a:r>
              <a:rPr lang="en-US" sz="2000" dirty="0" smtClean="0"/>
              <a:t> </a:t>
            </a:r>
            <a:r>
              <a:rPr lang="en-US" sz="2000" dirty="0"/>
              <a:t>V to every vertex v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dirty="0" smtClean="0"/>
              <a:t>V. </a:t>
            </a: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For each vertex v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dirty="0"/>
              <a:t> V in the weighted directed graph, </a:t>
            </a:r>
            <a:r>
              <a:rPr lang="en-US" sz="2000" dirty="0" err="1" smtClean="0"/>
              <a:t>v.d</a:t>
            </a:r>
            <a:r>
              <a:rPr lang="en-US" sz="2000" dirty="0"/>
              <a:t> </a:t>
            </a:r>
            <a:r>
              <a:rPr lang="en-US" sz="2000" dirty="0" smtClean="0"/>
              <a:t>represents </a:t>
            </a:r>
            <a:r>
              <a:rPr lang="en-US" sz="2000" dirty="0"/>
              <a:t>the distance from </a:t>
            </a:r>
            <a:r>
              <a:rPr lang="en-US" sz="2000" dirty="0" smtClean="0"/>
              <a:t>s </a:t>
            </a:r>
            <a:r>
              <a:rPr lang="en-US" sz="2000" dirty="0"/>
              <a:t>to v.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Initially, </a:t>
            </a:r>
            <a:r>
              <a:rPr lang="en-US" sz="1800" dirty="0" err="1" smtClean="0"/>
              <a:t>s.d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0</a:t>
            </a:r>
            <a:endParaRPr 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       v1.d </a:t>
            </a:r>
            <a:r>
              <a:rPr lang="en-US" sz="1800" dirty="0"/>
              <a:t>= ∞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1800" dirty="0"/>
              <a:t>v2.d = ∞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 smtClean="0"/>
              <a:t>Dijkstra's</a:t>
            </a:r>
            <a:r>
              <a:rPr lang="en-US" sz="2000" dirty="0" smtClean="0"/>
              <a:t> </a:t>
            </a:r>
            <a:r>
              <a:rPr lang="en-US" sz="2000" dirty="0"/>
              <a:t>Algorithm : At every step of the algorithm, we compute,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 	</a:t>
            </a:r>
            <a:r>
              <a:rPr lang="en-US" sz="2000" dirty="0" smtClean="0"/>
              <a:t>v2.d </a:t>
            </a:r>
            <a:r>
              <a:rPr lang="en-US" sz="2000" dirty="0"/>
              <a:t>= min </a:t>
            </a:r>
            <a:r>
              <a:rPr lang="en-US" sz="2000" dirty="0" smtClean="0"/>
              <a:t>{v2.d,  v1.d </a:t>
            </a:r>
            <a:r>
              <a:rPr lang="en-US" sz="2000" dirty="0"/>
              <a:t>+ </a:t>
            </a:r>
            <a:r>
              <a:rPr lang="en-US" sz="2000" dirty="0" smtClean="0"/>
              <a:t>w2}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Ex:  if , </a:t>
            </a:r>
            <a:r>
              <a:rPr lang="en-US" sz="1800" dirty="0" smtClean="0"/>
              <a:t>w1 </a:t>
            </a:r>
            <a:r>
              <a:rPr lang="en-US" sz="1800" dirty="0"/>
              <a:t>= </a:t>
            </a:r>
            <a:r>
              <a:rPr lang="en-US" sz="1800" dirty="0" smtClean="0"/>
              <a:t>2 and w2 = 4 then,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v1.d </a:t>
            </a:r>
            <a:r>
              <a:rPr lang="en-US" sz="1800" dirty="0"/>
              <a:t>= 0 +2 =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           v2.d = 2 + 4 = 6</a:t>
            </a:r>
            <a:endParaRPr 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Dijkstra's</a:t>
            </a:r>
            <a:r>
              <a:rPr lang="en-US" sz="2000" dirty="0"/>
              <a:t> algorithm is based on the greedy principle because at every step we pick the path of least cost.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000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172200" y="2362200"/>
            <a:ext cx="2667000" cy="1524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6858000" y="3505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858000" y="3505200"/>
            <a:ext cx="762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620000" y="3429000"/>
            <a:ext cx="762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8534400" y="3124200"/>
            <a:ext cx="762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7696200" y="3200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7315200" y="303212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Times New Roman" panose="02020603050405020304" pitchFamily="18" charset="0"/>
              </a:rPr>
              <a:t>v1.d</a:t>
            </a:r>
            <a:endParaRPr lang="en-US" sz="20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077200" y="3276600"/>
            <a:ext cx="55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w2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8077200" y="2667000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Times New Roman" panose="02020603050405020304" pitchFamily="18" charset="0"/>
              </a:rPr>
              <a:t>v2.d</a:t>
            </a:r>
            <a:endParaRPr lang="en-US" sz="20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599238" y="3390900"/>
            <a:ext cx="28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643813" y="3489325"/>
            <a:ext cx="5397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v1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634413" y="2955925"/>
            <a:ext cx="46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v2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629400" y="3149600"/>
            <a:ext cx="4270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Times New Roman" panose="02020603050405020304" pitchFamily="18" charset="0"/>
              </a:rPr>
              <a:t> 0</a:t>
            </a:r>
            <a:endParaRPr lang="en-US" sz="20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858000" y="3505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w1 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93038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Dijkstra’s algorithm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68450"/>
            <a:ext cx="8686800" cy="48323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First we initialize the shortest-path estimates and predecessors by the following procedure.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 smtClean="0"/>
              <a:t>INITIALIZE-SINGLE-SOURCE(</a:t>
            </a:r>
            <a:r>
              <a:rPr lang="en-US" sz="2600" i="1" dirty="0" smtClean="0"/>
              <a:t>G</a:t>
            </a:r>
            <a:r>
              <a:rPr lang="en-US" sz="2600" dirty="0" smtClean="0"/>
              <a:t>, </a:t>
            </a:r>
            <a:r>
              <a:rPr lang="en-US" sz="2600" i="1" dirty="0" smtClean="0"/>
              <a:t>s</a:t>
            </a:r>
            <a:r>
              <a:rPr lang="en-US" sz="2600" dirty="0" smtClean="0"/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 smtClean="0"/>
              <a:t>1 </a:t>
            </a:r>
            <a:r>
              <a:rPr lang="en-US" sz="2600" b="1" dirty="0" smtClean="0"/>
              <a:t>for</a:t>
            </a:r>
            <a:r>
              <a:rPr lang="en-US" sz="2600" dirty="0" smtClean="0"/>
              <a:t> each vertex </a:t>
            </a:r>
            <a:r>
              <a:rPr lang="en-US" sz="2600" i="1" dirty="0" smtClean="0"/>
              <a:t>v </a:t>
            </a:r>
            <a:r>
              <a:rPr lang="en-US" sz="2600" b="1" dirty="0" smtClean="0">
                <a:sym typeface="Symbol" panose="05050102010706020507" pitchFamily="18" charset="2"/>
              </a:rPr>
              <a:t></a:t>
            </a:r>
            <a:r>
              <a:rPr lang="en-US" sz="2600" dirty="0" smtClean="0"/>
              <a:t> G.</a:t>
            </a:r>
            <a:r>
              <a:rPr lang="en-US" sz="2600" i="1" dirty="0" smtClean="0"/>
              <a:t>V</a:t>
            </a:r>
            <a:r>
              <a:rPr lang="en-US" sz="26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 smtClean="0"/>
              <a:t>2         </a:t>
            </a:r>
            <a:r>
              <a:rPr lang="en-US" sz="2600" b="1" dirty="0"/>
              <a:t> </a:t>
            </a:r>
            <a:r>
              <a:rPr lang="en-US" sz="2600" b="1" dirty="0" smtClean="0"/>
              <a:t>   </a:t>
            </a:r>
            <a:r>
              <a:rPr lang="en-US" sz="2600" dirty="0" smtClean="0"/>
              <a:t> </a:t>
            </a:r>
            <a:r>
              <a:rPr lang="en-US" sz="2600" i="1" dirty="0" err="1" smtClean="0"/>
              <a:t>v.d</a:t>
            </a:r>
            <a:r>
              <a:rPr lang="en-US" sz="2600" i="1" dirty="0" smtClean="0"/>
              <a:t>  </a:t>
            </a:r>
            <a:r>
              <a:rPr lang="en-US" sz="2600" dirty="0" smtClean="0"/>
              <a:t>= ∞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 smtClean="0"/>
              <a:t>3               v.π = NIL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 smtClean="0"/>
              <a:t>4 </a:t>
            </a:r>
            <a:r>
              <a:rPr lang="en-US" sz="2600" dirty="0" err="1" smtClean="0"/>
              <a:t>s.</a:t>
            </a:r>
            <a:r>
              <a:rPr lang="en-US" sz="2600" i="1" dirty="0" err="1" smtClean="0"/>
              <a:t>d</a:t>
            </a:r>
            <a:r>
              <a:rPr lang="en-US" sz="2600" dirty="0" smtClean="0"/>
              <a:t> = 0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600" dirty="0" smtClean="0"/>
          </a:p>
          <a:p>
            <a:pPr>
              <a:lnSpc>
                <a:spcPct val="80000"/>
              </a:lnSpc>
              <a:buNone/>
            </a:pPr>
            <a:r>
              <a:rPr lang="en-US" sz="2200" dirty="0" smtClean="0"/>
              <a:t>v.π is the predecessor of vertex v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 err="1" smtClean="0"/>
              <a:t>v.d</a:t>
            </a:r>
            <a:r>
              <a:rPr lang="en-US" sz="2200" dirty="0" smtClean="0"/>
              <a:t> is the </a:t>
            </a:r>
            <a:r>
              <a:rPr lang="en-US" sz="2200" dirty="0"/>
              <a:t> </a:t>
            </a:r>
            <a:r>
              <a:rPr lang="en-US" sz="2200" b="1" dirty="0"/>
              <a:t>shortest-path </a:t>
            </a:r>
            <a:r>
              <a:rPr lang="en-US" sz="2200" b="1" dirty="0" smtClean="0"/>
              <a:t>estimate. </a:t>
            </a:r>
            <a:r>
              <a:rPr lang="en-US" sz="2200" dirty="0" err="1" smtClean="0"/>
              <a:t>i.e</a:t>
            </a:r>
            <a:r>
              <a:rPr lang="en-US" sz="2200" dirty="0" smtClean="0"/>
              <a:t> upper bound on the weight of the shortest path from source s to v.</a:t>
            </a:r>
          </a:p>
          <a:p>
            <a:pPr>
              <a:lnSpc>
                <a:spcPct val="80000"/>
              </a:lnSpc>
              <a:buNone/>
            </a:pPr>
            <a:r>
              <a:rPr lang="en-US" sz="2200" i="1" dirty="0" err="1" smtClean="0"/>
              <a:t>s.d</a:t>
            </a:r>
            <a:r>
              <a:rPr lang="en-US" sz="2200" dirty="0" smtClean="0"/>
              <a:t> is starting path estimate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After initialization,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v.π = NIL for all </a:t>
            </a:r>
            <a:r>
              <a:rPr lang="en-US" sz="2200" i="1" dirty="0" smtClean="0"/>
              <a:t>v </a:t>
            </a:r>
            <a:r>
              <a:rPr lang="en-US" sz="2200" b="1" dirty="0" smtClean="0">
                <a:sym typeface="Symbol" panose="05050102010706020507" pitchFamily="18" charset="2"/>
              </a:rPr>
              <a:t></a:t>
            </a:r>
            <a:r>
              <a:rPr lang="en-US" sz="2200" dirty="0" smtClean="0"/>
              <a:t> </a:t>
            </a:r>
            <a:r>
              <a:rPr lang="en-US" sz="2200" i="1" dirty="0" smtClean="0"/>
              <a:t>V</a:t>
            </a:r>
            <a:r>
              <a:rPr lang="en-US" sz="2200" dirty="0" smtClean="0"/>
              <a:t>, </a:t>
            </a:r>
            <a:r>
              <a:rPr lang="en-US" sz="2200" dirty="0" err="1" smtClean="0"/>
              <a:t>s.</a:t>
            </a:r>
            <a:r>
              <a:rPr lang="en-US" sz="2200" i="1" dirty="0" err="1" smtClean="0"/>
              <a:t>d</a:t>
            </a:r>
            <a:r>
              <a:rPr lang="en-US" sz="2200" dirty="0" smtClean="0"/>
              <a:t> = 0, and </a:t>
            </a:r>
            <a:r>
              <a:rPr lang="en-US" sz="2200" dirty="0" err="1" smtClean="0"/>
              <a:t>v.</a:t>
            </a:r>
            <a:r>
              <a:rPr lang="en-US" sz="2200" i="1" dirty="0" err="1" smtClean="0"/>
              <a:t>d</a:t>
            </a:r>
            <a:r>
              <a:rPr lang="en-US" sz="2200" dirty="0" smtClean="0"/>
              <a:t> = ∞ for </a:t>
            </a:r>
            <a:r>
              <a:rPr lang="en-US" sz="2200" i="1" dirty="0" smtClean="0"/>
              <a:t>v </a:t>
            </a:r>
            <a:r>
              <a:rPr lang="en-US" sz="2200" b="1" dirty="0" smtClean="0">
                <a:sym typeface="Symbol" panose="05050102010706020507" pitchFamily="18" charset="2"/>
              </a:rPr>
              <a:t></a:t>
            </a:r>
            <a:r>
              <a:rPr lang="en-US" sz="2200" i="1" dirty="0" smtClean="0"/>
              <a:t> V</a:t>
            </a:r>
            <a:r>
              <a:rPr lang="en-US" sz="2200" dirty="0" smtClean="0"/>
              <a:t> - {</a:t>
            </a:r>
            <a:r>
              <a:rPr lang="en-US" sz="2200" i="1" dirty="0" smtClean="0"/>
              <a:t>s</a:t>
            </a:r>
            <a:r>
              <a:rPr lang="en-US" sz="2200" dirty="0" smtClean="0"/>
              <a:t>}.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9083B-9C99-4D9E-A488-8C58C71FD565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981200"/>
            <a:ext cx="2257425" cy="149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8375" y="347851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s.d</a:t>
            </a:r>
            <a:r>
              <a:rPr lang="en-US" sz="1800" dirty="0" smtClean="0">
                <a:solidFill>
                  <a:srgbClr val="FF0000"/>
                </a:solidFill>
              </a:rPr>
              <a:t> = 0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172200" y="2881957"/>
            <a:ext cx="76200" cy="699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6676" y="3630910"/>
            <a:ext cx="100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v.d</a:t>
            </a:r>
            <a:r>
              <a:rPr lang="en-US" sz="1800" dirty="0" smtClean="0">
                <a:solidFill>
                  <a:srgbClr val="FF0000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∞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81900" y="3282874"/>
            <a:ext cx="373799" cy="42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929324" y="3340534"/>
            <a:ext cx="316877" cy="368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66019" y="144333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v.d</a:t>
            </a:r>
            <a:r>
              <a:rPr lang="en-US" sz="1800" dirty="0">
                <a:solidFill>
                  <a:srgbClr val="FF0000"/>
                </a:solidFill>
              </a:rPr>
              <a:t> = ∞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21638" y="1863725"/>
            <a:ext cx="493712" cy="26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7010401" y="1674168"/>
            <a:ext cx="1355618" cy="432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7800" y="1824335"/>
            <a:ext cx="101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weight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72200" y="2106761"/>
            <a:ext cx="411899" cy="1030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What is Greedy Method?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447799"/>
            <a:ext cx="8839200" cy="1264311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 eaLnBrk="1" hangingPunct="1"/>
            <a:r>
              <a:rPr lang="en-US" sz="7400" dirty="0" smtClean="0"/>
              <a:t>One of the Algorithm Design method.</a:t>
            </a:r>
          </a:p>
          <a:p>
            <a:pPr marL="0" indent="0" eaLnBrk="1" hangingPunct="1">
              <a:buNone/>
            </a:pPr>
            <a:endParaRPr lang="en-US" sz="7400" b="1" dirty="0" smtClean="0"/>
          </a:p>
          <a:p>
            <a:pPr marL="0" indent="0" eaLnBrk="1" hangingPunct="1">
              <a:buNone/>
            </a:pPr>
            <a:r>
              <a:rPr lang="en-US" sz="7400" b="1" dirty="0" smtClean="0"/>
              <a:t>Question </a:t>
            </a:r>
            <a:r>
              <a:rPr lang="en-US" sz="7400" dirty="0" smtClean="0"/>
              <a:t>:Find the shortest path from </a:t>
            </a:r>
            <a:r>
              <a:rPr lang="en-US" sz="7400" i="1" dirty="0" smtClean="0"/>
              <a:t>A</a:t>
            </a:r>
            <a:r>
              <a:rPr lang="en-US" sz="7400" dirty="0" smtClean="0"/>
              <a:t> to </a:t>
            </a:r>
            <a:r>
              <a:rPr lang="en-US" sz="7400" i="1" dirty="0" smtClean="0"/>
              <a:t>E</a:t>
            </a:r>
            <a:r>
              <a:rPr lang="en-US" sz="7400" dirty="0" smtClean="0"/>
              <a:t> using  Greedy method.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CD8244-8C14-4D1C-A720-4617B3EF31F5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81000" y="2968625"/>
            <a:ext cx="8464550" cy="320357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609600" y="5597525"/>
            <a:ext cx="8229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chemeClr val="accent1"/>
              </a:buClr>
              <a:buSzPct val="80000"/>
              <a:buNone/>
            </a:pPr>
            <a:r>
              <a:rPr lang="en-US" sz="2000" b="1" dirty="0">
                <a:latin typeface="Arial" panose="020B0604020202020204" pitchFamily="34" charset="0"/>
              </a:rPr>
              <a:t>Greedy method</a:t>
            </a:r>
            <a:r>
              <a:rPr lang="en-US" sz="2000" dirty="0">
                <a:latin typeface="Arial" panose="020B0604020202020204" pitchFamily="34" charset="0"/>
              </a:rPr>
              <a:t>: Makes the choice that looks best at the moment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" y="2514600"/>
            <a:ext cx="7130452" cy="2819400"/>
            <a:chOff x="685800" y="2514600"/>
            <a:chExt cx="7130452" cy="2819400"/>
          </a:xfrm>
        </p:grpSpPr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2057400" y="3124200"/>
              <a:ext cx="5030788" cy="2209800"/>
              <a:chOff x="1488" y="1920"/>
              <a:chExt cx="2929" cy="1228"/>
            </a:xfrm>
          </p:grpSpPr>
          <p:sp>
            <p:nvSpPr>
              <p:cNvPr id="7176" name="Text Box 6"/>
              <p:cNvSpPr txBox="1">
                <a:spLocks noChangeArrowheads="1"/>
              </p:cNvSpPr>
              <p:nvPr/>
            </p:nvSpPr>
            <p:spPr bwMode="auto">
              <a:xfrm>
                <a:off x="2744" y="2548"/>
                <a:ext cx="25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177" name="Text Box 7"/>
              <p:cNvSpPr txBox="1">
                <a:spLocks noChangeArrowheads="1"/>
              </p:cNvSpPr>
              <p:nvPr/>
            </p:nvSpPr>
            <p:spPr bwMode="auto">
              <a:xfrm>
                <a:off x="2157" y="2891"/>
                <a:ext cx="2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178" name="Text Box 8"/>
              <p:cNvSpPr txBox="1">
                <a:spLocks noChangeArrowheads="1"/>
              </p:cNvSpPr>
              <p:nvPr/>
            </p:nvSpPr>
            <p:spPr bwMode="auto">
              <a:xfrm>
                <a:off x="1656" y="2548"/>
                <a:ext cx="25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179" name="Text Box 9"/>
              <p:cNvSpPr txBox="1">
                <a:spLocks noChangeArrowheads="1"/>
              </p:cNvSpPr>
              <p:nvPr/>
            </p:nvSpPr>
            <p:spPr bwMode="auto">
              <a:xfrm>
                <a:off x="1990" y="2377"/>
                <a:ext cx="251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180" name="Text Box 10"/>
              <p:cNvSpPr txBox="1">
                <a:spLocks noChangeArrowheads="1"/>
              </p:cNvSpPr>
              <p:nvPr/>
            </p:nvSpPr>
            <p:spPr bwMode="auto">
              <a:xfrm>
                <a:off x="2325" y="2377"/>
                <a:ext cx="25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181" name="Text Box 11"/>
              <p:cNvSpPr txBox="1">
                <a:spLocks noChangeArrowheads="1"/>
              </p:cNvSpPr>
              <p:nvPr/>
            </p:nvSpPr>
            <p:spPr bwMode="auto">
              <a:xfrm>
                <a:off x="3413" y="2120"/>
                <a:ext cx="251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182" name="Text Box 12"/>
              <p:cNvSpPr txBox="1">
                <a:spLocks noChangeArrowheads="1"/>
              </p:cNvSpPr>
              <p:nvPr/>
            </p:nvSpPr>
            <p:spPr bwMode="auto">
              <a:xfrm>
                <a:off x="3413" y="2805"/>
                <a:ext cx="25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183" name="Oval 13"/>
              <p:cNvSpPr>
                <a:spLocks noChangeArrowheads="1"/>
              </p:cNvSpPr>
              <p:nvPr/>
            </p:nvSpPr>
            <p:spPr bwMode="auto">
              <a:xfrm>
                <a:off x="1488" y="2040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184" name="Oval 14"/>
              <p:cNvSpPr>
                <a:spLocks noChangeArrowheads="1"/>
              </p:cNvSpPr>
              <p:nvPr/>
            </p:nvSpPr>
            <p:spPr bwMode="auto">
              <a:xfrm>
                <a:off x="2744" y="2034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185" name="Oval 15"/>
              <p:cNvSpPr>
                <a:spLocks noChangeArrowheads="1"/>
              </p:cNvSpPr>
              <p:nvPr/>
            </p:nvSpPr>
            <p:spPr bwMode="auto">
              <a:xfrm>
                <a:off x="1488" y="2891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7186" name="Oval 16"/>
              <p:cNvSpPr>
                <a:spLocks noChangeArrowheads="1"/>
              </p:cNvSpPr>
              <p:nvPr/>
            </p:nvSpPr>
            <p:spPr bwMode="auto">
              <a:xfrm>
                <a:off x="2744" y="2891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7187" name="Oval 17"/>
              <p:cNvSpPr>
                <a:spLocks noChangeArrowheads="1"/>
              </p:cNvSpPr>
              <p:nvPr/>
            </p:nvSpPr>
            <p:spPr bwMode="auto">
              <a:xfrm>
                <a:off x="4166" y="2377"/>
                <a:ext cx="251" cy="2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188" name="Line 18"/>
              <p:cNvSpPr>
                <a:spLocks noChangeShapeType="1"/>
              </p:cNvSpPr>
              <p:nvPr/>
            </p:nvSpPr>
            <p:spPr bwMode="auto">
              <a:xfrm>
                <a:off x="1739" y="2291"/>
                <a:ext cx="1005" cy="6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" name="Line 19"/>
              <p:cNvSpPr>
                <a:spLocks noChangeShapeType="1"/>
              </p:cNvSpPr>
              <p:nvPr/>
            </p:nvSpPr>
            <p:spPr bwMode="auto">
              <a:xfrm>
                <a:off x="1739" y="2177"/>
                <a:ext cx="100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0" name="Line 20"/>
              <p:cNvSpPr>
                <a:spLocks noChangeShapeType="1"/>
              </p:cNvSpPr>
              <p:nvPr/>
            </p:nvSpPr>
            <p:spPr bwMode="auto">
              <a:xfrm>
                <a:off x="1656" y="2291"/>
                <a:ext cx="0" cy="6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1" name="Line 21"/>
              <p:cNvSpPr>
                <a:spLocks noChangeShapeType="1"/>
              </p:cNvSpPr>
              <p:nvPr/>
            </p:nvSpPr>
            <p:spPr bwMode="auto">
              <a:xfrm>
                <a:off x="1739" y="3062"/>
                <a:ext cx="100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2" name="Line 22"/>
              <p:cNvSpPr>
                <a:spLocks noChangeShapeType="1"/>
              </p:cNvSpPr>
              <p:nvPr/>
            </p:nvSpPr>
            <p:spPr bwMode="auto">
              <a:xfrm flipV="1">
                <a:off x="1739" y="2291"/>
                <a:ext cx="1088" cy="6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3" name="Line 23"/>
              <p:cNvSpPr>
                <a:spLocks noChangeShapeType="1"/>
              </p:cNvSpPr>
              <p:nvPr/>
            </p:nvSpPr>
            <p:spPr bwMode="auto">
              <a:xfrm flipV="1">
                <a:off x="2911" y="2291"/>
                <a:ext cx="0" cy="6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4" name="Line 24"/>
              <p:cNvSpPr>
                <a:spLocks noChangeShapeType="1"/>
              </p:cNvSpPr>
              <p:nvPr/>
            </p:nvSpPr>
            <p:spPr bwMode="auto">
              <a:xfrm>
                <a:off x="2995" y="2206"/>
                <a:ext cx="1171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5" name="Line 25"/>
              <p:cNvSpPr>
                <a:spLocks noChangeShapeType="1"/>
              </p:cNvSpPr>
              <p:nvPr/>
            </p:nvSpPr>
            <p:spPr bwMode="auto">
              <a:xfrm flipV="1">
                <a:off x="2995" y="2548"/>
                <a:ext cx="1171" cy="4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6" name="Text Box 26"/>
              <p:cNvSpPr txBox="1">
                <a:spLocks noChangeArrowheads="1"/>
              </p:cNvSpPr>
              <p:nvPr/>
            </p:nvSpPr>
            <p:spPr bwMode="auto">
              <a:xfrm>
                <a:off x="2157" y="1920"/>
                <a:ext cx="25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345953" y="2568515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edge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561509" y="2914247"/>
              <a:ext cx="215556" cy="69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5800" y="2514600"/>
              <a:ext cx="824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vertex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7183" idx="2"/>
            </p:cNvCxnSpPr>
            <p:nvPr/>
          </p:nvCxnSpPr>
          <p:spPr>
            <a:xfrm>
              <a:off x="1312872" y="2868218"/>
              <a:ext cx="744528" cy="703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32027" y="2952690"/>
              <a:ext cx="2084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eight of the edge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579295" y="3429000"/>
              <a:ext cx="878655" cy="225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93038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Dijkstra’s algorithm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process of </a:t>
            </a:r>
            <a:r>
              <a:rPr lang="en-US" sz="1800" b="1" dirty="0" smtClean="0"/>
              <a:t>relaxing</a:t>
            </a:r>
            <a:r>
              <a:rPr lang="en-US" sz="1800" dirty="0" smtClean="0"/>
              <a:t> an edge (u, v) consists of testing whether we can improve the shortest path to v found so far by going through u and, if so, updating </a:t>
            </a:r>
            <a:r>
              <a:rPr lang="en-US" sz="1800" dirty="0" err="1" smtClean="0"/>
              <a:t>v.d</a:t>
            </a:r>
            <a:r>
              <a:rPr lang="en-US" sz="1800" dirty="0" smtClean="0"/>
              <a:t> and v.π. A relaxation step may decrease the value of the shortest-path estimate </a:t>
            </a:r>
            <a:r>
              <a:rPr lang="en-US" sz="1800" dirty="0" err="1" smtClean="0"/>
              <a:t>v.d</a:t>
            </a:r>
            <a:r>
              <a:rPr lang="en-US" sz="1800" dirty="0" smtClean="0"/>
              <a:t> and update v's predecessor v.π.  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RELAX(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w</a:t>
            </a:r>
            <a:r>
              <a:rPr lang="en-US" dirty="0" smtClean="0"/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1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v.</a:t>
            </a:r>
            <a:r>
              <a:rPr lang="en-US" i="1" dirty="0" err="1" smtClean="0"/>
              <a:t>d</a:t>
            </a:r>
            <a:r>
              <a:rPr lang="en-US" dirty="0" smtClean="0"/>
              <a:t> &gt; </a:t>
            </a:r>
            <a:r>
              <a:rPr lang="en-US" dirty="0" err="1" smtClean="0"/>
              <a:t>u.</a:t>
            </a:r>
            <a:r>
              <a:rPr lang="en-US" i="1" dirty="0" err="1" smtClean="0"/>
              <a:t>d</a:t>
            </a:r>
            <a:r>
              <a:rPr lang="en-US" dirty="0" smtClean="0"/>
              <a:t> +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2           </a:t>
            </a:r>
            <a:r>
              <a:rPr lang="en-US" dirty="0" err="1" smtClean="0"/>
              <a:t>v.</a:t>
            </a:r>
            <a:r>
              <a:rPr lang="en-US" i="1" dirty="0" err="1" smtClean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u.</a:t>
            </a:r>
            <a:r>
              <a:rPr lang="en-US" i="1" dirty="0" err="1" smtClean="0"/>
              <a:t>d</a:t>
            </a:r>
            <a:r>
              <a:rPr lang="en-US" dirty="0" smtClean="0"/>
              <a:t> +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3           v.π = </a:t>
            </a:r>
            <a:r>
              <a:rPr lang="en-US" i="1" dirty="0" smtClean="0"/>
              <a:t>u</a:t>
            </a:r>
            <a:r>
              <a:rPr lang="en-US" dirty="0" smtClean="0"/>
              <a:t> 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F1770A-9947-42EE-9EE4-C78C9646B256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971800"/>
            <a:ext cx="4391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609600" y="5334000"/>
            <a:ext cx="815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dirty="0"/>
              <a:t>Relaxation of an edge (</a:t>
            </a:r>
            <a:r>
              <a:rPr lang="en-US" sz="1600" i="1" dirty="0"/>
              <a:t>u, v</a:t>
            </a:r>
            <a:r>
              <a:rPr lang="en-US" sz="1600" dirty="0"/>
              <a:t>) with weight </a:t>
            </a:r>
            <a:r>
              <a:rPr lang="en-US" sz="1600" i="1" dirty="0"/>
              <a:t>w</a:t>
            </a:r>
            <a:r>
              <a:rPr lang="en-US" sz="1600" dirty="0"/>
              <a:t>(</a:t>
            </a:r>
            <a:r>
              <a:rPr lang="en-US" sz="1600" i="1" dirty="0"/>
              <a:t>u, v</a:t>
            </a:r>
            <a:r>
              <a:rPr lang="en-US" sz="1600" dirty="0"/>
              <a:t>) = 2. </a:t>
            </a:r>
            <a:endParaRPr lang="en-US" sz="1600" dirty="0" smtClean="0"/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Tx/>
              <a:buAutoNum type="alphaLcParenBoth"/>
            </a:pPr>
            <a:r>
              <a:rPr lang="en-US" sz="1600" dirty="0" smtClean="0"/>
              <a:t>Because </a:t>
            </a:r>
            <a:r>
              <a:rPr lang="en-US" sz="1600" dirty="0" err="1" smtClean="0"/>
              <a:t>v.</a:t>
            </a:r>
            <a:r>
              <a:rPr lang="en-US" sz="1600" i="1" dirty="0" err="1" smtClean="0"/>
              <a:t>d</a:t>
            </a:r>
            <a:r>
              <a:rPr lang="en-US" sz="1600" dirty="0" smtClean="0"/>
              <a:t> </a:t>
            </a:r>
            <a:r>
              <a:rPr lang="en-US" sz="1600" dirty="0"/>
              <a:t>&gt; </a:t>
            </a:r>
            <a:r>
              <a:rPr lang="en-US" sz="1600" dirty="0" err="1" smtClean="0"/>
              <a:t>u.</a:t>
            </a:r>
            <a:r>
              <a:rPr lang="en-US" sz="1600" i="1" dirty="0" err="1" smtClean="0"/>
              <a:t>d</a:t>
            </a:r>
            <a:r>
              <a:rPr lang="en-US" sz="1600" dirty="0" smtClean="0"/>
              <a:t> </a:t>
            </a:r>
            <a:r>
              <a:rPr lang="en-US" sz="1600" dirty="0"/>
              <a:t>+ </a:t>
            </a:r>
            <a:r>
              <a:rPr lang="en-US" sz="1600" i="1" dirty="0"/>
              <a:t>w</a:t>
            </a:r>
            <a:r>
              <a:rPr lang="en-US" sz="1600" dirty="0"/>
              <a:t>(</a:t>
            </a:r>
            <a:r>
              <a:rPr lang="en-US" sz="1600" i="1" dirty="0"/>
              <a:t>u, v</a:t>
            </a:r>
            <a:r>
              <a:rPr lang="en-US" sz="1600" dirty="0"/>
              <a:t>) prior to relaxation, the value of </a:t>
            </a:r>
            <a:r>
              <a:rPr lang="en-US" sz="1600" dirty="0" err="1" smtClean="0"/>
              <a:t>v.</a:t>
            </a:r>
            <a:r>
              <a:rPr lang="en-US" sz="1600" i="1" dirty="0" err="1" smtClean="0"/>
              <a:t>d</a:t>
            </a:r>
            <a:r>
              <a:rPr lang="en-US" sz="1600" dirty="0"/>
              <a:t> </a:t>
            </a:r>
            <a:r>
              <a:rPr lang="en-US" sz="1600" dirty="0" smtClean="0"/>
              <a:t>decreases to 7 .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Tx/>
              <a:buAutoNum type="alphaLcParenBoth"/>
            </a:pPr>
            <a:r>
              <a:rPr lang="en-US" sz="1600" dirty="0" smtClean="0"/>
              <a:t>(</a:t>
            </a:r>
            <a:r>
              <a:rPr lang="en-US" sz="1600" dirty="0"/>
              <a:t>b) Here, </a:t>
            </a:r>
            <a:r>
              <a:rPr lang="en-US" sz="1600" dirty="0" err="1" smtClean="0"/>
              <a:t>v.</a:t>
            </a:r>
            <a:r>
              <a:rPr lang="en-US" sz="1600" i="1" dirty="0" err="1" smtClean="0"/>
              <a:t>d</a:t>
            </a:r>
            <a:r>
              <a:rPr lang="en-US" sz="1600" dirty="0" smtClean="0"/>
              <a:t> </a:t>
            </a:r>
            <a:r>
              <a:rPr lang="en-US" sz="1600" dirty="0"/>
              <a:t>≤ </a:t>
            </a:r>
            <a:r>
              <a:rPr lang="en-US" sz="1600" dirty="0" err="1" smtClean="0"/>
              <a:t>u.</a:t>
            </a:r>
            <a:r>
              <a:rPr lang="en-US" sz="1600" i="1" dirty="0" err="1" smtClean="0"/>
              <a:t>d</a:t>
            </a:r>
            <a:r>
              <a:rPr lang="en-US" sz="1600" dirty="0"/>
              <a:t> </a:t>
            </a:r>
            <a:r>
              <a:rPr lang="en-US" sz="1600" dirty="0" smtClean="0"/>
              <a:t>+ </a:t>
            </a:r>
            <a:r>
              <a:rPr lang="en-US" sz="1600" i="1" dirty="0"/>
              <a:t>w</a:t>
            </a:r>
            <a:r>
              <a:rPr lang="en-US" sz="1600" dirty="0"/>
              <a:t>(</a:t>
            </a:r>
            <a:r>
              <a:rPr lang="en-US" sz="1600" i="1" dirty="0"/>
              <a:t>u, v</a:t>
            </a:r>
            <a:r>
              <a:rPr lang="en-US" sz="1600" dirty="0"/>
              <a:t>) before the relaxation step, and so </a:t>
            </a:r>
            <a:r>
              <a:rPr lang="en-US" sz="1600" dirty="0" err="1" smtClean="0"/>
              <a:t>v.</a:t>
            </a:r>
            <a:r>
              <a:rPr lang="en-US" sz="1600" i="1" dirty="0" err="1" smtClean="0"/>
              <a:t>d</a:t>
            </a:r>
            <a:r>
              <a:rPr lang="en-US" sz="1600" dirty="0" smtClean="0"/>
              <a:t> </a:t>
            </a:r>
            <a:r>
              <a:rPr lang="en-US" sz="1600" dirty="0"/>
              <a:t>is unchanged by relaxation.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b="1" smtClean="0"/>
              <a:t>Dijkstra's Single-source shortest path</a:t>
            </a:r>
            <a:endParaRPr lang="en-US" b="1" smtClean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0" y="762000"/>
            <a:ext cx="868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Input: G =(V,E), the weighted directed graph and u the source vertex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Output: for each vertex, v, </a:t>
            </a:r>
            <a:r>
              <a:rPr lang="en-US" sz="1600" dirty="0" err="1" smtClean="0"/>
              <a:t>v.d</a:t>
            </a:r>
            <a:r>
              <a:rPr lang="en-US" sz="1600" dirty="0" smtClean="0"/>
              <a:t> is </a:t>
            </a:r>
            <a:r>
              <a:rPr lang="en-US" sz="1600" dirty="0"/>
              <a:t>the length of the shortest path from u to v.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1325563"/>
            <a:ext cx="8763000" cy="4062651"/>
          </a:xfrm>
          <a:prstGeom prst="rect">
            <a:avLst/>
          </a:prstGeom>
          <a:solidFill>
            <a:srgbClr val="DD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 err="1" smtClean="0"/>
              <a:t>Dijkstra's</a:t>
            </a:r>
            <a:r>
              <a:rPr lang="en-US" sz="1400" dirty="0" smtClean="0"/>
              <a:t> </a:t>
            </a:r>
            <a:r>
              <a:rPr lang="en-US" sz="1400" dirty="0"/>
              <a:t>algorithm maintains a set </a:t>
            </a:r>
            <a:r>
              <a:rPr lang="en-US" sz="1400" i="1" dirty="0"/>
              <a:t>S</a:t>
            </a:r>
            <a:r>
              <a:rPr lang="en-US" sz="1400" dirty="0"/>
              <a:t> of vertices whose final shortest-path weights from the source </a:t>
            </a:r>
            <a:r>
              <a:rPr lang="en-US" sz="1400" i="1" dirty="0"/>
              <a:t>s</a:t>
            </a:r>
            <a:r>
              <a:rPr lang="en-US" sz="1400" dirty="0"/>
              <a:t> have already been determined. The algorithm repeatedly selects the vertex </a:t>
            </a:r>
            <a:r>
              <a:rPr lang="en-US" sz="1400" i="1" dirty="0"/>
              <a:t>u</a:t>
            </a:r>
            <a:r>
              <a:rPr lang="en-US" sz="1400" dirty="0"/>
              <a:t> ∈ </a:t>
            </a:r>
            <a:r>
              <a:rPr lang="en-US" sz="1400" i="1" dirty="0"/>
              <a:t>V</a:t>
            </a:r>
            <a:r>
              <a:rPr lang="en-US" sz="1400" dirty="0"/>
              <a:t> - </a:t>
            </a:r>
            <a:r>
              <a:rPr lang="en-US" sz="1400" i="1" dirty="0"/>
              <a:t>S</a:t>
            </a:r>
            <a:r>
              <a:rPr lang="en-US" sz="1400" dirty="0"/>
              <a:t> with the minimum shortest-path estimate, adds </a:t>
            </a:r>
            <a:r>
              <a:rPr lang="en-US" sz="1400" i="1" dirty="0"/>
              <a:t>u</a:t>
            </a:r>
            <a:r>
              <a:rPr lang="en-US" sz="1400" dirty="0"/>
              <a:t> to </a:t>
            </a:r>
            <a:r>
              <a:rPr lang="en-US" sz="1400" i="1" dirty="0"/>
              <a:t>S</a:t>
            </a:r>
            <a:r>
              <a:rPr lang="en-US" sz="1400" dirty="0"/>
              <a:t>, and relaxes all edges leaving </a:t>
            </a:r>
            <a:r>
              <a:rPr lang="en-US" sz="1400" i="1" dirty="0"/>
              <a:t>u</a:t>
            </a:r>
            <a:r>
              <a:rPr lang="en-US" sz="1400" dirty="0"/>
              <a:t>. In the following implementation, we use a min-priority queue </a:t>
            </a:r>
            <a:r>
              <a:rPr lang="en-US" sz="1400" i="1" dirty="0"/>
              <a:t>Q</a:t>
            </a:r>
            <a:r>
              <a:rPr lang="en-US" sz="1400" dirty="0"/>
              <a:t> of vertices, keyed by their </a:t>
            </a:r>
            <a:r>
              <a:rPr lang="en-US" sz="1400" i="1" dirty="0"/>
              <a:t>d</a:t>
            </a:r>
            <a:r>
              <a:rPr lang="en-US" sz="1400" dirty="0"/>
              <a:t> values.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DIJKSTRA(</a:t>
            </a:r>
            <a:r>
              <a:rPr lang="en-US" sz="2000" i="1" dirty="0"/>
              <a:t>G</a:t>
            </a:r>
            <a:r>
              <a:rPr lang="en-US" sz="2000" dirty="0"/>
              <a:t>, </a:t>
            </a:r>
            <a:r>
              <a:rPr lang="en-US" sz="2000" i="1" dirty="0"/>
              <a:t>w</a:t>
            </a:r>
            <a:r>
              <a:rPr lang="en-US" sz="2000" dirty="0"/>
              <a:t>, </a:t>
            </a:r>
            <a:r>
              <a:rPr lang="en-US" sz="2000" i="1" dirty="0"/>
              <a:t>s</a:t>
            </a:r>
            <a:r>
              <a:rPr lang="en-US" sz="2000" dirty="0"/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1      INITIALIZE-SINGLE-SOURCE(</a:t>
            </a:r>
            <a:r>
              <a:rPr lang="en-US" sz="2000" i="1" dirty="0"/>
              <a:t>G</a:t>
            </a:r>
            <a:r>
              <a:rPr lang="en-US" sz="2000" dirty="0"/>
              <a:t>, </a:t>
            </a:r>
            <a:r>
              <a:rPr lang="en-US" sz="2000" i="1" dirty="0"/>
              <a:t>s</a:t>
            </a:r>
            <a:r>
              <a:rPr lang="en-US" sz="2000" dirty="0"/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2      </a:t>
            </a:r>
            <a:r>
              <a:rPr lang="en-US" sz="2000" i="1" dirty="0"/>
              <a:t>S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/>
              <a:t>Ø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3      </a:t>
            </a:r>
            <a:r>
              <a:rPr lang="en-US" sz="2000" i="1" dirty="0"/>
              <a:t>Q</a:t>
            </a:r>
            <a:r>
              <a:rPr lang="en-US" sz="2000" dirty="0"/>
              <a:t> </a:t>
            </a:r>
            <a:r>
              <a:rPr lang="en-US" sz="2000" dirty="0" smtClean="0"/>
              <a:t>= G.</a:t>
            </a:r>
            <a:r>
              <a:rPr lang="en-US" sz="2000" i="1" dirty="0" smtClean="0"/>
              <a:t>V</a:t>
            </a:r>
            <a:r>
              <a:rPr lang="en-US" sz="2000" dirty="0" smtClean="0"/>
              <a:t> </a:t>
            </a:r>
            <a:endParaRPr 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4       while </a:t>
            </a:r>
            <a:r>
              <a:rPr lang="en-US" sz="2000" i="1" dirty="0"/>
              <a:t>Q</a:t>
            </a:r>
            <a:r>
              <a:rPr lang="en-US" sz="2000" dirty="0"/>
              <a:t> ≠ Ø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5             </a:t>
            </a:r>
            <a:r>
              <a:rPr lang="en-US" sz="2000" i="1" dirty="0" smtClean="0"/>
              <a:t>u</a:t>
            </a:r>
            <a:r>
              <a:rPr lang="en-US" sz="2000" dirty="0" smtClean="0"/>
              <a:t> = </a:t>
            </a:r>
            <a:r>
              <a:rPr lang="en-US" sz="2000" dirty="0"/>
              <a:t>EXTRACT-MIN(</a:t>
            </a:r>
            <a:r>
              <a:rPr lang="en-US" sz="2000" i="1" dirty="0"/>
              <a:t>Q</a:t>
            </a:r>
            <a:r>
              <a:rPr lang="en-US" sz="2000" dirty="0"/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6             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i="1" dirty="0"/>
              <a:t>S </a:t>
            </a:r>
            <a:r>
              <a:rPr 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000" dirty="0"/>
              <a:t>{</a:t>
            </a:r>
            <a:r>
              <a:rPr lang="en-US" sz="2000" i="1" dirty="0"/>
              <a:t>u</a:t>
            </a:r>
            <a:r>
              <a:rPr lang="en-US" sz="2000" dirty="0"/>
              <a:t>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7             </a:t>
            </a:r>
            <a:r>
              <a:rPr lang="en-US" sz="2000" dirty="0" smtClean="0"/>
              <a:t> for </a:t>
            </a:r>
            <a:r>
              <a:rPr lang="en-US" sz="2000" dirty="0"/>
              <a:t>each vertex </a:t>
            </a:r>
            <a:r>
              <a:rPr lang="en-US" sz="2000" i="1" dirty="0"/>
              <a:t>v </a:t>
            </a:r>
            <a:r>
              <a:rPr 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G.</a:t>
            </a:r>
            <a:r>
              <a:rPr lang="en-US" sz="2000" i="1" dirty="0" err="1" smtClean="0"/>
              <a:t>Adj</a:t>
            </a:r>
            <a:r>
              <a:rPr lang="en-US" sz="2000" dirty="0" smtClean="0"/>
              <a:t>[</a:t>
            </a:r>
            <a:r>
              <a:rPr lang="en-US" sz="2000" i="1" dirty="0" smtClean="0"/>
              <a:t>u</a:t>
            </a:r>
            <a:r>
              <a:rPr lang="en-US" sz="2000" dirty="0"/>
              <a:t>]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/>
              <a:t>8                       </a:t>
            </a:r>
            <a:r>
              <a:rPr lang="en-US" sz="2000" dirty="0" smtClean="0"/>
              <a:t>RELAX(</a:t>
            </a:r>
            <a:r>
              <a:rPr lang="en-US" sz="2000" i="1" dirty="0" smtClean="0"/>
              <a:t>u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dirty="0"/>
              <a:t>, </a:t>
            </a:r>
            <a:r>
              <a:rPr lang="en-US" sz="2000" i="1" dirty="0"/>
              <a:t>w</a:t>
            </a:r>
            <a:r>
              <a:rPr lang="en-US" sz="2000" dirty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27" y="1009650"/>
            <a:ext cx="9144000" cy="16573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The shortest-path estimates are shown within the vertices, and shaded edges indicate predecessor values. Black vertices are in the set </a:t>
            </a:r>
            <a:r>
              <a:rPr lang="en-US" sz="1400" i="1" dirty="0" smtClean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, and white vertices are in the min-priority queue </a:t>
            </a:r>
            <a:r>
              <a:rPr lang="en-US" sz="1400" i="1" dirty="0" smtClean="0">
                <a:solidFill>
                  <a:schemeClr val="tx1"/>
                </a:solidFill>
              </a:rPr>
              <a:t>Q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i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 - </a:t>
            </a:r>
            <a:r>
              <a:rPr lang="en-US" sz="1400" i="1" dirty="0" smtClean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(a) The situation just before the first iteration of the while loop of lines 4-8. The shaded vertex has the minimum </a:t>
            </a:r>
            <a:r>
              <a:rPr lang="en-US" sz="1400" i="1" dirty="0" smtClean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 value and is chosen as vertex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 in line 5.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(b)-(f) The situation after each successive iteration of the while loop. The shaded vertex in each part is chosen as vertex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 in line 5 of the next iteration. The </a:t>
            </a:r>
            <a:r>
              <a:rPr lang="en-US" sz="1400" i="1" dirty="0" smtClean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 and π values shown in part (f) are the final values.</a:t>
            </a:r>
            <a:r>
              <a:rPr lang="en-US" sz="4000" dirty="0" smtClean="0"/>
              <a:t> 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18766E-4FAB-4DB9-831D-42DBA0BAACAF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8010"/>
            <a:ext cx="7913688" cy="405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2618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source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38200" y="2819400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" y="457200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execution of </a:t>
            </a:r>
            <a:r>
              <a:rPr lang="en-US" dirty="0" err="1"/>
              <a:t>Dijkstra's</a:t>
            </a:r>
            <a:r>
              <a:rPr lang="en-US" dirty="0"/>
              <a:t>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Example</a:t>
            </a:r>
            <a:endParaRPr lang="en-US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951413" y="700088"/>
            <a:ext cx="222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u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054600" y="5108575"/>
            <a:ext cx="1984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g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620000" y="1866900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657475" y="1866900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6186488" y="84931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840163" y="8175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645400" y="936625"/>
            <a:ext cx="222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b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55825" y="998538"/>
            <a:ext cx="200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a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2413000" y="1127125"/>
            <a:ext cx="227013" cy="3032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927600" y="1127125"/>
            <a:ext cx="233363" cy="303213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7299325" y="1157288"/>
            <a:ext cx="228600" cy="3032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2589213" y="1106488"/>
            <a:ext cx="2366962" cy="333375"/>
            <a:chOff x="1631" y="697"/>
            <a:chExt cx="1491" cy="210"/>
          </a:xfrm>
        </p:grpSpPr>
        <p:sp>
          <p:nvSpPr>
            <p:cNvPr id="36932" name="Line 15"/>
            <p:cNvSpPr>
              <a:spLocks noChangeShapeType="1"/>
            </p:cNvSpPr>
            <p:nvPr/>
          </p:nvSpPr>
          <p:spPr bwMode="auto">
            <a:xfrm flipH="1">
              <a:off x="1802" y="804"/>
              <a:ext cx="132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16"/>
            <p:cNvSpPr>
              <a:spLocks/>
            </p:cNvSpPr>
            <p:nvPr/>
          </p:nvSpPr>
          <p:spPr bwMode="auto">
            <a:xfrm>
              <a:off x="1631" y="697"/>
              <a:ext cx="177" cy="210"/>
            </a:xfrm>
            <a:custGeom>
              <a:avLst/>
              <a:gdLst>
                <a:gd name="T0" fmla="*/ 177 w 177"/>
                <a:gd name="T1" fmla="*/ 0 h 210"/>
                <a:gd name="T2" fmla="*/ 0 w 177"/>
                <a:gd name="T3" fmla="*/ 107 h 210"/>
                <a:gd name="T4" fmla="*/ 177 w 177"/>
                <a:gd name="T5" fmla="*/ 210 h 210"/>
                <a:gd name="T6" fmla="*/ 177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177" y="0"/>
                  </a:moveTo>
                  <a:lnTo>
                    <a:pt x="0" y="107"/>
                  </a:lnTo>
                  <a:lnTo>
                    <a:pt x="177" y="2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9" name="Group 17"/>
          <p:cNvGrpSpPr>
            <a:grpSpLocks/>
          </p:cNvGrpSpPr>
          <p:nvPr/>
        </p:nvGrpSpPr>
        <p:grpSpPr bwMode="auto">
          <a:xfrm>
            <a:off x="5156200" y="1111250"/>
            <a:ext cx="2243138" cy="334963"/>
            <a:chOff x="3249" y="700"/>
            <a:chExt cx="1412" cy="211"/>
          </a:xfrm>
        </p:grpSpPr>
        <p:sp>
          <p:nvSpPr>
            <p:cNvPr id="36930" name="Line 18"/>
            <p:cNvSpPr>
              <a:spLocks noChangeShapeType="1"/>
            </p:cNvSpPr>
            <p:nvPr/>
          </p:nvSpPr>
          <p:spPr bwMode="auto">
            <a:xfrm>
              <a:off x="3249" y="804"/>
              <a:ext cx="124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19"/>
            <p:cNvSpPr>
              <a:spLocks/>
            </p:cNvSpPr>
            <p:nvPr/>
          </p:nvSpPr>
          <p:spPr bwMode="auto">
            <a:xfrm>
              <a:off x="4484" y="700"/>
              <a:ext cx="177" cy="211"/>
            </a:xfrm>
            <a:custGeom>
              <a:avLst/>
              <a:gdLst>
                <a:gd name="T0" fmla="*/ 0 w 177"/>
                <a:gd name="T1" fmla="*/ 211 h 211"/>
                <a:gd name="T2" fmla="*/ 177 w 177"/>
                <a:gd name="T3" fmla="*/ 104 h 211"/>
                <a:gd name="T4" fmla="*/ 0 w 177"/>
                <a:gd name="T5" fmla="*/ 0 h 211"/>
                <a:gd name="T6" fmla="*/ 0 w 177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211"/>
                  </a:moveTo>
                  <a:lnTo>
                    <a:pt x="177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45400" y="36115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1" name="Rectangle 21"/>
          <p:cNvSpPr>
            <a:spLocks noChangeArrowheads="1"/>
          </p:cNvSpPr>
          <p:nvPr/>
        </p:nvSpPr>
        <p:spPr bwMode="auto">
          <a:xfrm>
            <a:off x="5205413" y="36115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2" name="Rectangle 22"/>
          <p:cNvSpPr>
            <a:spLocks noChangeArrowheads="1"/>
          </p:cNvSpPr>
          <p:nvPr/>
        </p:nvSpPr>
        <p:spPr bwMode="auto">
          <a:xfrm>
            <a:off x="2684463" y="36115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3" name="Rectangle 23"/>
          <p:cNvSpPr>
            <a:spLocks noChangeArrowheads="1"/>
          </p:cNvSpPr>
          <p:nvPr/>
        </p:nvSpPr>
        <p:spPr bwMode="auto">
          <a:xfrm>
            <a:off x="6210300" y="2587625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4" name="Rectangle 24"/>
          <p:cNvSpPr>
            <a:spLocks noChangeArrowheads="1"/>
          </p:cNvSpPr>
          <p:nvPr/>
        </p:nvSpPr>
        <p:spPr bwMode="auto">
          <a:xfrm>
            <a:off x="3867150" y="2557463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5" name="Rectangle 25"/>
          <p:cNvSpPr>
            <a:spLocks noChangeArrowheads="1"/>
          </p:cNvSpPr>
          <p:nvPr/>
        </p:nvSpPr>
        <p:spPr bwMode="auto">
          <a:xfrm>
            <a:off x="5178425" y="2438400"/>
            <a:ext cx="222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d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86" name="Rectangle 26"/>
          <p:cNvSpPr>
            <a:spLocks noChangeArrowheads="1"/>
          </p:cNvSpPr>
          <p:nvPr/>
        </p:nvSpPr>
        <p:spPr bwMode="auto">
          <a:xfrm>
            <a:off x="7670800" y="2679700"/>
            <a:ext cx="17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e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87" name="Rectangle 27"/>
          <p:cNvSpPr>
            <a:spLocks noChangeArrowheads="1"/>
          </p:cNvSpPr>
          <p:nvPr/>
        </p:nvSpPr>
        <p:spPr bwMode="auto">
          <a:xfrm>
            <a:off x="2181225" y="2736850"/>
            <a:ext cx="17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c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88" name="Oval 28"/>
          <p:cNvSpPr>
            <a:spLocks noChangeArrowheads="1"/>
          </p:cNvSpPr>
          <p:nvPr/>
        </p:nvSpPr>
        <p:spPr bwMode="auto">
          <a:xfrm>
            <a:off x="2438400" y="2865438"/>
            <a:ext cx="228600" cy="3079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89" name="Oval 29"/>
          <p:cNvSpPr>
            <a:spLocks noChangeArrowheads="1"/>
          </p:cNvSpPr>
          <p:nvPr/>
        </p:nvSpPr>
        <p:spPr bwMode="auto">
          <a:xfrm>
            <a:off x="4956175" y="2865438"/>
            <a:ext cx="231775" cy="3079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890" name="Oval 30"/>
          <p:cNvSpPr>
            <a:spLocks noChangeArrowheads="1"/>
          </p:cNvSpPr>
          <p:nvPr/>
        </p:nvSpPr>
        <p:spPr bwMode="auto">
          <a:xfrm>
            <a:off x="7321550" y="2895600"/>
            <a:ext cx="233363" cy="309563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6891" name="Group 31"/>
          <p:cNvGrpSpPr>
            <a:grpSpLocks/>
          </p:cNvGrpSpPr>
          <p:nvPr/>
        </p:nvGrpSpPr>
        <p:grpSpPr bwMode="auto">
          <a:xfrm>
            <a:off x="2611438" y="2849563"/>
            <a:ext cx="2370137" cy="334962"/>
            <a:chOff x="1645" y="1795"/>
            <a:chExt cx="1493" cy="211"/>
          </a:xfrm>
        </p:grpSpPr>
        <p:sp>
          <p:nvSpPr>
            <p:cNvPr id="36928" name="Line 32"/>
            <p:cNvSpPr>
              <a:spLocks noChangeShapeType="1"/>
            </p:cNvSpPr>
            <p:nvPr/>
          </p:nvSpPr>
          <p:spPr bwMode="auto">
            <a:xfrm flipH="1">
              <a:off x="1645" y="1899"/>
              <a:ext cx="1322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33"/>
            <p:cNvSpPr>
              <a:spLocks/>
            </p:cNvSpPr>
            <p:nvPr/>
          </p:nvSpPr>
          <p:spPr bwMode="auto">
            <a:xfrm>
              <a:off x="2961" y="1795"/>
              <a:ext cx="177" cy="211"/>
            </a:xfrm>
            <a:custGeom>
              <a:avLst/>
              <a:gdLst>
                <a:gd name="T0" fmla="*/ 0 w 177"/>
                <a:gd name="T1" fmla="*/ 211 h 211"/>
                <a:gd name="T2" fmla="*/ 177 w 177"/>
                <a:gd name="T3" fmla="*/ 104 h 211"/>
                <a:gd name="T4" fmla="*/ 0 w 177"/>
                <a:gd name="T5" fmla="*/ 0 h 211"/>
                <a:gd name="T6" fmla="*/ 0 w 177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211"/>
                  </a:moveTo>
                  <a:lnTo>
                    <a:pt x="177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2" name="Group 34"/>
          <p:cNvGrpSpPr>
            <a:grpSpLocks/>
          </p:cNvGrpSpPr>
          <p:nvPr/>
        </p:nvGrpSpPr>
        <p:grpSpPr bwMode="auto">
          <a:xfrm>
            <a:off x="5178425" y="2854325"/>
            <a:ext cx="2246313" cy="334963"/>
            <a:chOff x="3263" y="1798"/>
            <a:chExt cx="1414" cy="211"/>
          </a:xfrm>
        </p:grpSpPr>
        <p:sp>
          <p:nvSpPr>
            <p:cNvPr id="36926" name="Line 35"/>
            <p:cNvSpPr>
              <a:spLocks noChangeShapeType="1"/>
            </p:cNvSpPr>
            <p:nvPr/>
          </p:nvSpPr>
          <p:spPr bwMode="auto">
            <a:xfrm>
              <a:off x="3263" y="1899"/>
              <a:ext cx="1243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36"/>
            <p:cNvSpPr>
              <a:spLocks/>
            </p:cNvSpPr>
            <p:nvPr/>
          </p:nvSpPr>
          <p:spPr bwMode="auto">
            <a:xfrm>
              <a:off x="4501" y="1798"/>
              <a:ext cx="176" cy="211"/>
            </a:xfrm>
            <a:custGeom>
              <a:avLst/>
              <a:gdLst>
                <a:gd name="T0" fmla="*/ 0 w 176"/>
                <a:gd name="T1" fmla="*/ 211 h 211"/>
                <a:gd name="T2" fmla="*/ 176 w 176"/>
                <a:gd name="T3" fmla="*/ 104 h 211"/>
                <a:gd name="T4" fmla="*/ 0 w 176"/>
                <a:gd name="T5" fmla="*/ 0 h 211"/>
                <a:gd name="T6" fmla="*/ 0 w 176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0" y="211"/>
                  </a:moveTo>
                  <a:lnTo>
                    <a:pt x="176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3" name="Group 37"/>
          <p:cNvGrpSpPr>
            <a:grpSpLocks/>
          </p:cNvGrpSpPr>
          <p:nvPr/>
        </p:nvGrpSpPr>
        <p:grpSpPr bwMode="auto">
          <a:xfrm>
            <a:off x="2419350" y="3138488"/>
            <a:ext cx="282575" cy="1495425"/>
            <a:chOff x="1525" y="1977"/>
            <a:chExt cx="177" cy="942"/>
          </a:xfrm>
        </p:grpSpPr>
        <p:sp>
          <p:nvSpPr>
            <p:cNvPr id="36924" name="Line 38"/>
            <p:cNvSpPr>
              <a:spLocks noChangeShapeType="1"/>
            </p:cNvSpPr>
            <p:nvPr/>
          </p:nvSpPr>
          <p:spPr bwMode="auto">
            <a:xfrm>
              <a:off x="1615" y="1977"/>
              <a:ext cx="1" cy="7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39"/>
            <p:cNvSpPr>
              <a:spLocks/>
            </p:cNvSpPr>
            <p:nvPr/>
          </p:nvSpPr>
          <p:spPr bwMode="auto">
            <a:xfrm>
              <a:off x="1525" y="2709"/>
              <a:ext cx="177" cy="210"/>
            </a:xfrm>
            <a:custGeom>
              <a:avLst/>
              <a:gdLst>
                <a:gd name="T0" fmla="*/ 0 w 177"/>
                <a:gd name="T1" fmla="*/ 0 h 210"/>
                <a:gd name="T2" fmla="*/ 90 w 177"/>
                <a:gd name="T3" fmla="*/ 210 h 210"/>
                <a:gd name="T4" fmla="*/ 177 w 177"/>
                <a:gd name="T5" fmla="*/ 0 h 210"/>
                <a:gd name="T6" fmla="*/ 0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0" y="0"/>
                  </a:moveTo>
                  <a:lnTo>
                    <a:pt x="90" y="210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4" name="Group 40"/>
          <p:cNvGrpSpPr>
            <a:grpSpLocks/>
          </p:cNvGrpSpPr>
          <p:nvPr/>
        </p:nvGrpSpPr>
        <p:grpSpPr bwMode="auto">
          <a:xfrm>
            <a:off x="7331075" y="3168650"/>
            <a:ext cx="279400" cy="1497013"/>
            <a:chOff x="4618" y="1996"/>
            <a:chExt cx="176" cy="943"/>
          </a:xfrm>
        </p:grpSpPr>
        <p:sp>
          <p:nvSpPr>
            <p:cNvPr id="36922" name="Line 41"/>
            <p:cNvSpPr>
              <a:spLocks noChangeShapeType="1"/>
            </p:cNvSpPr>
            <p:nvPr/>
          </p:nvSpPr>
          <p:spPr bwMode="auto">
            <a:xfrm>
              <a:off x="4707" y="1996"/>
              <a:ext cx="1" cy="7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42"/>
            <p:cNvSpPr>
              <a:spLocks/>
            </p:cNvSpPr>
            <p:nvPr/>
          </p:nvSpPr>
          <p:spPr bwMode="auto">
            <a:xfrm>
              <a:off x="4618" y="2728"/>
              <a:ext cx="176" cy="211"/>
            </a:xfrm>
            <a:custGeom>
              <a:avLst/>
              <a:gdLst>
                <a:gd name="T0" fmla="*/ 0 w 176"/>
                <a:gd name="T1" fmla="*/ 0 h 211"/>
                <a:gd name="T2" fmla="*/ 89 w 176"/>
                <a:gd name="T3" fmla="*/ 211 h 211"/>
                <a:gd name="T4" fmla="*/ 176 w 176"/>
                <a:gd name="T5" fmla="*/ 0 h 211"/>
                <a:gd name="T6" fmla="*/ 0 w 176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0" y="0"/>
                  </a:moveTo>
                  <a:lnTo>
                    <a:pt x="89" y="211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5" name="Group 43"/>
          <p:cNvGrpSpPr>
            <a:grpSpLocks/>
          </p:cNvGrpSpPr>
          <p:nvPr/>
        </p:nvGrpSpPr>
        <p:grpSpPr bwMode="auto">
          <a:xfrm>
            <a:off x="4889500" y="3168650"/>
            <a:ext cx="282575" cy="1497013"/>
            <a:chOff x="3081" y="1996"/>
            <a:chExt cx="177" cy="943"/>
          </a:xfrm>
        </p:grpSpPr>
        <p:sp>
          <p:nvSpPr>
            <p:cNvPr id="36920" name="Line 44"/>
            <p:cNvSpPr>
              <a:spLocks noChangeShapeType="1"/>
            </p:cNvSpPr>
            <p:nvPr/>
          </p:nvSpPr>
          <p:spPr bwMode="auto">
            <a:xfrm>
              <a:off x="3168" y="1996"/>
              <a:ext cx="3" cy="7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45"/>
            <p:cNvSpPr>
              <a:spLocks/>
            </p:cNvSpPr>
            <p:nvPr/>
          </p:nvSpPr>
          <p:spPr bwMode="auto">
            <a:xfrm>
              <a:off x="3081" y="2728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6" name="Group 46"/>
          <p:cNvGrpSpPr>
            <a:grpSpLocks/>
          </p:cNvGrpSpPr>
          <p:nvPr/>
        </p:nvGrpSpPr>
        <p:grpSpPr bwMode="auto">
          <a:xfrm>
            <a:off x="2395538" y="1393825"/>
            <a:ext cx="277812" cy="1501775"/>
            <a:chOff x="1509" y="878"/>
            <a:chExt cx="176" cy="946"/>
          </a:xfrm>
        </p:grpSpPr>
        <p:sp>
          <p:nvSpPr>
            <p:cNvPr id="36918" name="Line 47"/>
            <p:cNvSpPr>
              <a:spLocks noChangeShapeType="1"/>
            </p:cNvSpPr>
            <p:nvPr/>
          </p:nvSpPr>
          <p:spPr bwMode="auto">
            <a:xfrm>
              <a:off x="1598" y="878"/>
              <a:ext cx="1" cy="7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48"/>
            <p:cNvSpPr>
              <a:spLocks/>
            </p:cNvSpPr>
            <p:nvPr/>
          </p:nvSpPr>
          <p:spPr bwMode="auto">
            <a:xfrm>
              <a:off x="1509" y="1614"/>
              <a:ext cx="176" cy="210"/>
            </a:xfrm>
            <a:custGeom>
              <a:avLst/>
              <a:gdLst>
                <a:gd name="T0" fmla="*/ 0 w 176"/>
                <a:gd name="T1" fmla="*/ 0 h 210"/>
                <a:gd name="T2" fmla="*/ 89 w 176"/>
                <a:gd name="T3" fmla="*/ 210 h 210"/>
                <a:gd name="T4" fmla="*/ 176 w 176"/>
                <a:gd name="T5" fmla="*/ 0 h 210"/>
                <a:gd name="T6" fmla="*/ 0 w 176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0">
                  <a:moveTo>
                    <a:pt x="0" y="0"/>
                  </a:moveTo>
                  <a:lnTo>
                    <a:pt x="89" y="210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7" name="Group 49"/>
          <p:cNvGrpSpPr>
            <a:grpSpLocks/>
          </p:cNvGrpSpPr>
          <p:nvPr/>
        </p:nvGrpSpPr>
        <p:grpSpPr bwMode="auto">
          <a:xfrm>
            <a:off x="4864100" y="1425575"/>
            <a:ext cx="280988" cy="1501775"/>
            <a:chOff x="3064" y="898"/>
            <a:chExt cx="177" cy="946"/>
          </a:xfrm>
        </p:grpSpPr>
        <p:sp>
          <p:nvSpPr>
            <p:cNvPr id="36916" name="Line 50"/>
            <p:cNvSpPr>
              <a:spLocks noChangeShapeType="1"/>
            </p:cNvSpPr>
            <p:nvPr/>
          </p:nvSpPr>
          <p:spPr bwMode="auto">
            <a:xfrm>
              <a:off x="3154" y="898"/>
              <a:ext cx="1" cy="7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1"/>
            <p:cNvSpPr>
              <a:spLocks/>
            </p:cNvSpPr>
            <p:nvPr/>
          </p:nvSpPr>
          <p:spPr bwMode="auto">
            <a:xfrm>
              <a:off x="3064" y="1633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98" name="Group 52"/>
          <p:cNvGrpSpPr>
            <a:grpSpLocks/>
          </p:cNvGrpSpPr>
          <p:nvPr/>
        </p:nvGrpSpPr>
        <p:grpSpPr bwMode="auto">
          <a:xfrm>
            <a:off x="7308850" y="1425575"/>
            <a:ext cx="280988" cy="1501775"/>
            <a:chOff x="4604" y="898"/>
            <a:chExt cx="177" cy="946"/>
          </a:xfrm>
        </p:grpSpPr>
        <p:sp>
          <p:nvSpPr>
            <p:cNvPr id="36914" name="Line 53"/>
            <p:cNvSpPr>
              <a:spLocks noChangeShapeType="1"/>
            </p:cNvSpPr>
            <p:nvPr/>
          </p:nvSpPr>
          <p:spPr bwMode="auto">
            <a:xfrm>
              <a:off x="4691" y="898"/>
              <a:ext cx="3" cy="7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4"/>
            <p:cNvSpPr>
              <a:spLocks/>
            </p:cNvSpPr>
            <p:nvPr/>
          </p:nvSpPr>
          <p:spPr bwMode="auto">
            <a:xfrm>
              <a:off x="4604" y="1633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99" name="Rectangle 55"/>
          <p:cNvSpPr>
            <a:spLocks noChangeArrowheads="1"/>
          </p:cNvSpPr>
          <p:nvPr/>
        </p:nvSpPr>
        <p:spPr bwMode="auto">
          <a:xfrm>
            <a:off x="6259513" y="4387850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0" name="Rectangle 56"/>
          <p:cNvSpPr>
            <a:spLocks noChangeArrowheads="1"/>
          </p:cNvSpPr>
          <p:nvPr/>
        </p:nvSpPr>
        <p:spPr bwMode="auto">
          <a:xfrm>
            <a:off x="3917950" y="4357688"/>
            <a:ext cx="21800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1" name="Rectangle 57"/>
          <p:cNvSpPr>
            <a:spLocks noChangeArrowheads="1"/>
          </p:cNvSpPr>
          <p:nvPr/>
        </p:nvSpPr>
        <p:spPr bwMode="auto">
          <a:xfrm>
            <a:off x="7794625" y="4897438"/>
            <a:ext cx="222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h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902" name="Rectangle 58"/>
          <p:cNvSpPr>
            <a:spLocks noChangeArrowheads="1"/>
          </p:cNvSpPr>
          <p:nvPr/>
        </p:nvSpPr>
        <p:spPr bwMode="auto">
          <a:xfrm>
            <a:off x="2228850" y="4989513"/>
            <a:ext cx="133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b="1">
                <a:latin typeface="Times New Roman" panose="02020603050405020304" pitchFamily="18" charset="0"/>
              </a:rPr>
              <a:t>f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903" name="Oval 59"/>
          <p:cNvSpPr>
            <a:spLocks noChangeArrowheads="1"/>
          </p:cNvSpPr>
          <p:nvPr/>
        </p:nvSpPr>
        <p:spPr bwMode="auto">
          <a:xfrm>
            <a:off x="2484438" y="4665663"/>
            <a:ext cx="234950" cy="3079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904" name="Oval 60"/>
          <p:cNvSpPr>
            <a:spLocks noChangeArrowheads="1"/>
          </p:cNvSpPr>
          <p:nvPr/>
        </p:nvSpPr>
        <p:spPr bwMode="auto">
          <a:xfrm>
            <a:off x="5005388" y="4665663"/>
            <a:ext cx="228600" cy="3079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6905" name="Oval 61"/>
          <p:cNvSpPr>
            <a:spLocks noChangeArrowheads="1"/>
          </p:cNvSpPr>
          <p:nvPr/>
        </p:nvSpPr>
        <p:spPr bwMode="auto">
          <a:xfrm>
            <a:off x="7373938" y="4695825"/>
            <a:ext cx="233362" cy="309563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6906" name="Group 62"/>
          <p:cNvGrpSpPr>
            <a:grpSpLocks/>
          </p:cNvGrpSpPr>
          <p:nvPr/>
        </p:nvGrpSpPr>
        <p:grpSpPr bwMode="auto">
          <a:xfrm>
            <a:off x="5232400" y="4645025"/>
            <a:ext cx="2238375" cy="334963"/>
            <a:chOff x="3296" y="2926"/>
            <a:chExt cx="1411" cy="211"/>
          </a:xfrm>
        </p:grpSpPr>
        <p:sp>
          <p:nvSpPr>
            <p:cNvPr id="36912" name="Line 63"/>
            <p:cNvSpPr>
              <a:spLocks noChangeShapeType="1"/>
            </p:cNvSpPr>
            <p:nvPr/>
          </p:nvSpPr>
          <p:spPr bwMode="auto">
            <a:xfrm>
              <a:off x="3467" y="3033"/>
              <a:ext cx="1240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64"/>
            <p:cNvSpPr>
              <a:spLocks/>
            </p:cNvSpPr>
            <p:nvPr/>
          </p:nvSpPr>
          <p:spPr bwMode="auto">
            <a:xfrm>
              <a:off x="3296" y="2926"/>
              <a:ext cx="176" cy="211"/>
            </a:xfrm>
            <a:custGeom>
              <a:avLst/>
              <a:gdLst>
                <a:gd name="T0" fmla="*/ 176 w 176"/>
                <a:gd name="T1" fmla="*/ 0 h 211"/>
                <a:gd name="T2" fmla="*/ 0 w 176"/>
                <a:gd name="T3" fmla="*/ 107 h 211"/>
                <a:gd name="T4" fmla="*/ 176 w 176"/>
                <a:gd name="T5" fmla="*/ 211 h 211"/>
                <a:gd name="T6" fmla="*/ 176 w 176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176" y="0"/>
                  </a:moveTo>
                  <a:lnTo>
                    <a:pt x="0" y="107"/>
                  </a:lnTo>
                  <a:lnTo>
                    <a:pt x="176" y="21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07" name="Rectangle 65"/>
          <p:cNvSpPr>
            <a:spLocks noChangeArrowheads="1"/>
          </p:cNvSpPr>
          <p:nvPr/>
        </p:nvSpPr>
        <p:spPr bwMode="auto">
          <a:xfrm>
            <a:off x="5178425" y="1866900"/>
            <a:ext cx="338138" cy="523220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08" name="Text Box 66"/>
          <p:cNvSpPr txBox="1">
            <a:spLocks noChangeArrowheads="1"/>
          </p:cNvSpPr>
          <p:nvPr/>
        </p:nvSpPr>
        <p:spPr bwMode="auto">
          <a:xfrm>
            <a:off x="762000" y="57150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Arial" panose="020B0604020202020204" pitchFamily="34" charset="0"/>
              </a:rPr>
              <a:t>Find the shortest path from </a:t>
            </a:r>
            <a:r>
              <a:rPr lang="en-US" sz="2800" i="1">
                <a:latin typeface="Arial" panose="020B0604020202020204" pitchFamily="34" charset="0"/>
              </a:rPr>
              <a:t>u</a:t>
            </a:r>
            <a:r>
              <a:rPr lang="en-US" sz="2800">
                <a:latin typeface="Arial" panose="020B0604020202020204" pitchFamily="34" charset="0"/>
              </a:rPr>
              <a:t> to all the vertexes.</a:t>
            </a:r>
          </a:p>
        </p:txBody>
      </p:sp>
      <p:grpSp>
        <p:nvGrpSpPr>
          <p:cNvPr id="36909" name="Group 67"/>
          <p:cNvGrpSpPr>
            <a:grpSpLocks/>
          </p:cNvGrpSpPr>
          <p:nvPr/>
        </p:nvGrpSpPr>
        <p:grpSpPr bwMode="auto">
          <a:xfrm>
            <a:off x="2667000" y="4648200"/>
            <a:ext cx="2366963" cy="333375"/>
            <a:chOff x="1631" y="697"/>
            <a:chExt cx="1491" cy="210"/>
          </a:xfrm>
        </p:grpSpPr>
        <p:sp>
          <p:nvSpPr>
            <p:cNvPr id="36910" name="Line 68"/>
            <p:cNvSpPr>
              <a:spLocks noChangeShapeType="1"/>
            </p:cNvSpPr>
            <p:nvPr/>
          </p:nvSpPr>
          <p:spPr bwMode="auto">
            <a:xfrm flipH="1">
              <a:off x="1802" y="804"/>
              <a:ext cx="132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69"/>
            <p:cNvSpPr>
              <a:spLocks/>
            </p:cNvSpPr>
            <p:nvPr/>
          </p:nvSpPr>
          <p:spPr bwMode="auto">
            <a:xfrm>
              <a:off x="1631" y="697"/>
              <a:ext cx="177" cy="210"/>
            </a:xfrm>
            <a:custGeom>
              <a:avLst/>
              <a:gdLst>
                <a:gd name="T0" fmla="*/ 177 w 177"/>
                <a:gd name="T1" fmla="*/ 0 h 210"/>
                <a:gd name="T2" fmla="*/ 0 w 177"/>
                <a:gd name="T3" fmla="*/ 107 h 210"/>
                <a:gd name="T4" fmla="*/ 177 w 177"/>
                <a:gd name="T5" fmla="*/ 210 h 210"/>
                <a:gd name="T6" fmla="*/ 177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177" y="0"/>
                  </a:moveTo>
                  <a:lnTo>
                    <a:pt x="0" y="107"/>
                  </a:lnTo>
                  <a:lnTo>
                    <a:pt x="177" y="2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1138" y="247650"/>
            <a:ext cx="8932862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Step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</a:rPr>
              <a:t>     Vertex </a:t>
            </a:r>
            <a:r>
              <a:rPr lang="en-US" sz="2000" b="1" dirty="0">
                <a:latin typeface="Arial" panose="020B0604020202020204" pitchFamily="34" charset="0"/>
              </a:rPr>
              <a:t>to	 Distance to vertex		Unmarked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# 	be marked					 vertices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	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		</a:t>
            </a:r>
            <a:r>
              <a:rPr lang="en-US" sz="2000" b="1" dirty="0" err="1" smtClean="0">
                <a:latin typeface="Arial" panose="020B0604020202020204" pitchFamily="34" charset="0"/>
              </a:rPr>
              <a:t>u.</a:t>
            </a:r>
            <a:r>
              <a:rPr lang="en-US" sz="1800" b="1" dirty="0" err="1" smtClean="0">
                <a:latin typeface="Arial" panose="020B0604020202020204" pitchFamily="34" charset="0"/>
              </a:rPr>
              <a:t>d</a:t>
            </a:r>
            <a:r>
              <a:rPr lang="en-US" sz="1800" b="1" dirty="0" smtClean="0">
                <a:latin typeface="Arial" panose="020B0604020202020204" pitchFamily="34" charset="0"/>
              </a:rPr>
              <a:t>  </a:t>
            </a:r>
            <a:r>
              <a:rPr lang="en-US" sz="1800" b="1" dirty="0" err="1" smtClean="0">
                <a:latin typeface="Arial" panose="020B0604020202020204" pitchFamily="34" charset="0"/>
              </a:rPr>
              <a:t>a.d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smtClean="0">
                <a:latin typeface="Arial" panose="020B0604020202020204" pitchFamily="34" charset="0"/>
              </a:rPr>
              <a:t>  </a:t>
            </a:r>
            <a:r>
              <a:rPr lang="en-US" sz="1800" b="1" dirty="0" err="1" smtClean="0">
                <a:latin typeface="Arial" panose="020B0604020202020204" pitchFamily="34" charset="0"/>
              </a:rPr>
              <a:t>b.d</a:t>
            </a:r>
            <a:r>
              <a:rPr lang="en-US" sz="1800" b="1" dirty="0" smtClean="0">
                <a:latin typeface="Arial" panose="020B0604020202020204" pitchFamily="34" charset="0"/>
              </a:rPr>
              <a:t>   </a:t>
            </a:r>
            <a:r>
              <a:rPr lang="en-US" sz="1800" b="1" dirty="0" err="1" smtClean="0">
                <a:latin typeface="Arial" panose="020B0604020202020204" pitchFamily="34" charset="0"/>
              </a:rPr>
              <a:t>c.d</a:t>
            </a:r>
            <a:r>
              <a:rPr lang="en-US" sz="1800" b="1" dirty="0" smtClean="0">
                <a:latin typeface="Arial" panose="020B0604020202020204" pitchFamily="34" charset="0"/>
              </a:rPr>
              <a:t>       </a:t>
            </a:r>
            <a:r>
              <a:rPr lang="en-US" sz="1800" b="1" dirty="0" err="1" smtClean="0">
                <a:latin typeface="Arial" panose="020B0604020202020204" pitchFamily="34" charset="0"/>
              </a:rPr>
              <a:t>d.d</a:t>
            </a:r>
            <a:r>
              <a:rPr lang="en-US" sz="1800" b="1" dirty="0" smtClean="0">
                <a:latin typeface="Arial" panose="020B0604020202020204" pitchFamily="34" charset="0"/>
              </a:rPr>
              <a:t>   </a:t>
            </a:r>
            <a:r>
              <a:rPr lang="en-US" sz="1800" b="1" dirty="0" err="1" smtClean="0">
                <a:latin typeface="Arial" panose="020B0604020202020204" pitchFamily="34" charset="0"/>
              </a:rPr>
              <a:t>e.d</a:t>
            </a:r>
            <a:r>
              <a:rPr lang="en-US" sz="1800" b="1" dirty="0" smtClean="0">
                <a:latin typeface="Arial" panose="020B0604020202020204" pitchFamily="34" charset="0"/>
              </a:rPr>
              <a:t>    </a:t>
            </a:r>
            <a:r>
              <a:rPr lang="en-US" sz="1800" b="1" dirty="0" err="1" smtClean="0">
                <a:latin typeface="Arial" panose="020B0604020202020204" pitchFamily="34" charset="0"/>
              </a:rPr>
              <a:t>f.d</a:t>
            </a:r>
            <a:r>
              <a:rPr lang="en-US" sz="1800" b="1" dirty="0" smtClean="0">
                <a:latin typeface="Arial" panose="020B0604020202020204" pitchFamily="34" charset="0"/>
              </a:rPr>
              <a:t>    </a:t>
            </a:r>
            <a:r>
              <a:rPr lang="en-US" sz="1800" b="1" dirty="0" err="1" smtClean="0">
                <a:latin typeface="Arial" panose="020B0604020202020204" pitchFamily="34" charset="0"/>
              </a:rPr>
              <a:t>g.d</a:t>
            </a:r>
            <a:r>
              <a:rPr lang="en-US" sz="1800" b="1" dirty="0" smtClean="0">
                <a:latin typeface="Arial" panose="020B0604020202020204" pitchFamily="34" charset="0"/>
              </a:rPr>
              <a:t>   </a:t>
            </a:r>
            <a:r>
              <a:rPr lang="en-US" sz="1800" b="1" dirty="0" err="1" smtClean="0">
                <a:latin typeface="Arial" panose="020B0604020202020204" pitchFamily="34" charset="0"/>
              </a:rPr>
              <a:t>h.d</a:t>
            </a:r>
            <a:r>
              <a:rPr lang="en-US" sz="2000" b="1" dirty="0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0	u	0       1	    5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       </a:t>
            </a:r>
            <a:r>
              <a:rPr lang="en-US" sz="2000" b="1" dirty="0">
                <a:latin typeface="Arial" panose="020B0604020202020204" pitchFamily="34" charset="0"/>
              </a:rPr>
              <a:t> 9 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</a:t>
            </a:r>
            <a:r>
              <a:rPr lang="en-US" sz="20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 smtClean="0">
                <a:latin typeface="Arial" panose="020B0604020202020204" pitchFamily="34" charset="0"/>
              </a:rPr>
              <a:t>      </a:t>
            </a:r>
            <a:r>
              <a:rPr lang="en-US" sz="2000" b="1" dirty="0" err="1">
                <a:latin typeface="Arial" panose="020B0604020202020204" pitchFamily="34" charset="0"/>
              </a:rPr>
              <a:t>a,b,c,d,e,f,g,h</a:t>
            </a:r>
            <a:r>
              <a:rPr lang="en-US" sz="2000" b="1" dirty="0">
                <a:latin typeface="Arial" panose="020B0604020202020204" pitchFamily="34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1	a	0       1	    5      3        9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      </a:t>
            </a:r>
            <a:r>
              <a:rPr lang="en-US" sz="2000" b="1" dirty="0">
                <a:latin typeface="Arial" panose="020B0604020202020204" pitchFamily="34" charset="0"/>
              </a:rPr>
              <a:t> 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 </a:t>
            </a:r>
            <a:r>
              <a:rPr lang="en-US" sz="2000" b="1" dirty="0" err="1">
                <a:latin typeface="Arial" panose="020B0604020202020204" pitchFamily="34" charset="0"/>
              </a:rPr>
              <a:t>b,c,d,e,f,g,h</a:t>
            </a:r>
            <a:endParaRPr lang="en-US" sz="20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2	c	0       1	    5      3        7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     </a:t>
            </a:r>
            <a:r>
              <a:rPr lang="en-US" sz="2000" b="1" dirty="0">
                <a:latin typeface="Arial" panose="020B0604020202020204" pitchFamily="34" charset="0"/>
              </a:rPr>
              <a:t>12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 </a:t>
            </a:r>
            <a:r>
              <a:rPr lang="en-US" sz="2000" b="1" dirty="0" err="1">
                <a:latin typeface="Arial" panose="020B0604020202020204" pitchFamily="34" charset="0"/>
              </a:rPr>
              <a:t>b,d,e,f,g,h</a:t>
            </a:r>
            <a:endParaRPr lang="en-US" sz="20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3	b	0       1	    5      3        7     8      12     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 </a:t>
            </a:r>
            <a:r>
              <a:rPr lang="en-US" sz="2000" b="1" dirty="0">
                <a:latin typeface="Arial" panose="020B0604020202020204" pitchFamily="34" charset="0"/>
              </a:rPr>
              <a:t>      </a:t>
            </a:r>
            <a:r>
              <a:rPr lang="en-US" sz="2000" b="1" dirty="0" err="1">
                <a:latin typeface="Arial" panose="020B0604020202020204" pitchFamily="34" charset="0"/>
              </a:rPr>
              <a:t>d,e,f,g,h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4	d	0       1	    5      3        7     8      12    11	</a:t>
            </a:r>
            <a:r>
              <a:rPr 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sz="2000" b="1" dirty="0">
                <a:latin typeface="Arial" panose="020B0604020202020204" pitchFamily="34" charset="0"/>
              </a:rPr>
              <a:t>       </a:t>
            </a:r>
            <a:r>
              <a:rPr lang="en-US" sz="2000" b="1" dirty="0" err="1">
                <a:latin typeface="Arial" panose="020B0604020202020204" pitchFamily="34" charset="0"/>
              </a:rPr>
              <a:t>e,f,g,h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5	e	0       1      5      3        7     8      12    11	9        </a:t>
            </a:r>
            <a:r>
              <a:rPr lang="en-US" sz="2000" b="1" dirty="0" err="1">
                <a:latin typeface="Arial" panose="020B0604020202020204" pitchFamily="34" charset="0"/>
              </a:rPr>
              <a:t>f,g,h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6	h	0       1      5      3        7     8      12    11	9        </a:t>
            </a:r>
            <a:r>
              <a:rPr lang="en-US" sz="2000" b="1" dirty="0" err="1">
                <a:latin typeface="Arial" panose="020B0604020202020204" pitchFamily="34" charset="0"/>
              </a:rPr>
              <a:t>f,g</a:t>
            </a:r>
            <a:r>
              <a:rPr lang="en-US" sz="2000" b="1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7	g	0       1	    5      3        7     8      12    11	9         f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8	f	0       1      5      3         7    8      12    11	9         --------	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121150" y="634047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g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281488" y="4260850"/>
            <a:ext cx="1984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u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534150" y="4678363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349375" y="4659313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334000" y="44958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336800" y="448945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035800" y="4371975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b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914400" y="44037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a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1198563" y="4464050"/>
            <a:ext cx="254000" cy="141288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008438" y="4464050"/>
            <a:ext cx="258762" cy="141288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6653213" y="4476750"/>
            <a:ext cx="257175" cy="144463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7902" name="Group 14"/>
          <p:cNvGrpSpPr>
            <a:grpSpLocks/>
          </p:cNvGrpSpPr>
          <p:nvPr/>
        </p:nvGrpSpPr>
        <p:grpSpPr bwMode="auto">
          <a:xfrm>
            <a:off x="1395413" y="4452938"/>
            <a:ext cx="2641600" cy="158750"/>
            <a:chOff x="1631" y="697"/>
            <a:chExt cx="1491" cy="210"/>
          </a:xfrm>
        </p:grpSpPr>
        <p:sp>
          <p:nvSpPr>
            <p:cNvPr id="37955" name="Line 15"/>
            <p:cNvSpPr>
              <a:spLocks noChangeShapeType="1"/>
            </p:cNvSpPr>
            <p:nvPr/>
          </p:nvSpPr>
          <p:spPr bwMode="auto">
            <a:xfrm flipH="1">
              <a:off x="1802" y="804"/>
              <a:ext cx="13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Freeform 16"/>
            <p:cNvSpPr>
              <a:spLocks/>
            </p:cNvSpPr>
            <p:nvPr/>
          </p:nvSpPr>
          <p:spPr bwMode="auto">
            <a:xfrm>
              <a:off x="1631" y="697"/>
              <a:ext cx="177" cy="210"/>
            </a:xfrm>
            <a:custGeom>
              <a:avLst/>
              <a:gdLst>
                <a:gd name="T0" fmla="*/ 177 w 177"/>
                <a:gd name="T1" fmla="*/ 0 h 210"/>
                <a:gd name="T2" fmla="*/ 0 w 177"/>
                <a:gd name="T3" fmla="*/ 107 h 210"/>
                <a:gd name="T4" fmla="*/ 177 w 177"/>
                <a:gd name="T5" fmla="*/ 210 h 210"/>
                <a:gd name="T6" fmla="*/ 177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177" y="0"/>
                  </a:moveTo>
                  <a:lnTo>
                    <a:pt x="0" y="107"/>
                  </a:lnTo>
                  <a:lnTo>
                    <a:pt x="177" y="2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03" name="Group 17"/>
          <p:cNvGrpSpPr>
            <a:grpSpLocks/>
          </p:cNvGrpSpPr>
          <p:nvPr/>
        </p:nvGrpSpPr>
        <p:grpSpPr bwMode="auto">
          <a:xfrm>
            <a:off x="4262438" y="4454525"/>
            <a:ext cx="2501900" cy="160338"/>
            <a:chOff x="3249" y="700"/>
            <a:chExt cx="1412" cy="211"/>
          </a:xfrm>
        </p:grpSpPr>
        <p:sp>
          <p:nvSpPr>
            <p:cNvPr id="37953" name="Line 18"/>
            <p:cNvSpPr>
              <a:spLocks noChangeShapeType="1"/>
            </p:cNvSpPr>
            <p:nvPr/>
          </p:nvSpPr>
          <p:spPr bwMode="auto">
            <a:xfrm>
              <a:off x="3249" y="804"/>
              <a:ext cx="1241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Freeform 19"/>
            <p:cNvSpPr>
              <a:spLocks/>
            </p:cNvSpPr>
            <p:nvPr/>
          </p:nvSpPr>
          <p:spPr bwMode="auto">
            <a:xfrm>
              <a:off x="4484" y="700"/>
              <a:ext cx="177" cy="211"/>
            </a:xfrm>
            <a:custGeom>
              <a:avLst/>
              <a:gdLst>
                <a:gd name="T0" fmla="*/ 0 w 177"/>
                <a:gd name="T1" fmla="*/ 211 h 211"/>
                <a:gd name="T2" fmla="*/ 177 w 177"/>
                <a:gd name="T3" fmla="*/ 104 h 211"/>
                <a:gd name="T4" fmla="*/ 0 w 177"/>
                <a:gd name="T5" fmla="*/ 0 h 211"/>
                <a:gd name="T6" fmla="*/ 0 w 177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211"/>
                  </a:moveTo>
                  <a:lnTo>
                    <a:pt x="177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4" name="Rectangle 20"/>
          <p:cNvSpPr>
            <a:spLocks noChangeArrowheads="1"/>
          </p:cNvSpPr>
          <p:nvPr/>
        </p:nvSpPr>
        <p:spPr bwMode="auto">
          <a:xfrm>
            <a:off x="6650038" y="5465763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905" name="Rectangle 21"/>
          <p:cNvSpPr>
            <a:spLocks noChangeArrowheads="1"/>
          </p:cNvSpPr>
          <p:nvPr/>
        </p:nvSpPr>
        <p:spPr bwMode="auto">
          <a:xfrm>
            <a:off x="4316413" y="5637213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7906" name="Rectangle 22"/>
          <p:cNvSpPr>
            <a:spLocks noChangeArrowheads="1"/>
          </p:cNvSpPr>
          <p:nvPr/>
        </p:nvSpPr>
        <p:spPr bwMode="auto">
          <a:xfrm>
            <a:off x="1371600" y="54864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7907" name="Rectangle 23"/>
          <p:cNvSpPr>
            <a:spLocks noChangeArrowheads="1"/>
          </p:cNvSpPr>
          <p:nvPr/>
        </p:nvSpPr>
        <p:spPr bwMode="auto">
          <a:xfrm>
            <a:off x="5410200" y="51054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908" name="Rectangle 24"/>
          <p:cNvSpPr>
            <a:spLocks noChangeArrowheads="1"/>
          </p:cNvSpPr>
          <p:nvPr/>
        </p:nvSpPr>
        <p:spPr bwMode="auto">
          <a:xfrm>
            <a:off x="2438400" y="51054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7909" name="Rectangle 25"/>
          <p:cNvSpPr>
            <a:spLocks noChangeArrowheads="1"/>
          </p:cNvSpPr>
          <p:nvPr/>
        </p:nvSpPr>
        <p:spPr bwMode="auto">
          <a:xfrm>
            <a:off x="4202113" y="5291138"/>
            <a:ext cx="1984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d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910" name="Rectangle 26"/>
          <p:cNvSpPr>
            <a:spLocks noChangeArrowheads="1"/>
          </p:cNvSpPr>
          <p:nvPr/>
        </p:nvSpPr>
        <p:spPr bwMode="auto">
          <a:xfrm>
            <a:off x="7069138" y="5197475"/>
            <a:ext cx="157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e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911" name="Rectangle 27"/>
          <p:cNvSpPr>
            <a:spLocks noChangeArrowheads="1"/>
          </p:cNvSpPr>
          <p:nvPr/>
        </p:nvSpPr>
        <p:spPr bwMode="auto">
          <a:xfrm>
            <a:off x="941388" y="5222875"/>
            <a:ext cx="157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c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912" name="Oval 28"/>
          <p:cNvSpPr>
            <a:spLocks noChangeArrowheads="1"/>
          </p:cNvSpPr>
          <p:nvPr/>
        </p:nvSpPr>
        <p:spPr bwMode="auto">
          <a:xfrm>
            <a:off x="1228725" y="5284788"/>
            <a:ext cx="252413" cy="144462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13" name="Oval 29"/>
          <p:cNvSpPr>
            <a:spLocks noChangeArrowheads="1"/>
          </p:cNvSpPr>
          <p:nvPr/>
        </p:nvSpPr>
        <p:spPr bwMode="auto">
          <a:xfrm>
            <a:off x="4037013" y="5284788"/>
            <a:ext cx="258762" cy="144462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14" name="Oval 30"/>
          <p:cNvSpPr>
            <a:spLocks noChangeArrowheads="1"/>
          </p:cNvSpPr>
          <p:nvPr/>
        </p:nvSpPr>
        <p:spPr bwMode="auto">
          <a:xfrm>
            <a:off x="6677025" y="5297488"/>
            <a:ext cx="260350" cy="14605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7915" name="Group 31"/>
          <p:cNvGrpSpPr>
            <a:grpSpLocks/>
          </p:cNvGrpSpPr>
          <p:nvPr/>
        </p:nvGrpSpPr>
        <p:grpSpPr bwMode="auto">
          <a:xfrm>
            <a:off x="1420813" y="5276850"/>
            <a:ext cx="2644775" cy="158750"/>
            <a:chOff x="1645" y="1795"/>
            <a:chExt cx="1493" cy="211"/>
          </a:xfrm>
        </p:grpSpPr>
        <p:sp>
          <p:nvSpPr>
            <p:cNvPr id="37951" name="Line 32"/>
            <p:cNvSpPr>
              <a:spLocks noChangeShapeType="1"/>
            </p:cNvSpPr>
            <p:nvPr/>
          </p:nvSpPr>
          <p:spPr bwMode="auto">
            <a:xfrm flipH="1">
              <a:off x="1645" y="1899"/>
              <a:ext cx="1322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Freeform 33"/>
            <p:cNvSpPr>
              <a:spLocks/>
            </p:cNvSpPr>
            <p:nvPr/>
          </p:nvSpPr>
          <p:spPr bwMode="auto">
            <a:xfrm>
              <a:off x="2961" y="1795"/>
              <a:ext cx="177" cy="211"/>
            </a:xfrm>
            <a:custGeom>
              <a:avLst/>
              <a:gdLst>
                <a:gd name="T0" fmla="*/ 0 w 177"/>
                <a:gd name="T1" fmla="*/ 211 h 211"/>
                <a:gd name="T2" fmla="*/ 177 w 177"/>
                <a:gd name="T3" fmla="*/ 104 h 211"/>
                <a:gd name="T4" fmla="*/ 0 w 177"/>
                <a:gd name="T5" fmla="*/ 0 h 211"/>
                <a:gd name="T6" fmla="*/ 0 w 177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211"/>
                  </a:moveTo>
                  <a:lnTo>
                    <a:pt x="177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16" name="Group 34"/>
          <p:cNvGrpSpPr>
            <a:grpSpLocks/>
          </p:cNvGrpSpPr>
          <p:nvPr/>
        </p:nvGrpSpPr>
        <p:grpSpPr bwMode="auto">
          <a:xfrm>
            <a:off x="4284663" y="5280025"/>
            <a:ext cx="2509837" cy="157163"/>
            <a:chOff x="3263" y="1798"/>
            <a:chExt cx="1414" cy="211"/>
          </a:xfrm>
        </p:grpSpPr>
        <p:sp>
          <p:nvSpPr>
            <p:cNvPr id="37949" name="Line 35"/>
            <p:cNvSpPr>
              <a:spLocks noChangeShapeType="1"/>
            </p:cNvSpPr>
            <p:nvPr/>
          </p:nvSpPr>
          <p:spPr bwMode="auto">
            <a:xfrm>
              <a:off x="3263" y="1899"/>
              <a:ext cx="1243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Freeform 36"/>
            <p:cNvSpPr>
              <a:spLocks/>
            </p:cNvSpPr>
            <p:nvPr/>
          </p:nvSpPr>
          <p:spPr bwMode="auto">
            <a:xfrm>
              <a:off x="4501" y="1798"/>
              <a:ext cx="176" cy="211"/>
            </a:xfrm>
            <a:custGeom>
              <a:avLst/>
              <a:gdLst>
                <a:gd name="T0" fmla="*/ 0 w 176"/>
                <a:gd name="T1" fmla="*/ 211 h 211"/>
                <a:gd name="T2" fmla="*/ 176 w 176"/>
                <a:gd name="T3" fmla="*/ 104 h 211"/>
                <a:gd name="T4" fmla="*/ 0 w 176"/>
                <a:gd name="T5" fmla="*/ 0 h 211"/>
                <a:gd name="T6" fmla="*/ 0 w 176"/>
                <a:gd name="T7" fmla="*/ 211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0" y="211"/>
                  </a:moveTo>
                  <a:lnTo>
                    <a:pt x="176" y="104"/>
                  </a:lnTo>
                  <a:lnTo>
                    <a:pt x="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17" name="Group 37"/>
          <p:cNvGrpSpPr>
            <a:grpSpLocks/>
          </p:cNvGrpSpPr>
          <p:nvPr/>
        </p:nvGrpSpPr>
        <p:grpSpPr bwMode="auto">
          <a:xfrm>
            <a:off x="1208088" y="5411788"/>
            <a:ext cx="312737" cy="708025"/>
            <a:chOff x="1525" y="1977"/>
            <a:chExt cx="177" cy="942"/>
          </a:xfrm>
        </p:grpSpPr>
        <p:sp>
          <p:nvSpPr>
            <p:cNvPr id="37947" name="Line 38"/>
            <p:cNvSpPr>
              <a:spLocks noChangeShapeType="1"/>
            </p:cNvSpPr>
            <p:nvPr/>
          </p:nvSpPr>
          <p:spPr bwMode="auto">
            <a:xfrm>
              <a:off x="1615" y="1977"/>
              <a:ext cx="1" cy="73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Freeform 39"/>
            <p:cNvSpPr>
              <a:spLocks/>
            </p:cNvSpPr>
            <p:nvPr/>
          </p:nvSpPr>
          <p:spPr bwMode="auto">
            <a:xfrm>
              <a:off x="1525" y="2709"/>
              <a:ext cx="177" cy="210"/>
            </a:xfrm>
            <a:custGeom>
              <a:avLst/>
              <a:gdLst>
                <a:gd name="T0" fmla="*/ 0 w 177"/>
                <a:gd name="T1" fmla="*/ 0 h 210"/>
                <a:gd name="T2" fmla="*/ 90 w 177"/>
                <a:gd name="T3" fmla="*/ 210 h 210"/>
                <a:gd name="T4" fmla="*/ 177 w 177"/>
                <a:gd name="T5" fmla="*/ 0 h 210"/>
                <a:gd name="T6" fmla="*/ 0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0" y="0"/>
                  </a:moveTo>
                  <a:lnTo>
                    <a:pt x="90" y="210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18" name="Group 40"/>
          <p:cNvGrpSpPr>
            <a:grpSpLocks/>
          </p:cNvGrpSpPr>
          <p:nvPr/>
        </p:nvGrpSpPr>
        <p:grpSpPr bwMode="auto">
          <a:xfrm>
            <a:off x="6688138" y="5427663"/>
            <a:ext cx="311150" cy="706437"/>
            <a:chOff x="4618" y="1996"/>
            <a:chExt cx="176" cy="943"/>
          </a:xfrm>
        </p:grpSpPr>
        <p:sp>
          <p:nvSpPr>
            <p:cNvPr id="37945" name="Line 41"/>
            <p:cNvSpPr>
              <a:spLocks noChangeShapeType="1"/>
            </p:cNvSpPr>
            <p:nvPr/>
          </p:nvSpPr>
          <p:spPr bwMode="auto">
            <a:xfrm>
              <a:off x="4707" y="1996"/>
              <a:ext cx="1" cy="73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42"/>
            <p:cNvSpPr>
              <a:spLocks/>
            </p:cNvSpPr>
            <p:nvPr/>
          </p:nvSpPr>
          <p:spPr bwMode="auto">
            <a:xfrm>
              <a:off x="4618" y="2728"/>
              <a:ext cx="176" cy="211"/>
            </a:xfrm>
            <a:custGeom>
              <a:avLst/>
              <a:gdLst>
                <a:gd name="T0" fmla="*/ 0 w 176"/>
                <a:gd name="T1" fmla="*/ 0 h 211"/>
                <a:gd name="T2" fmla="*/ 89 w 176"/>
                <a:gd name="T3" fmla="*/ 211 h 211"/>
                <a:gd name="T4" fmla="*/ 176 w 176"/>
                <a:gd name="T5" fmla="*/ 0 h 211"/>
                <a:gd name="T6" fmla="*/ 0 w 176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0" y="0"/>
                  </a:moveTo>
                  <a:lnTo>
                    <a:pt x="89" y="211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19" name="Group 43"/>
          <p:cNvGrpSpPr>
            <a:grpSpLocks/>
          </p:cNvGrpSpPr>
          <p:nvPr/>
        </p:nvGrpSpPr>
        <p:grpSpPr bwMode="auto">
          <a:xfrm>
            <a:off x="3965575" y="5427663"/>
            <a:ext cx="311150" cy="706437"/>
            <a:chOff x="3081" y="1996"/>
            <a:chExt cx="177" cy="943"/>
          </a:xfrm>
        </p:grpSpPr>
        <p:sp>
          <p:nvSpPr>
            <p:cNvPr id="37943" name="Line 44"/>
            <p:cNvSpPr>
              <a:spLocks noChangeShapeType="1"/>
            </p:cNvSpPr>
            <p:nvPr/>
          </p:nvSpPr>
          <p:spPr bwMode="auto">
            <a:xfrm>
              <a:off x="3168" y="1996"/>
              <a:ext cx="3" cy="73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Freeform 45"/>
            <p:cNvSpPr>
              <a:spLocks/>
            </p:cNvSpPr>
            <p:nvPr/>
          </p:nvSpPr>
          <p:spPr bwMode="auto">
            <a:xfrm>
              <a:off x="3081" y="2728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20" name="Group 46"/>
          <p:cNvGrpSpPr>
            <a:grpSpLocks/>
          </p:cNvGrpSpPr>
          <p:nvPr/>
        </p:nvGrpSpPr>
        <p:grpSpPr bwMode="auto">
          <a:xfrm>
            <a:off x="1181100" y="4589463"/>
            <a:ext cx="311150" cy="708025"/>
            <a:chOff x="1509" y="878"/>
            <a:chExt cx="176" cy="946"/>
          </a:xfrm>
        </p:grpSpPr>
        <p:sp>
          <p:nvSpPr>
            <p:cNvPr id="37941" name="Line 47"/>
            <p:cNvSpPr>
              <a:spLocks noChangeShapeType="1"/>
            </p:cNvSpPr>
            <p:nvPr/>
          </p:nvSpPr>
          <p:spPr bwMode="auto">
            <a:xfrm>
              <a:off x="1598" y="878"/>
              <a:ext cx="1" cy="74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Freeform 48"/>
            <p:cNvSpPr>
              <a:spLocks/>
            </p:cNvSpPr>
            <p:nvPr/>
          </p:nvSpPr>
          <p:spPr bwMode="auto">
            <a:xfrm>
              <a:off x="1509" y="1614"/>
              <a:ext cx="176" cy="210"/>
            </a:xfrm>
            <a:custGeom>
              <a:avLst/>
              <a:gdLst>
                <a:gd name="T0" fmla="*/ 0 w 176"/>
                <a:gd name="T1" fmla="*/ 0 h 210"/>
                <a:gd name="T2" fmla="*/ 89 w 176"/>
                <a:gd name="T3" fmla="*/ 210 h 210"/>
                <a:gd name="T4" fmla="*/ 176 w 176"/>
                <a:gd name="T5" fmla="*/ 0 h 210"/>
                <a:gd name="T6" fmla="*/ 0 w 176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0">
                  <a:moveTo>
                    <a:pt x="0" y="0"/>
                  </a:moveTo>
                  <a:lnTo>
                    <a:pt x="89" y="210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21" name="Group 49"/>
          <p:cNvGrpSpPr>
            <a:grpSpLocks/>
          </p:cNvGrpSpPr>
          <p:nvPr/>
        </p:nvGrpSpPr>
        <p:grpSpPr bwMode="auto">
          <a:xfrm>
            <a:off x="3933825" y="4603750"/>
            <a:ext cx="312738" cy="709613"/>
            <a:chOff x="3064" y="898"/>
            <a:chExt cx="177" cy="946"/>
          </a:xfrm>
        </p:grpSpPr>
        <p:sp>
          <p:nvSpPr>
            <p:cNvPr id="37939" name="Line 50"/>
            <p:cNvSpPr>
              <a:spLocks noChangeShapeType="1"/>
            </p:cNvSpPr>
            <p:nvPr/>
          </p:nvSpPr>
          <p:spPr bwMode="auto">
            <a:xfrm>
              <a:off x="3154" y="898"/>
              <a:ext cx="1" cy="74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Freeform 51"/>
            <p:cNvSpPr>
              <a:spLocks/>
            </p:cNvSpPr>
            <p:nvPr/>
          </p:nvSpPr>
          <p:spPr bwMode="auto">
            <a:xfrm>
              <a:off x="3064" y="1633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22" name="Group 52"/>
          <p:cNvGrpSpPr>
            <a:grpSpLocks/>
          </p:cNvGrpSpPr>
          <p:nvPr/>
        </p:nvGrpSpPr>
        <p:grpSpPr bwMode="auto">
          <a:xfrm>
            <a:off x="6662738" y="4603750"/>
            <a:ext cx="312737" cy="709613"/>
            <a:chOff x="4604" y="898"/>
            <a:chExt cx="177" cy="946"/>
          </a:xfrm>
        </p:grpSpPr>
        <p:sp>
          <p:nvSpPr>
            <p:cNvPr id="37937" name="Line 53"/>
            <p:cNvSpPr>
              <a:spLocks noChangeShapeType="1"/>
            </p:cNvSpPr>
            <p:nvPr/>
          </p:nvSpPr>
          <p:spPr bwMode="auto">
            <a:xfrm>
              <a:off x="4691" y="898"/>
              <a:ext cx="3" cy="74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54"/>
            <p:cNvSpPr>
              <a:spLocks/>
            </p:cNvSpPr>
            <p:nvPr/>
          </p:nvSpPr>
          <p:spPr bwMode="auto">
            <a:xfrm>
              <a:off x="4604" y="1633"/>
              <a:ext cx="177" cy="211"/>
            </a:xfrm>
            <a:custGeom>
              <a:avLst/>
              <a:gdLst>
                <a:gd name="T0" fmla="*/ 0 w 177"/>
                <a:gd name="T1" fmla="*/ 0 h 211"/>
                <a:gd name="T2" fmla="*/ 90 w 177"/>
                <a:gd name="T3" fmla="*/ 211 h 211"/>
                <a:gd name="T4" fmla="*/ 177 w 177"/>
                <a:gd name="T5" fmla="*/ 0 h 211"/>
                <a:gd name="T6" fmla="*/ 0 w 177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1">
                  <a:moveTo>
                    <a:pt x="0" y="0"/>
                  </a:moveTo>
                  <a:lnTo>
                    <a:pt x="90" y="211"/>
                  </a:lnTo>
                  <a:lnTo>
                    <a:pt x="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23" name="Rectangle 55"/>
          <p:cNvSpPr>
            <a:spLocks noChangeArrowheads="1"/>
          </p:cNvSpPr>
          <p:nvPr/>
        </p:nvSpPr>
        <p:spPr bwMode="auto">
          <a:xfrm>
            <a:off x="5486400" y="5943600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924" name="Rectangle 56"/>
          <p:cNvSpPr>
            <a:spLocks noChangeArrowheads="1"/>
          </p:cNvSpPr>
          <p:nvPr/>
        </p:nvSpPr>
        <p:spPr bwMode="auto">
          <a:xfrm>
            <a:off x="2424113" y="5741988"/>
            <a:ext cx="153888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925" name="Rectangle 57"/>
          <p:cNvSpPr>
            <a:spLocks noChangeArrowheads="1"/>
          </p:cNvSpPr>
          <p:nvPr/>
        </p:nvSpPr>
        <p:spPr bwMode="auto">
          <a:xfrm>
            <a:off x="7069138" y="5957888"/>
            <a:ext cx="198437" cy="4270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Times New Roman" panose="02020603050405020304" pitchFamily="18" charset="0"/>
              </a:rPr>
              <a:t>h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926" name="Rectangle 58"/>
          <p:cNvSpPr>
            <a:spLocks noChangeArrowheads="1"/>
          </p:cNvSpPr>
          <p:nvPr/>
        </p:nvSpPr>
        <p:spPr bwMode="auto">
          <a:xfrm>
            <a:off x="944563" y="5886450"/>
            <a:ext cx="222250" cy="4270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latin typeface="Times New Roman" panose="02020603050405020304" pitchFamily="18" charset="0"/>
              </a:rPr>
              <a:t>f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7927" name="Oval 59"/>
          <p:cNvSpPr>
            <a:spLocks noChangeArrowheads="1"/>
          </p:cNvSpPr>
          <p:nvPr/>
        </p:nvSpPr>
        <p:spPr bwMode="auto">
          <a:xfrm>
            <a:off x="1279525" y="6134100"/>
            <a:ext cx="261938" cy="14605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28" name="Oval 60"/>
          <p:cNvSpPr>
            <a:spLocks noChangeArrowheads="1"/>
          </p:cNvSpPr>
          <p:nvPr/>
        </p:nvSpPr>
        <p:spPr bwMode="auto">
          <a:xfrm>
            <a:off x="4094163" y="6134100"/>
            <a:ext cx="254000" cy="14605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7929" name="Oval 61"/>
          <p:cNvSpPr>
            <a:spLocks noChangeArrowheads="1"/>
          </p:cNvSpPr>
          <p:nvPr/>
        </p:nvSpPr>
        <p:spPr bwMode="auto">
          <a:xfrm>
            <a:off x="6737350" y="6149975"/>
            <a:ext cx="258763" cy="14605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37930" name="Group 62"/>
          <p:cNvGrpSpPr>
            <a:grpSpLocks/>
          </p:cNvGrpSpPr>
          <p:nvPr/>
        </p:nvGrpSpPr>
        <p:grpSpPr bwMode="auto">
          <a:xfrm>
            <a:off x="4344988" y="6124575"/>
            <a:ext cx="2498725" cy="158750"/>
            <a:chOff x="3296" y="2926"/>
            <a:chExt cx="1411" cy="211"/>
          </a:xfrm>
        </p:grpSpPr>
        <p:sp>
          <p:nvSpPr>
            <p:cNvPr id="37935" name="Line 63"/>
            <p:cNvSpPr>
              <a:spLocks noChangeShapeType="1"/>
            </p:cNvSpPr>
            <p:nvPr/>
          </p:nvSpPr>
          <p:spPr bwMode="auto">
            <a:xfrm>
              <a:off x="3467" y="3033"/>
              <a:ext cx="1240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Freeform 64"/>
            <p:cNvSpPr>
              <a:spLocks/>
            </p:cNvSpPr>
            <p:nvPr/>
          </p:nvSpPr>
          <p:spPr bwMode="auto">
            <a:xfrm>
              <a:off x="3296" y="2926"/>
              <a:ext cx="176" cy="211"/>
            </a:xfrm>
            <a:custGeom>
              <a:avLst/>
              <a:gdLst>
                <a:gd name="T0" fmla="*/ 176 w 176"/>
                <a:gd name="T1" fmla="*/ 0 h 211"/>
                <a:gd name="T2" fmla="*/ 0 w 176"/>
                <a:gd name="T3" fmla="*/ 107 h 211"/>
                <a:gd name="T4" fmla="*/ 176 w 176"/>
                <a:gd name="T5" fmla="*/ 211 h 211"/>
                <a:gd name="T6" fmla="*/ 176 w 176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211">
                  <a:moveTo>
                    <a:pt x="176" y="0"/>
                  </a:moveTo>
                  <a:lnTo>
                    <a:pt x="0" y="107"/>
                  </a:lnTo>
                  <a:lnTo>
                    <a:pt x="176" y="21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1" name="Rectangle 65"/>
          <p:cNvSpPr>
            <a:spLocks noChangeArrowheads="1"/>
          </p:cNvSpPr>
          <p:nvPr/>
        </p:nvSpPr>
        <p:spPr bwMode="auto">
          <a:xfrm>
            <a:off x="4130675" y="4724400"/>
            <a:ext cx="212725" cy="369332"/>
          </a:xfrm>
          <a:prstGeom prst="rect">
            <a:avLst/>
          </a:prstGeom>
          <a:solidFill>
            <a:srgbClr val="E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grpSp>
        <p:nvGrpSpPr>
          <p:cNvPr id="37932" name="Group 66"/>
          <p:cNvGrpSpPr>
            <a:grpSpLocks/>
          </p:cNvGrpSpPr>
          <p:nvPr/>
        </p:nvGrpSpPr>
        <p:grpSpPr bwMode="auto">
          <a:xfrm>
            <a:off x="1447800" y="6096000"/>
            <a:ext cx="2641600" cy="158750"/>
            <a:chOff x="1631" y="697"/>
            <a:chExt cx="1491" cy="210"/>
          </a:xfrm>
        </p:grpSpPr>
        <p:sp>
          <p:nvSpPr>
            <p:cNvPr id="37933" name="Line 67"/>
            <p:cNvSpPr>
              <a:spLocks noChangeShapeType="1"/>
            </p:cNvSpPr>
            <p:nvPr/>
          </p:nvSpPr>
          <p:spPr bwMode="auto">
            <a:xfrm flipH="1">
              <a:off x="1802" y="804"/>
              <a:ext cx="13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Freeform 68"/>
            <p:cNvSpPr>
              <a:spLocks/>
            </p:cNvSpPr>
            <p:nvPr/>
          </p:nvSpPr>
          <p:spPr bwMode="auto">
            <a:xfrm>
              <a:off x="1631" y="697"/>
              <a:ext cx="177" cy="210"/>
            </a:xfrm>
            <a:custGeom>
              <a:avLst/>
              <a:gdLst>
                <a:gd name="T0" fmla="*/ 177 w 177"/>
                <a:gd name="T1" fmla="*/ 0 h 210"/>
                <a:gd name="T2" fmla="*/ 0 w 177"/>
                <a:gd name="T3" fmla="*/ 107 h 210"/>
                <a:gd name="T4" fmla="*/ 177 w 177"/>
                <a:gd name="T5" fmla="*/ 210 h 210"/>
                <a:gd name="T6" fmla="*/ 177 w 177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210">
                  <a:moveTo>
                    <a:pt x="177" y="0"/>
                  </a:moveTo>
                  <a:lnTo>
                    <a:pt x="0" y="107"/>
                  </a:lnTo>
                  <a:lnTo>
                    <a:pt x="177" y="2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234C7-A7EE-4DF6-B679-0068A03883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57450"/>
            <a:ext cx="5229225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676400"/>
            <a:ext cx="811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shortest distance from A to F using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6172200"/>
            <a:ext cx="553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Shortest distance is 11  (A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B </a:t>
            </a:r>
            <a:r>
              <a:rPr lang="en-US" dirty="0" smtClean="0">
                <a:sym typeface="Wingdings" panose="05000000000000000000" pitchFamily="2" charset="2"/>
              </a:rPr>
              <a:t> D 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234C7-A7EE-4DF6-B679-0068A03883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676400"/>
            <a:ext cx="7753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T.H. </a:t>
            </a:r>
            <a:r>
              <a:rPr lang="en-US" dirty="0" err="1"/>
              <a:t>Cormen</a:t>
            </a:r>
            <a:r>
              <a:rPr lang="en-US" dirty="0"/>
              <a:t>, C.E. </a:t>
            </a:r>
            <a:r>
              <a:rPr lang="en-US" dirty="0" err="1"/>
              <a:t>Leiserson</a:t>
            </a:r>
            <a:r>
              <a:rPr lang="en-US" dirty="0"/>
              <a:t>, R.L. </a:t>
            </a:r>
            <a:r>
              <a:rPr lang="en-US" dirty="0" err="1"/>
              <a:t>Rivest</a:t>
            </a:r>
            <a:r>
              <a:rPr lang="en-US" dirty="0"/>
              <a:t>, Clifford Stein Introduction to Algorithms,3</a:t>
            </a:r>
            <a:r>
              <a:rPr lang="en-US" baseline="30000" dirty="0"/>
              <a:t>rd</a:t>
            </a:r>
            <a:r>
              <a:rPr lang="en-US" dirty="0"/>
              <a:t> Edition, MIT Press, 2009</a:t>
            </a:r>
          </a:p>
        </p:txBody>
      </p:sp>
    </p:spTree>
    <p:extLst>
      <p:ext uri="{BB962C8B-B14F-4D97-AF65-F5344CB8AC3E}">
        <p14:creationId xmlns:p14="http://schemas.microsoft.com/office/powerpoint/2010/main" val="11742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5E173D-E062-4B73-8E8A-A6CEFB6FABEA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143000" y="1371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Step 1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1143000" y="3886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Step 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123" y="1676400"/>
            <a:ext cx="6239065" cy="2209800"/>
            <a:chOff x="87123" y="1676400"/>
            <a:chExt cx="6239065" cy="2209800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295400" y="1676400"/>
              <a:ext cx="5030788" cy="2209800"/>
              <a:chOff x="864" y="816"/>
              <a:chExt cx="3169" cy="1392"/>
            </a:xfrm>
          </p:grpSpPr>
          <p:sp>
            <p:nvSpPr>
              <p:cNvPr id="8222" name="Text Box 4"/>
              <p:cNvSpPr txBox="1">
                <a:spLocks noChangeArrowheads="1"/>
              </p:cNvSpPr>
              <p:nvPr/>
            </p:nvSpPr>
            <p:spPr bwMode="auto">
              <a:xfrm>
                <a:off x="2223" y="1528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223" name="Text Box 5"/>
              <p:cNvSpPr txBox="1">
                <a:spLocks noChangeArrowheads="1"/>
              </p:cNvSpPr>
              <p:nvPr/>
            </p:nvSpPr>
            <p:spPr bwMode="auto">
              <a:xfrm>
                <a:off x="1588" y="1917"/>
                <a:ext cx="271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224" name="Text Box 6"/>
              <p:cNvSpPr txBox="1">
                <a:spLocks noChangeArrowheads="1"/>
              </p:cNvSpPr>
              <p:nvPr/>
            </p:nvSpPr>
            <p:spPr bwMode="auto">
              <a:xfrm>
                <a:off x="1046" y="1528"/>
                <a:ext cx="271" cy="26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225" name="Text Box 7"/>
              <p:cNvSpPr txBox="1">
                <a:spLocks noChangeArrowheads="1"/>
              </p:cNvSpPr>
              <p:nvPr/>
            </p:nvSpPr>
            <p:spPr bwMode="auto">
              <a:xfrm>
                <a:off x="1407" y="1334"/>
                <a:ext cx="2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226" name="Text Box 8"/>
              <p:cNvSpPr txBox="1">
                <a:spLocks noChangeArrowheads="1"/>
              </p:cNvSpPr>
              <p:nvPr/>
            </p:nvSpPr>
            <p:spPr bwMode="auto">
              <a:xfrm>
                <a:off x="1770" y="1334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227" name="Text Box 9"/>
              <p:cNvSpPr txBox="1">
                <a:spLocks noChangeArrowheads="1"/>
              </p:cNvSpPr>
              <p:nvPr/>
            </p:nvSpPr>
            <p:spPr bwMode="auto">
              <a:xfrm>
                <a:off x="2947" y="1043"/>
                <a:ext cx="27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8228" name="Text Box 10"/>
              <p:cNvSpPr txBox="1">
                <a:spLocks noChangeArrowheads="1"/>
              </p:cNvSpPr>
              <p:nvPr/>
            </p:nvSpPr>
            <p:spPr bwMode="auto">
              <a:xfrm>
                <a:off x="2947" y="1819"/>
                <a:ext cx="27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229" name="Oval 11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272" cy="29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8230" name="Oval 12"/>
              <p:cNvSpPr>
                <a:spLocks noChangeArrowheads="1"/>
              </p:cNvSpPr>
              <p:nvPr/>
            </p:nvSpPr>
            <p:spPr bwMode="auto">
              <a:xfrm>
                <a:off x="2223" y="945"/>
                <a:ext cx="271" cy="2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231" name="Oval 13"/>
              <p:cNvSpPr>
                <a:spLocks noChangeArrowheads="1"/>
              </p:cNvSpPr>
              <p:nvPr/>
            </p:nvSpPr>
            <p:spPr bwMode="auto">
              <a:xfrm>
                <a:off x="864" y="1917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232" name="Oval 14"/>
              <p:cNvSpPr>
                <a:spLocks noChangeArrowheads="1"/>
              </p:cNvSpPr>
              <p:nvPr/>
            </p:nvSpPr>
            <p:spPr bwMode="auto">
              <a:xfrm>
                <a:off x="2223" y="1917"/>
                <a:ext cx="271" cy="2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8233" name="Oval 15"/>
              <p:cNvSpPr>
                <a:spLocks noChangeArrowheads="1"/>
              </p:cNvSpPr>
              <p:nvPr/>
            </p:nvSpPr>
            <p:spPr bwMode="auto">
              <a:xfrm>
                <a:off x="3761" y="1334"/>
                <a:ext cx="272" cy="2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8234" name="Line 16"/>
              <p:cNvSpPr>
                <a:spLocks noChangeShapeType="1"/>
              </p:cNvSpPr>
              <p:nvPr/>
            </p:nvSpPr>
            <p:spPr bwMode="auto">
              <a:xfrm>
                <a:off x="1136" y="1237"/>
                <a:ext cx="108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17"/>
              <p:cNvSpPr>
                <a:spLocks noChangeShapeType="1"/>
              </p:cNvSpPr>
              <p:nvPr/>
            </p:nvSpPr>
            <p:spPr bwMode="auto">
              <a:xfrm>
                <a:off x="1152" y="1104"/>
                <a:ext cx="1087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18"/>
              <p:cNvSpPr>
                <a:spLocks noChangeShapeType="1"/>
              </p:cNvSpPr>
              <p:nvPr/>
            </p:nvSpPr>
            <p:spPr bwMode="auto">
              <a:xfrm>
                <a:off x="1046" y="1237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19"/>
              <p:cNvSpPr>
                <a:spLocks noChangeShapeType="1"/>
              </p:cNvSpPr>
              <p:nvPr/>
            </p:nvSpPr>
            <p:spPr bwMode="auto">
              <a:xfrm>
                <a:off x="1136" y="2111"/>
                <a:ext cx="108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20"/>
              <p:cNvSpPr>
                <a:spLocks noChangeShapeType="1"/>
              </p:cNvSpPr>
              <p:nvPr/>
            </p:nvSpPr>
            <p:spPr bwMode="auto">
              <a:xfrm flipV="1">
                <a:off x="1136" y="1237"/>
                <a:ext cx="1177" cy="7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21"/>
              <p:cNvSpPr>
                <a:spLocks noChangeShapeType="1"/>
              </p:cNvSpPr>
              <p:nvPr/>
            </p:nvSpPr>
            <p:spPr bwMode="auto">
              <a:xfrm flipV="1">
                <a:off x="2404" y="1237"/>
                <a:ext cx="0" cy="6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Line 22"/>
              <p:cNvSpPr>
                <a:spLocks noChangeShapeType="1"/>
              </p:cNvSpPr>
              <p:nvPr/>
            </p:nvSpPr>
            <p:spPr bwMode="auto">
              <a:xfrm>
                <a:off x="2494" y="1140"/>
                <a:ext cx="1267" cy="29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Line 23"/>
              <p:cNvSpPr>
                <a:spLocks noChangeShapeType="1"/>
              </p:cNvSpPr>
              <p:nvPr/>
            </p:nvSpPr>
            <p:spPr bwMode="auto">
              <a:xfrm flipV="1">
                <a:off x="2494" y="1528"/>
                <a:ext cx="1267" cy="4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Text Box 24"/>
              <p:cNvSpPr txBox="1">
                <a:spLocks noChangeArrowheads="1"/>
              </p:cNvSpPr>
              <p:nvPr/>
            </p:nvSpPr>
            <p:spPr bwMode="auto">
              <a:xfrm>
                <a:off x="1588" y="816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7123" y="1881188"/>
              <a:ext cx="1319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Lowest path</a:t>
              </a:r>
            </a:p>
            <a:p>
              <a:r>
                <a:rPr lang="en-US" sz="1800" dirty="0" smtClean="0"/>
                <a:t> cost is 2</a:t>
              </a:r>
              <a:endParaRPr lang="en-US" sz="1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1600" y="4267200"/>
            <a:ext cx="5416988" cy="2478604"/>
            <a:chOff x="1061600" y="4267200"/>
            <a:chExt cx="5416988" cy="2478604"/>
          </a:xfrm>
        </p:grpSpPr>
        <p:grpSp>
          <p:nvGrpSpPr>
            <p:cNvPr id="6171" name="Group 27"/>
            <p:cNvGrpSpPr>
              <a:grpSpLocks/>
            </p:cNvGrpSpPr>
            <p:nvPr/>
          </p:nvGrpSpPr>
          <p:grpSpPr bwMode="auto">
            <a:xfrm>
              <a:off x="1447800" y="4267200"/>
              <a:ext cx="5030788" cy="2209800"/>
              <a:chOff x="912" y="2688"/>
              <a:chExt cx="3169" cy="1392"/>
            </a:xfrm>
          </p:grpSpPr>
          <p:grpSp>
            <p:nvGrpSpPr>
              <p:cNvPr id="8200" name="Group 28"/>
              <p:cNvGrpSpPr>
                <a:grpSpLocks/>
              </p:cNvGrpSpPr>
              <p:nvPr/>
            </p:nvGrpSpPr>
            <p:grpSpPr bwMode="auto">
              <a:xfrm>
                <a:off x="912" y="2817"/>
                <a:ext cx="3169" cy="1263"/>
                <a:chOff x="912" y="2817"/>
                <a:chExt cx="3169" cy="1263"/>
              </a:xfrm>
            </p:grpSpPr>
            <p:sp>
              <p:nvSpPr>
                <p:cNvPr id="820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" y="3400"/>
                  <a:ext cx="27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20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32" y="3744"/>
                  <a:ext cx="271" cy="2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0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094" y="3400"/>
                  <a:ext cx="271" cy="261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0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455" y="3206"/>
                  <a:ext cx="272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20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18" y="3206"/>
                  <a:ext cx="27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20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95" y="2915"/>
                  <a:ext cx="271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20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995" y="3691"/>
                  <a:ext cx="271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209" name="Oval 36"/>
                <p:cNvSpPr>
                  <a:spLocks noChangeArrowheads="1"/>
                </p:cNvSpPr>
                <p:nvPr/>
              </p:nvSpPr>
              <p:spPr bwMode="auto">
                <a:xfrm>
                  <a:off x="912" y="2824"/>
                  <a:ext cx="272" cy="29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8210" name="Oval 37"/>
                <p:cNvSpPr>
                  <a:spLocks noChangeArrowheads="1"/>
                </p:cNvSpPr>
                <p:nvPr/>
              </p:nvSpPr>
              <p:spPr bwMode="auto">
                <a:xfrm>
                  <a:off x="2271" y="2817"/>
                  <a:ext cx="271" cy="29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8211" name="Oval 38"/>
                <p:cNvSpPr>
                  <a:spLocks noChangeArrowheads="1"/>
                </p:cNvSpPr>
                <p:nvPr/>
              </p:nvSpPr>
              <p:spPr bwMode="auto">
                <a:xfrm>
                  <a:off x="912" y="3789"/>
                  <a:ext cx="272" cy="291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8212" name="Oval 39"/>
                <p:cNvSpPr>
                  <a:spLocks noChangeArrowheads="1"/>
                </p:cNvSpPr>
                <p:nvPr/>
              </p:nvSpPr>
              <p:spPr bwMode="auto">
                <a:xfrm>
                  <a:off x="2271" y="3789"/>
                  <a:ext cx="271" cy="29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8213" name="Oval 40"/>
                <p:cNvSpPr>
                  <a:spLocks noChangeArrowheads="1"/>
                </p:cNvSpPr>
                <p:nvPr/>
              </p:nvSpPr>
              <p:spPr bwMode="auto">
                <a:xfrm>
                  <a:off x="3809" y="3206"/>
                  <a:ext cx="272" cy="291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>
                      <a:latin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8214" name="Line 41"/>
                <p:cNvSpPr>
                  <a:spLocks noChangeShapeType="1"/>
                </p:cNvSpPr>
                <p:nvPr/>
              </p:nvSpPr>
              <p:spPr bwMode="auto">
                <a:xfrm>
                  <a:off x="1184" y="3109"/>
                  <a:ext cx="1087" cy="776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5" name="Line 42"/>
                <p:cNvSpPr>
                  <a:spLocks noChangeShapeType="1"/>
                </p:cNvSpPr>
                <p:nvPr/>
              </p:nvSpPr>
              <p:spPr bwMode="auto">
                <a:xfrm>
                  <a:off x="1184" y="2979"/>
                  <a:ext cx="1087" cy="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6" name="Line 43"/>
                <p:cNvSpPr>
                  <a:spLocks noChangeShapeType="1"/>
                </p:cNvSpPr>
                <p:nvPr/>
              </p:nvSpPr>
              <p:spPr bwMode="auto">
                <a:xfrm>
                  <a:off x="1094" y="3109"/>
                  <a:ext cx="0" cy="68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7" name="Line 44"/>
                <p:cNvSpPr>
                  <a:spLocks noChangeShapeType="1"/>
                </p:cNvSpPr>
                <p:nvPr/>
              </p:nvSpPr>
              <p:spPr bwMode="auto">
                <a:xfrm>
                  <a:off x="1184" y="3983"/>
                  <a:ext cx="1087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184" y="3109"/>
                  <a:ext cx="1177" cy="776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452" y="3109"/>
                  <a:ext cx="0" cy="6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0" name="Line 47"/>
                <p:cNvSpPr>
                  <a:spLocks noChangeShapeType="1"/>
                </p:cNvSpPr>
                <p:nvPr/>
              </p:nvSpPr>
              <p:spPr bwMode="auto">
                <a:xfrm>
                  <a:off x="2542" y="3012"/>
                  <a:ext cx="1267" cy="29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542" y="3400"/>
                  <a:ext cx="1267" cy="48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01" name="Text Box 49"/>
              <p:cNvSpPr txBox="1">
                <a:spLocks noChangeArrowheads="1"/>
              </p:cNvSpPr>
              <p:nvPr/>
            </p:nvSpPr>
            <p:spPr bwMode="auto">
              <a:xfrm>
                <a:off x="1636" y="2688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061600" y="6376472"/>
              <a:ext cx="219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Lowest path cost is 2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9" grpId="0" autoUpdateAnimBg="0"/>
      <p:bldP spid="61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654066-58EB-4B38-8234-D6912F4597E0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1143000" y="228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Step 3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143000" y="3886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Step 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47800" y="4119592"/>
            <a:ext cx="5030788" cy="2281208"/>
            <a:chOff x="1447800" y="4119592"/>
            <a:chExt cx="5030788" cy="2281208"/>
          </a:xfrm>
        </p:grpSpPr>
        <p:grpSp>
          <p:nvGrpSpPr>
            <p:cNvPr id="7194" name="Group 26"/>
            <p:cNvGrpSpPr>
              <a:grpSpLocks/>
            </p:cNvGrpSpPr>
            <p:nvPr/>
          </p:nvGrpSpPr>
          <p:grpSpPr bwMode="auto">
            <a:xfrm>
              <a:off x="1447800" y="4191000"/>
              <a:ext cx="5030788" cy="2209800"/>
              <a:chOff x="912" y="2304"/>
              <a:chExt cx="3169" cy="1392"/>
            </a:xfrm>
          </p:grpSpPr>
          <p:sp>
            <p:nvSpPr>
              <p:cNvPr id="9223" name="Text Box 27"/>
              <p:cNvSpPr txBox="1">
                <a:spLocks noChangeArrowheads="1"/>
              </p:cNvSpPr>
              <p:nvPr/>
            </p:nvSpPr>
            <p:spPr bwMode="auto">
              <a:xfrm>
                <a:off x="2271" y="3016"/>
                <a:ext cx="271" cy="19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224" name="Text Box 28"/>
              <p:cNvSpPr txBox="1">
                <a:spLocks noChangeArrowheads="1"/>
              </p:cNvSpPr>
              <p:nvPr/>
            </p:nvSpPr>
            <p:spPr bwMode="auto">
              <a:xfrm>
                <a:off x="1632" y="3360"/>
                <a:ext cx="271" cy="28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225" name="Text Box 29"/>
              <p:cNvSpPr txBox="1">
                <a:spLocks noChangeArrowheads="1"/>
              </p:cNvSpPr>
              <p:nvPr/>
            </p:nvSpPr>
            <p:spPr bwMode="auto">
              <a:xfrm>
                <a:off x="1094" y="3016"/>
                <a:ext cx="271" cy="26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226" name="Text Box 30"/>
              <p:cNvSpPr txBox="1">
                <a:spLocks noChangeArrowheads="1"/>
              </p:cNvSpPr>
              <p:nvPr/>
            </p:nvSpPr>
            <p:spPr bwMode="auto">
              <a:xfrm>
                <a:off x="1455" y="2822"/>
                <a:ext cx="2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227" name="Text Box 31"/>
              <p:cNvSpPr txBox="1">
                <a:spLocks noChangeArrowheads="1"/>
              </p:cNvSpPr>
              <p:nvPr/>
            </p:nvSpPr>
            <p:spPr bwMode="auto">
              <a:xfrm>
                <a:off x="1818" y="2822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228" name="Text Box 32"/>
              <p:cNvSpPr txBox="1">
                <a:spLocks noChangeArrowheads="1"/>
              </p:cNvSpPr>
              <p:nvPr/>
            </p:nvSpPr>
            <p:spPr bwMode="auto">
              <a:xfrm>
                <a:off x="2995" y="2531"/>
                <a:ext cx="271" cy="23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229" name="Text Box 33"/>
              <p:cNvSpPr txBox="1">
                <a:spLocks noChangeArrowheads="1"/>
              </p:cNvSpPr>
              <p:nvPr/>
            </p:nvSpPr>
            <p:spPr bwMode="auto">
              <a:xfrm>
                <a:off x="2995" y="3307"/>
                <a:ext cx="27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230" name="Oval 34"/>
              <p:cNvSpPr>
                <a:spLocks noChangeArrowheads="1"/>
              </p:cNvSpPr>
              <p:nvPr/>
            </p:nvSpPr>
            <p:spPr bwMode="auto">
              <a:xfrm>
                <a:off x="912" y="2440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231" name="Oval 35"/>
              <p:cNvSpPr>
                <a:spLocks noChangeArrowheads="1"/>
              </p:cNvSpPr>
              <p:nvPr/>
            </p:nvSpPr>
            <p:spPr bwMode="auto">
              <a:xfrm>
                <a:off x="2271" y="2433"/>
                <a:ext cx="271" cy="29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9232" name="Oval 36"/>
              <p:cNvSpPr>
                <a:spLocks noChangeArrowheads="1"/>
              </p:cNvSpPr>
              <p:nvPr/>
            </p:nvSpPr>
            <p:spPr bwMode="auto">
              <a:xfrm>
                <a:off x="912" y="3405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233" name="Oval 37"/>
              <p:cNvSpPr>
                <a:spLocks noChangeArrowheads="1"/>
              </p:cNvSpPr>
              <p:nvPr/>
            </p:nvSpPr>
            <p:spPr bwMode="auto">
              <a:xfrm>
                <a:off x="2271" y="3405"/>
                <a:ext cx="271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234" name="Oval 38"/>
              <p:cNvSpPr>
                <a:spLocks noChangeArrowheads="1"/>
              </p:cNvSpPr>
              <p:nvPr/>
            </p:nvSpPr>
            <p:spPr bwMode="auto">
              <a:xfrm>
                <a:off x="3809" y="2822"/>
                <a:ext cx="272" cy="2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9235" name="Line 39"/>
              <p:cNvSpPr>
                <a:spLocks noChangeShapeType="1"/>
              </p:cNvSpPr>
              <p:nvPr/>
            </p:nvSpPr>
            <p:spPr bwMode="auto">
              <a:xfrm>
                <a:off x="1184" y="2725"/>
                <a:ext cx="108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Line 40"/>
              <p:cNvSpPr>
                <a:spLocks noChangeShapeType="1"/>
              </p:cNvSpPr>
              <p:nvPr/>
            </p:nvSpPr>
            <p:spPr bwMode="auto">
              <a:xfrm>
                <a:off x="1184" y="2595"/>
                <a:ext cx="1087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Line 41"/>
              <p:cNvSpPr>
                <a:spLocks noChangeShapeType="1"/>
              </p:cNvSpPr>
              <p:nvPr/>
            </p:nvSpPr>
            <p:spPr bwMode="auto">
              <a:xfrm>
                <a:off x="1094" y="2725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Line 42"/>
              <p:cNvSpPr>
                <a:spLocks noChangeShapeType="1"/>
              </p:cNvSpPr>
              <p:nvPr/>
            </p:nvSpPr>
            <p:spPr bwMode="auto">
              <a:xfrm>
                <a:off x="1184" y="3599"/>
                <a:ext cx="1087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Line 43"/>
              <p:cNvSpPr>
                <a:spLocks noChangeShapeType="1"/>
              </p:cNvSpPr>
              <p:nvPr/>
            </p:nvSpPr>
            <p:spPr bwMode="auto">
              <a:xfrm flipV="1">
                <a:off x="1184" y="2725"/>
                <a:ext cx="117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44"/>
              <p:cNvSpPr>
                <a:spLocks noChangeShapeType="1"/>
              </p:cNvSpPr>
              <p:nvPr/>
            </p:nvSpPr>
            <p:spPr bwMode="auto">
              <a:xfrm flipV="1">
                <a:off x="2452" y="2725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45"/>
              <p:cNvSpPr>
                <a:spLocks noChangeShapeType="1"/>
              </p:cNvSpPr>
              <p:nvPr/>
            </p:nvSpPr>
            <p:spPr bwMode="auto">
              <a:xfrm>
                <a:off x="2542" y="2628"/>
                <a:ext cx="1267" cy="29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Line 46"/>
              <p:cNvSpPr>
                <a:spLocks noChangeShapeType="1"/>
              </p:cNvSpPr>
              <p:nvPr/>
            </p:nvSpPr>
            <p:spPr bwMode="auto">
              <a:xfrm flipV="1">
                <a:off x="2542" y="3016"/>
                <a:ext cx="1267" cy="485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Text Box 47"/>
              <p:cNvSpPr txBox="1">
                <a:spLocks noChangeArrowheads="1"/>
              </p:cNvSpPr>
              <p:nvPr/>
            </p:nvSpPr>
            <p:spPr bwMode="auto">
              <a:xfrm>
                <a:off x="1636" y="2304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226507" y="4119592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Lowest path cost is 5</a:t>
              </a:r>
              <a:endParaRPr lang="en-US" sz="1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6212" y="1447800"/>
            <a:ext cx="5030788" cy="2402920"/>
            <a:chOff x="1446212" y="1447800"/>
            <a:chExt cx="5030788" cy="2402920"/>
          </a:xfrm>
        </p:grpSpPr>
        <p:grpSp>
          <p:nvGrpSpPr>
            <p:cNvPr id="7170" name="Group 2"/>
            <p:cNvGrpSpPr>
              <a:grpSpLocks/>
            </p:cNvGrpSpPr>
            <p:nvPr/>
          </p:nvGrpSpPr>
          <p:grpSpPr bwMode="auto">
            <a:xfrm>
              <a:off x="1446212" y="1447800"/>
              <a:ext cx="5030788" cy="2209800"/>
              <a:chOff x="816" y="384"/>
              <a:chExt cx="3169" cy="1392"/>
            </a:xfrm>
          </p:grpSpPr>
          <p:sp>
            <p:nvSpPr>
              <p:cNvPr id="9244" name="Text Box 3"/>
              <p:cNvSpPr txBox="1">
                <a:spLocks noChangeArrowheads="1"/>
              </p:cNvSpPr>
              <p:nvPr/>
            </p:nvSpPr>
            <p:spPr bwMode="auto">
              <a:xfrm>
                <a:off x="2175" y="1096"/>
                <a:ext cx="271" cy="19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245" name="Text Box 4"/>
              <p:cNvSpPr txBox="1">
                <a:spLocks noChangeArrowheads="1"/>
              </p:cNvSpPr>
              <p:nvPr/>
            </p:nvSpPr>
            <p:spPr bwMode="auto">
              <a:xfrm>
                <a:off x="1536" y="1440"/>
                <a:ext cx="271" cy="28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246" name="Text Box 5"/>
              <p:cNvSpPr txBox="1">
                <a:spLocks noChangeArrowheads="1"/>
              </p:cNvSpPr>
              <p:nvPr/>
            </p:nvSpPr>
            <p:spPr bwMode="auto">
              <a:xfrm>
                <a:off x="998" y="1096"/>
                <a:ext cx="271" cy="26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247" name="Text Box 6"/>
              <p:cNvSpPr txBox="1">
                <a:spLocks noChangeArrowheads="1"/>
              </p:cNvSpPr>
              <p:nvPr/>
            </p:nvSpPr>
            <p:spPr bwMode="auto">
              <a:xfrm>
                <a:off x="1359" y="902"/>
                <a:ext cx="2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248" name="Text Box 7"/>
              <p:cNvSpPr txBox="1">
                <a:spLocks noChangeArrowheads="1"/>
              </p:cNvSpPr>
              <p:nvPr/>
            </p:nvSpPr>
            <p:spPr bwMode="auto">
              <a:xfrm>
                <a:off x="1722" y="902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249" name="Text Box 8"/>
              <p:cNvSpPr txBox="1">
                <a:spLocks noChangeArrowheads="1"/>
              </p:cNvSpPr>
              <p:nvPr/>
            </p:nvSpPr>
            <p:spPr bwMode="auto">
              <a:xfrm>
                <a:off x="2899" y="611"/>
                <a:ext cx="27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250" name="Text Box 9"/>
              <p:cNvSpPr txBox="1">
                <a:spLocks noChangeArrowheads="1"/>
              </p:cNvSpPr>
              <p:nvPr/>
            </p:nvSpPr>
            <p:spPr bwMode="auto">
              <a:xfrm>
                <a:off x="2899" y="1387"/>
                <a:ext cx="27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251" name="Oval 10"/>
              <p:cNvSpPr>
                <a:spLocks noChangeArrowheads="1"/>
              </p:cNvSpPr>
              <p:nvPr/>
            </p:nvSpPr>
            <p:spPr bwMode="auto">
              <a:xfrm>
                <a:off x="816" y="520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252" name="Oval 11"/>
              <p:cNvSpPr>
                <a:spLocks noChangeArrowheads="1"/>
              </p:cNvSpPr>
              <p:nvPr/>
            </p:nvSpPr>
            <p:spPr bwMode="auto">
              <a:xfrm>
                <a:off x="2175" y="513"/>
                <a:ext cx="271" cy="29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9253" name="Oval 12"/>
              <p:cNvSpPr>
                <a:spLocks noChangeArrowheads="1"/>
              </p:cNvSpPr>
              <p:nvPr/>
            </p:nvSpPr>
            <p:spPr bwMode="auto">
              <a:xfrm>
                <a:off x="816" y="1485"/>
                <a:ext cx="272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254" name="Oval 13"/>
              <p:cNvSpPr>
                <a:spLocks noChangeArrowheads="1"/>
              </p:cNvSpPr>
              <p:nvPr/>
            </p:nvSpPr>
            <p:spPr bwMode="auto">
              <a:xfrm>
                <a:off x="2175" y="1485"/>
                <a:ext cx="271" cy="2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dirty="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255" name="Oval 14"/>
              <p:cNvSpPr>
                <a:spLocks noChangeArrowheads="1"/>
              </p:cNvSpPr>
              <p:nvPr/>
            </p:nvSpPr>
            <p:spPr bwMode="auto">
              <a:xfrm>
                <a:off x="3713" y="902"/>
                <a:ext cx="272" cy="2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9256" name="Line 15"/>
              <p:cNvSpPr>
                <a:spLocks noChangeShapeType="1"/>
              </p:cNvSpPr>
              <p:nvPr/>
            </p:nvSpPr>
            <p:spPr bwMode="auto">
              <a:xfrm>
                <a:off x="1088" y="805"/>
                <a:ext cx="108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Line 16"/>
              <p:cNvSpPr>
                <a:spLocks noChangeShapeType="1"/>
              </p:cNvSpPr>
              <p:nvPr/>
            </p:nvSpPr>
            <p:spPr bwMode="auto">
              <a:xfrm>
                <a:off x="1088" y="675"/>
                <a:ext cx="1087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Line 17"/>
              <p:cNvSpPr>
                <a:spLocks noChangeShapeType="1"/>
              </p:cNvSpPr>
              <p:nvPr/>
            </p:nvSpPr>
            <p:spPr bwMode="auto">
              <a:xfrm>
                <a:off x="998" y="805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Line 18"/>
              <p:cNvSpPr>
                <a:spLocks noChangeShapeType="1"/>
              </p:cNvSpPr>
              <p:nvPr/>
            </p:nvSpPr>
            <p:spPr bwMode="auto">
              <a:xfrm>
                <a:off x="1088" y="1679"/>
                <a:ext cx="1087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Line 19"/>
              <p:cNvSpPr>
                <a:spLocks noChangeShapeType="1"/>
              </p:cNvSpPr>
              <p:nvPr/>
            </p:nvSpPr>
            <p:spPr bwMode="auto">
              <a:xfrm flipV="1">
                <a:off x="1088" y="805"/>
                <a:ext cx="1177" cy="776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1" name="Line 20"/>
              <p:cNvSpPr>
                <a:spLocks noChangeShapeType="1"/>
              </p:cNvSpPr>
              <p:nvPr/>
            </p:nvSpPr>
            <p:spPr bwMode="auto">
              <a:xfrm flipV="1">
                <a:off x="2356" y="805"/>
                <a:ext cx="0" cy="68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2" name="Line 21"/>
              <p:cNvSpPr>
                <a:spLocks noChangeShapeType="1"/>
              </p:cNvSpPr>
              <p:nvPr/>
            </p:nvSpPr>
            <p:spPr bwMode="auto">
              <a:xfrm>
                <a:off x="2446" y="708"/>
                <a:ext cx="1267" cy="29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3" name="Line 22"/>
              <p:cNvSpPr>
                <a:spLocks noChangeShapeType="1"/>
              </p:cNvSpPr>
              <p:nvPr/>
            </p:nvSpPr>
            <p:spPr bwMode="auto">
              <a:xfrm flipV="1">
                <a:off x="2446" y="1096"/>
                <a:ext cx="1267" cy="485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4" name="Text Box 23"/>
              <p:cNvSpPr txBox="1">
                <a:spLocks noChangeArrowheads="1"/>
              </p:cNvSpPr>
              <p:nvPr/>
            </p:nvSpPr>
            <p:spPr bwMode="auto">
              <a:xfrm>
                <a:off x="1540" y="384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890962" y="3481388"/>
              <a:ext cx="219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Lowest path cost is 1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 autoUpdateAnimBg="0"/>
      <p:bldP spid="71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1182688" y="4227513"/>
            <a:ext cx="7772400" cy="1905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Order of visit is </a:t>
            </a:r>
            <a:r>
              <a:rPr lang="en-US" sz="2000" dirty="0" smtClean="0">
                <a:sym typeface="Symbol" panose="05050102010706020507" pitchFamily="18" charset="2"/>
              </a:rPr>
              <a:t>A C  D  B E  path cost is 2+2+1+5 = 10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5DE10-3306-4C86-891A-B3151DDC2D51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681413" y="2806700"/>
            <a:ext cx="430212" cy="307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667000" y="3352800"/>
            <a:ext cx="430213" cy="4445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812925" y="2806700"/>
            <a:ext cx="430213" cy="4143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386013" y="2498725"/>
            <a:ext cx="4318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962275" y="2498725"/>
            <a:ext cx="430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4830763" y="2036763"/>
            <a:ext cx="430212" cy="3683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4830763" y="3268663"/>
            <a:ext cx="4302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1524000" y="1892300"/>
            <a:ext cx="431800" cy="461963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3681413" y="1881188"/>
            <a:ext cx="430212" cy="46355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1524000" y="3424238"/>
            <a:ext cx="431800" cy="461962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3681413" y="3424238"/>
            <a:ext cx="430212" cy="461962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6122988" y="2498725"/>
            <a:ext cx="431800" cy="461963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1955800" y="2344738"/>
            <a:ext cx="1725613" cy="12319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1955800" y="2138363"/>
            <a:ext cx="1725613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1812925" y="2344738"/>
            <a:ext cx="0" cy="10795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1955800" y="3732213"/>
            <a:ext cx="17256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V="1">
            <a:off x="1955800" y="2344738"/>
            <a:ext cx="1868488" cy="12319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V="1">
            <a:off x="3968750" y="2344738"/>
            <a:ext cx="0" cy="10795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4111625" y="2190750"/>
            <a:ext cx="2011363" cy="4603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V="1">
            <a:off x="4111625" y="2806700"/>
            <a:ext cx="2011363" cy="769938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2673350" y="1676400"/>
            <a:ext cx="430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1066800" y="914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Final Result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Greedy Method(contd.)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7724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Greedy method makes the choice that looks best at the moment</a:t>
            </a:r>
          </a:p>
          <a:p>
            <a:pPr eaLnBrk="1" hangingPunct="1"/>
            <a:r>
              <a:rPr lang="en-US" sz="2400" dirty="0" smtClean="0"/>
              <a:t>Makes locally optimal choice hoping that it will lead to globally optimal solution.</a:t>
            </a:r>
          </a:p>
          <a:p>
            <a:pPr eaLnBrk="1" hangingPunct="1"/>
            <a:r>
              <a:rPr lang="en-US" sz="2400" dirty="0" smtClean="0"/>
              <a:t>Do not always yield optimal(best we can achieve) solutions </a:t>
            </a:r>
          </a:p>
          <a:p>
            <a:pPr eaLnBrk="1" hangingPunct="1"/>
            <a:r>
              <a:rPr lang="en-US" sz="2400" dirty="0" smtClean="0"/>
              <a:t>Powerful and works well for many problems.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b="1" dirty="0" smtClean="0"/>
              <a:t>Does the previous example yield optimal solution?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8A421-3BAE-43CC-A6DB-7208FA5F25B8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8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27063"/>
            <a:ext cx="7793038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Optimal 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495800"/>
            <a:ext cx="8305800" cy="1828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Here the optimal solution is A </a:t>
            </a:r>
            <a:r>
              <a:rPr lang="en-US" sz="2400" dirty="0" smtClean="0">
                <a:sym typeface="Symbol" panose="05050102010706020507" pitchFamily="18" charset="2"/>
              </a:rPr>
              <a:t>D E   path cost is 3+3 = 6 and it is the minimum value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ym typeface="Symbol" panose="05050102010706020507" pitchFamily="18" charset="2"/>
              </a:rPr>
              <a:t>Greedy method solution is A C  D  B E  path cost is 2+2+1+5 = 10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Greedy method does not yield optimal solution in always.</a:t>
            </a:r>
            <a:endParaRPr lang="en-US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sym typeface="Symbol" panose="05050102010706020507" pitchFamily="18" charset="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764CB-EE0A-4B65-9209-67D09799040A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600200" y="2209800"/>
            <a:ext cx="5030788" cy="2209800"/>
            <a:chOff x="1296" y="1152"/>
            <a:chExt cx="3169" cy="1392"/>
          </a:xfrm>
        </p:grpSpPr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2655" y="1864"/>
              <a:ext cx="271" cy="19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020" y="2253"/>
              <a:ext cx="271" cy="28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1478" y="1864"/>
              <a:ext cx="271" cy="26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1872" y="1632"/>
              <a:ext cx="272" cy="2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2202" y="1670"/>
              <a:ext cx="2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379" y="1379"/>
              <a:ext cx="271" cy="23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379" y="2155"/>
              <a:ext cx="271" cy="27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325" name="Oval 12"/>
            <p:cNvSpPr>
              <a:spLocks noChangeArrowheads="1"/>
            </p:cNvSpPr>
            <p:nvPr/>
          </p:nvSpPr>
          <p:spPr bwMode="auto">
            <a:xfrm>
              <a:off x="1296" y="1288"/>
              <a:ext cx="27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2655" y="1281"/>
              <a:ext cx="271" cy="2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3327" name="Oval 14"/>
            <p:cNvSpPr>
              <a:spLocks noChangeArrowheads="1"/>
            </p:cNvSpPr>
            <p:nvPr/>
          </p:nvSpPr>
          <p:spPr bwMode="auto">
            <a:xfrm>
              <a:off x="1296" y="2253"/>
              <a:ext cx="27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28" name="Oval 15"/>
            <p:cNvSpPr>
              <a:spLocks noChangeArrowheads="1"/>
            </p:cNvSpPr>
            <p:nvPr/>
          </p:nvSpPr>
          <p:spPr bwMode="auto">
            <a:xfrm>
              <a:off x="2655" y="2253"/>
              <a:ext cx="271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3329" name="Oval 16"/>
            <p:cNvSpPr>
              <a:spLocks noChangeArrowheads="1"/>
            </p:cNvSpPr>
            <p:nvPr/>
          </p:nvSpPr>
          <p:spPr bwMode="auto">
            <a:xfrm>
              <a:off x="4193" y="1670"/>
              <a:ext cx="27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1568" y="1573"/>
              <a:ext cx="1087" cy="77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568" y="1443"/>
              <a:ext cx="10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1478" y="1573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1568" y="2447"/>
              <a:ext cx="10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V="1">
              <a:off x="1568" y="1573"/>
              <a:ext cx="1177" cy="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 flipV="1">
              <a:off x="2836" y="1573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>
              <a:off x="2926" y="1476"/>
              <a:ext cx="1267" cy="2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 flipV="1">
              <a:off x="2926" y="1864"/>
              <a:ext cx="1267" cy="4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2020" y="1152"/>
              <a:ext cx="2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Arial" panose="020B0604020202020204" pitchFamily="34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What is a </a:t>
            </a:r>
            <a:r>
              <a:rPr lang="en-US" b="1" smtClean="0"/>
              <a:t>S</a:t>
            </a:r>
            <a:r>
              <a:rPr lang="en-US" sz="3200" smtClean="0"/>
              <a:t>panning</a:t>
            </a:r>
            <a:r>
              <a:rPr lang="en-US" smtClean="0"/>
              <a:t> </a:t>
            </a:r>
            <a:r>
              <a:rPr lang="en-US" b="1" smtClean="0"/>
              <a:t>T</a:t>
            </a:r>
            <a:r>
              <a:rPr lang="en-US" sz="3200" smtClean="0"/>
              <a:t>ree</a:t>
            </a:r>
            <a:r>
              <a:rPr lang="en-US" smtClean="0"/>
              <a:t>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954963" cy="1676400"/>
          </a:xfrm>
        </p:spPr>
        <p:txBody>
          <a:bodyPr/>
          <a:lstStyle/>
          <a:p>
            <a:pPr eaLnBrk="1" hangingPunct="1"/>
            <a:r>
              <a:rPr lang="en-US" sz="2000" b="1" smtClean="0"/>
              <a:t>Tree</a:t>
            </a:r>
            <a:r>
              <a:rPr lang="en-US" sz="2000" smtClean="0"/>
              <a:t> : A connected undirected graph that contains no cycles is called a tree.</a:t>
            </a:r>
          </a:p>
          <a:p>
            <a:pPr eaLnBrk="1" hangingPunct="1"/>
            <a:r>
              <a:rPr lang="en-US" sz="2000" b="1" smtClean="0"/>
              <a:t>Spanning Tree</a:t>
            </a:r>
            <a:r>
              <a:rPr lang="en-US" sz="2000" smtClean="0"/>
              <a:t> : A spanning tree of a graph G is a  subgraph of G that is a tree and contains all the vertices of G.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B8E2F-7C73-49BA-8546-EA231E969CCC}" type="slidenum">
              <a:rPr 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800" smtClean="0">
              <a:latin typeface="Tahoma" panose="020B060403050404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429000"/>
            <a:ext cx="1803400" cy="1909763"/>
            <a:chOff x="1296" y="2784"/>
            <a:chExt cx="1136" cy="1203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1296" y="283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390" name="Oval 6"/>
            <p:cNvSpPr>
              <a:spLocks noChangeArrowheads="1"/>
            </p:cNvSpPr>
            <p:nvPr/>
          </p:nvSpPr>
          <p:spPr bwMode="auto">
            <a:xfrm>
              <a:off x="2064" y="3696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391" name="Oval 7"/>
            <p:cNvSpPr>
              <a:spLocks noChangeArrowheads="1"/>
            </p:cNvSpPr>
            <p:nvPr/>
          </p:nvSpPr>
          <p:spPr bwMode="auto">
            <a:xfrm>
              <a:off x="1296" y="3504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392" name="Oval 8"/>
            <p:cNvSpPr>
              <a:spLocks noChangeArrowheads="1"/>
            </p:cNvSpPr>
            <p:nvPr/>
          </p:nvSpPr>
          <p:spPr bwMode="auto">
            <a:xfrm>
              <a:off x="1728" y="3168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393" name="Oval 9"/>
            <p:cNvSpPr>
              <a:spLocks noChangeArrowheads="1"/>
            </p:cNvSpPr>
            <p:nvPr/>
          </p:nvSpPr>
          <p:spPr bwMode="auto">
            <a:xfrm>
              <a:off x="2160" y="2784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394" name="Line 10"/>
            <p:cNvSpPr>
              <a:spLocks noChangeShapeType="1"/>
            </p:cNvSpPr>
            <p:nvPr/>
          </p:nvSpPr>
          <p:spPr bwMode="auto">
            <a:xfrm>
              <a:off x="1536" y="3072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5" name="Line 11"/>
            <p:cNvSpPr>
              <a:spLocks noChangeShapeType="1"/>
            </p:cNvSpPr>
            <p:nvPr/>
          </p:nvSpPr>
          <p:spPr bwMode="auto">
            <a:xfrm>
              <a:off x="1584" y="292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6" name="Line 12"/>
            <p:cNvSpPr>
              <a:spLocks noChangeShapeType="1"/>
            </p:cNvSpPr>
            <p:nvPr/>
          </p:nvSpPr>
          <p:spPr bwMode="auto">
            <a:xfrm flipH="1">
              <a:off x="1968" y="3072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7" name="Line 13"/>
            <p:cNvSpPr>
              <a:spLocks noChangeShapeType="1"/>
            </p:cNvSpPr>
            <p:nvPr/>
          </p:nvSpPr>
          <p:spPr bwMode="auto">
            <a:xfrm>
              <a:off x="1440" y="31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8" name="Line 14"/>
            <p:cNvSpPr>
              <a:spLocks noChangeShapeType="1"/>
            </p:cNvSpPr>
            <p:nvPr/>
          </p:nvSpPr>
          <p:spPr bwMode="auto">
            <a:xfrm>
              <a:off x="1584" y="3696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" name="Line 15"/>
            <p:cNvSpPr>
              <a:spLocks noChangeShapeType="1"/>
            </p:cNvSpPr>
            <p:nvPr/>
          </p:nvSpPr>
          <p:spPr bwMode="auto">
            <a:xfrm flipH="1">
              <a:off x="2256" y="3072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00" name="Line 16"/>
            <p:cNvSpPr>
              <a:spLocks noChangeShapeType="1"/>
            </p:cNvSpPr>
            <p:nvPr/>
          </p:nvSpPr>
          <p:spPr bwMode="auto">
            <a:xfrm>
              <a:off x="1872" y="34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4191000" y="3429000"/>
            <a:ext cx="1803400" cy="1909763"/>
            <a:chOff x="3360" y="2592"/>
            <a:chExt cx="1136" cy="1203"/>
          </a:xfrm>
        </p:grpSpPr>
        <p:sp>
          <p:nvSpPr>
            <p:cNvPr id="15380" name="Oval 18"/>
            <p:cNvSpPr>
              <a:spLocks noChangeArrowheads="1"/>
            </p:cNvSpPr>
            <p:nvPr/>
          </p:nvSpPr>
          <p:spPr bwMode="auto">
            <a:xfrm>
              <a:off x="3360" y="2640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381" name="Oval 19"/>
            <p:cNvSpPr>
              <a:spLocks noChangeArrowheads="1"/>
            </p:cNvSpPr>
            <p:nvPr/>
          </p:nvSpPr>
          <p:spPr bwMode="auto">
            <a:xfrm>
              <a:off x="4128" y="3504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382" name="Oval 20"/>
            <p:cNvSpPr>
              <a:spLocks noChangeArrowheads="1"/>
            </p:cNvSpPr>
            <p:nvPr/>
          </p:nvSpPr>
          <p:spPr bwMode="auto">
            <a:xfrm>
              <a:off x="3360" y="331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383" name="Oval 21"/>
            <p:cNvSpPr>
              <a:spLocks noChangeArrowheads="1"/>
            </p:cNvSpPr>
            <p:nvPr/>
          </p:nvSpPr>
          <p:spPr bwMode="auto">
            <a:xfrm>
              <a:off x="3792" y="2976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384" name="Oval 22"/>
            <p:cNvSpPr>
              <a:spLocks noChangeArrowheads="1"/>
            </p:cNvSpPr>
            <p:nvPr/>
          </p:nvSpPr>
          <p:spPr bwMode="auto">
            <a:xfrm>
              <a:off x="4224" y="259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385" name="Line 23"/>
            <p:cNvSpPr>
              <a:spLocks noChangeShapeType="1"/>
            </p:cNvSpPr>
            <p:nvPr/>
          </p:nvSpPr>
          <p:spPr bwMode="auto">
            <a:xfrm>
              <a:off x="364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6" name="Line 24"/>
            <p:cNvSpPr>
              <a:spLocks noChangeShapeType="1"/>
            </p:cNvSpPr>
            <p:nvPr/>
          </p:nvSpPr>
          <p:spPr bwMode="auto">
            <a:xfrm flipH="1">
              <a:off x="4032" y="288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Line 25"/>
            <p:cNvSpPr>
              <a:spLocks noChangeShapeType="1"/>
            </p:cNvSpPr>
            <p:nvPr/>
          </p:nvSpPr>
          <p:spPr bwMode="auto">
            <a:xfrm>
              <a:off x="3504" y="292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 flipH="1">
              <a:off x="4320" y="2880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Times New Roman" panose="02020603050405020304" pitchFamily="18" charset="0"/>
              </a:rPr>
              <a:t>Undirected Graph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5105400" y="55626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Times New Roman" panose="02020603050405020304" pitchFamily="18" charset="0"/>
              </a:rPr>
              <a:t>some Spanning Trees</a:t>
            </a:r>
          </a:p>
        </p:txBody>
      </p:sp>
      <p:grpSp>
        <p:nvGrpSpPr>
          <p:cNvPr id="15389" name="Group 29"/>
          <p:cNvGrpSpPr>
            <a:grpSpLocks/>
          </p:cNvGrpSpPr>
          <p:nvPr/>
        </p:nvGrpSpPr>
        <p:grpSpPr bwMode="auto">
          <a:xfrm>
            <a:off x="6477000" y="3276600"/>
            <a:ext cx="1803400" cy="1909763"/>
            <a:chOff x="4416" y="2592"/>
            <a:chExt cx="1136" cy="1203"/>
          </a:xfrm>
        </p:grpSpPr>
        <p:sp>
          <p:nvSpPr>
            <p:cNvPr id="15371" name="Oval 30"/>
            <p:cNvSpPr>
              <a:spLocks noChangeArrowheads="1"/>
            </p:cNvSpPr>
            <p:nvPr/>
          </p:nvSpPr>
          <p:spPr bwMode="auto">
            <a:xfrm>
              <a:off x="4416" y="2640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372" name="Oval 31"/>
            <p:cNvSpPr>
              <a:spLocks noChangeArrowheads="1"/>
            </p:cNvSpPr>
            <p:nvPr/>
          </p:nvSpPr>
          <p:spPr bwMode="auto">
            <a:xfrm>
              <a:off x="5184" y="3504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5373" name="Oval 32"/>
            <p:cNvSpPr>
              <a:spLocks noChangeArrowheads="1"/>
            </p:cNvSpPr>
            <p:nvPr/>
          </p:nvSpPr>
          <p:spPr bwMode="auto">
            <a:xfrm>
              <a:off x="4416" y="331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374" name="Oval 33"/>
            <p:cNvSpPr>
              <a:spLocks noChangeArrowheads="1"/>
            </p:cNvSpPr>
            <p:nvPr/>
          </p:nvSpPr>
          <p:spPr bwMode="auto">
            <a:xfrm>
              <a:off x="4800" y="2928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375" name="Oval 34"/>
            <p:cNvSpPr>
              <a:spLocks noChangeArrowheads="1"/>
            </p:cNvSpPr>
            <p:nvPr/>
          </p:nvSpPr>
          <p:spPr bwMode="auto">
            <a:xfrm>
              <a:off x="5280" y="2592"/>
              <a:ext cx="272" cy="29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376" name="Line 35"/>
            <p:cNvSpPr>
              <a:spLocks noChangeShapeType="1"/>
            </p:cNvSpPr>
            <p:nvPr/>
          </p:nvSpPr>
          <p:spPr bwMode="auto">
            <a:xfrm>
              <a:off x="4656" y="288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4560" y="292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37"/>
            <p:cNvSpPr>
              <a:spLocks noChangeShapeType="1"/>
            </p:cNvSpPr>
            <p:nvPr/>
          </p:nvSpPr>
          <p:spPr bwMode="auto">
            <a:xfrm>
              <a:off x="4704" y="3504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38"/>
            <p:cNvSpPr>
              <a:spLocks noChangeShapeType="1"/>
            </p:cNvSpPr>
            <p:nvPr/>
          </p:nvSpPr>
          <p:spPr bwMode="auto">
            <a:xfrm flipH="1">
              <a:off x="5376" y="2880"/>
              <a:ext cx="9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99" name="AutoShape 39"/>
          <p:cNvSpPr>
            <a:spLocks noChangeArrowheads="1"/>
          </p:cNvSpPr>
          <p:nvPr/>
        </p:nvSpPr>
        <p:spPr bwMode="auto">
          <a:xfrm>
            <a:off x="3429000" y="4191000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7" grpId="0" autoUpdateAnimBg="0"/>
      <p:bldP spid="15388" grpId="0" autoUpdateAnimBg="0"/>
      <p:bldP spid="15399" grpId="0" animBg="1"/>
    </p:bld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4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6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8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88ED978-1793-4645-B706-86B5D451987D}" vid="{EAE29390-8B5E-4EF4-A794-C1496CF16FCA}"/>
    </a:ext>
  </a:extLst>
</a:theme>
</file>

<file path=ppt/theme/theme9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1695</Words>
  <Application>Microsoft Office PowerPoint</Application>
  <PresentationFormat>On-screen Show (4:3)</PresentationFormat>
  <Paragraphs>522</Paragraphs>
  <Slides>36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Helvetica</vt:lpstr>
      <vt:lpstr>Symbol</vt:lpstr>
      <vt:lpstr>Tahoma</vt:lpstr>
      <vt:lpstr>Times New Roman</vt:lpstr>
      <vt:lpstr>Wingdings</vt:lpstr>
      <vt:lpstr>1_Blends</vt:lpstr>
      <vt:lpstr>lecture</vt:lpstr>
      <vt:lpstr>Custom Design</vt:lpstr>
      <vt:lpstr>1_lecture</vt:lpstr>
      <vt:lpstr>1_Custom Design</vt:lpstr>
      <vt:lpstr>2_lecture</vt:lpstr>
      <vt:lpstr>2_Custom Design</vt:lpstr>
      <vt:lpstr>Theme1</vt:lpstr>
      <vt:lpstr>3_Custom Design</vt:lpstr>
      <vt:lpstr>Bitmap Image</vt:lpstr>
      <vt:lpstr>Equation</vt:lpstr>
      <vt:lpstr>PowerPoint Presentation</vt:lpstr>
      <vt:lpstr>Contents</vt:lpstr>
      <vt:lpstr>What is Greedy Method?</vt:lpstr>
      <vt:lpstr>Solution</vt:lpstr>
      <vt:lpstr>PowerPoint Presentation</vt:lpstr>
      <vt:lpstr>PowerPoint Presentation</vt:lpstr>
      <vt:lpstr>Greedy Method(contd.)</vt:lpstr>
      <vt:lpstr>Optimal Solution</vt:lpstr>
      <vt:lpstr>What is a Spanning Tree?</vt:lpstr>
      <vt:lpstr>Properties of spanning Tree</vt:lpstr>
      <vt:lpstr>What is a Minimum Cost Spanning Tree?</vt:lpstr>
      <vt:lpstr>Where do we use MCST?</vt:lpstr>
      <vt:lpstr>Growing Tree with the greedy method</vt:lpstr>
      <vt:lpstr>Greedy Algorithms</vt:lpstr>
      <vt:lpstr>Kruskal’s algorithm</vt:lpstr>
      <vt:lpstr>Kruskal’s algorithm (Contd.)</vt:lpstr>
      <vt:lpstr>PowerPoint Presentation</vt:lpstr>
      <vt:lpstr>Solution</vt:lpstr>
      <vt:lpstr>Kruskal’s algorithm(contd.)</vt:lpstr>
      <vt:lpstr>Example- Kruskal’s algorithm</vt:lpstr>
      <vt:lpstr>Example (Contd.)</vt:lpstr>
      <vt:lpstr>PowerPoint Presentation</vt:lpstr>
      <vt:lpstr>PowerPoint Presentation</vt:lpstr>
      <vt:lpstr>Greedy Algorithms</vt:lpstr>
      <vt:lpstr>Dijkstra’s Single-source shortest path</vt:lpstr>
      <vt:lpstr>Shortest Paths</vt:lpstr>
      <vt:lpstr>Shortest Paths</vt:lpstr>
      <vt:lpstr>The single-source shortest paths problem </vt:lpstr>
      <vt:lpstr>Dijkstra’s algorithm</vt:lpstr>
      <vt:lpstr>Dijkstra’s algorithm</vt:lpstr>
      <vt:lpstr>Dijkstra's Single-source shortest path</vt:lpstr>
      <vt:lpstr>The shortest-path estimates are shown within the vertices, and shaded edges indicate predecessor values. Black vertices are in the set S, and white vertices are in the min-priority queue Q = V - S.  (a) The situation just before the first iteration of the while loop of lines 4-8. The shaded vertex has the minimum d value and is chosen as vertex u in line 5.  (b)-(f) The situation after each successive iteration of the while loop. The shaded vertex in each part is chosen as vertex u in line 5 of the next iteration. The d and π values shown in part (f) are the final values. </vt:lpstr>
      <vt:lpstr>Example</vt:lpstr>
      <vt:lpstr>PowerPoint Presentation</vt:lpstr>
      <vt:lpstr>Question</vt:lpstr>
      <vt:lpstr>References</vt:lpstr>
    </vt:vector>
  </TitlesOfParts>
  <Company>Srilanka Institute of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Method</dc:title>
  <dc:creator>Batagoda</dc:creator>
  <cp:lastModifiedBy>Namalie Walgampaya</cp:lastModifiedBy>
  <cp:revision>84</cp:revision>
  <dcterms:created xsi:type="dcterms:W3CDTF">2002-07-29T10:48:21Z</dcterms:created>
  <dcterms:modified xsi:type="dcterms:W3CDTF">2018-09-18T15:30:21Z</dcterms:modified>
</cp:coreProperties>
</file>