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A5DFE-991E-4DDA-A072-FB35AD6E6531}" type="datetimeFigureOut">
              <a:rPr lang="en-PK" smtClean="0"/>
              <a:t>27/08/2025</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7CEF4-F52D-423A-A668-6B871D7976A2}" type="slidenum">
              <a:rPr lang="en-PK" smtClean="0"/>
              <a:t>‹#›</a:t>
            </a:fld>
            <a:endParaRPr lang="en-PK"/>
          </a:p>
        </p:txBody>
      </p:sp>
    </p:spTree>
    <p:extLst>
      <p:ext uri="{BB962C8B-B14F-4D97-AF65-F5344CB8AC3E}">
        <p14:creationId xmlns:p14="http://schemas.microsoft.com/office/powerpoint/2010/main" val="244841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ogle.com/search?rlz=1C1CHBF_en-GBPK1173PK1173&amp;cs=1&amp;sca_esv=68354a3c7c70afc3&amp;sxsrf=AE3TifMc7eUXmfZ0rlyQJ2XppF5PkUUKFQ%3A1756235202270&amp;q=Just-In-Time+%28JIT%29+compilation&amp;sa=X&amp;ved=2ahUKEwim7eL6lamPAxUG8LsIHUKuI1IQxccNegQIAxAB&amp;mstk=AUtExfD7BmzvlthaiS2pK1AeAg6_dl5Lsmd7Un0d555slGTxsUhWodYEWzsh6DV2qWLQQJyFongmxGkuIluoGE_YJ-niRK7ge-cWd-9jq1IiTxrlcQO9EBYf2yDXitipFLCqdl_BNcm_YBviYhzCCA4mT4a83w5J3cPn8zu9JrV72jDL0vU&amp;csui=3"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Android, AOT stands for Ahead-Of-Time compilation, a process where an app's bytecode is translated into native machine code on the device during the installation process. This compiled, optimized code is then stored and run, resulting in faster app startup times and improved performance compared to older systems that relied more on </a:t>
            </a:r>
            <a:r>
              <a:rPr lang="en-US" sz="1200" b="0" i="0" kern="1200" dirty="0">
                <a:solidFill>
                  <a:schemeClr val="tx1"/>
                </a:solidFill>
                <a:effectLst/>
                <a:latin typeface="+mn-lt"/>
                <a:ea typeface="+mn-ea"/>
                <a:cs typeface="+mn-cs"/>
                <a:hlinkClick r:id="rId3"/>
              </a:rPr>
              <a:t>Just-In-Time (JIT) compilation</a:t>
            </a:r>
            <a:r>
              <a:rPr lang="en-US" sz="1200" b="0" i="0" kern="1200" dirty="0">
                <a:solidFill>
                  <a:schemeClr val="tx1"/>
                </a:solidFill>
                <a:effectLst/>
                <a:latin typeface="+mn-lt"/>
                <a:ea typeface="+mn-ea"/>
                <a:cs typeface="+mn-cs"/>
              </a:rPr>
              <a:t>. ART (Android Runtime) uses AOT, replacing the older Dalvik virtual machine. </a:t>
            </a:r>
            <a:endParaRPr lang="en-PK" dirty="0"/>
          </a:p>
        </p:txBody>
      </p:sp>
      <p:sp>
        <p:nvSpPr>
          <p:cNvPr id="4" name="Slide Number Placeholder 3"/>
          <p:cNvSpPr>
            <a:spLocks noGrp="1"/>
          </p:cNvSpPr>
          <p:nvPr>
            <p:ph type="sldNum" sz="quarter" idx="5"/>
          </p:nvPr>
        </p:nvSpPr>
        <p:spPr/>
        <p:txBody>
          <a:bodyPr/>
          <a:lstStyle/>
          <a:p>
            <a:fld id="{97F7CEF4-F52D-423A-A668-6B871D7976A2}" type="slidenum">
              <a:rPr lang="en-PK" smtClean="0"/>
              <a:t>5</a:t>
            </a:fld>
            <a:endParaRPr lang="en-PK"/>
          </a:p>
        </p:txBody>
      </p:sp>
    </p:spTree>
    <p:extLst>
      <p:ext uri="{BB962C8B-B14F-4D97-AF65-F5344CB8AC3E}">
        <p14:creationId xmlns:p14="http://schemas.microsoft.com/office/powerpoint/2010/main" val="2178275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663996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51840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18382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5237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0142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33803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85585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81699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53475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7735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0991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1246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16990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18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531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79048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641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8/27/2025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915119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90338" y="1380068"/>
            <a:ext cx="3733728" cy="2616199"/>
          </a:xfrm>
        </p:spPr>
        <p:txBody>
          <a:bodyPr>
            <a:normAutofit/>
          </a:bodyPr>
          <a:lstStyle/>
          <a:p>
            <a:r>
              <a:t>Week 1 – Introduction to Android</a:t>
            </a:r>
          </a:p>
        </p:txBody>
      </p:sp>
      <p:sp>
        <p:nvSpPr>
          <p:cNvPr id="3" name="Subtitle 2"/>
          <p:cNvSpPr>
            <a:spLocks noGrp="1"/>
          </p:cNvSpPr>
          <p:nvPr>
            <p:ph type="subTitle" idx="1"/>
          </p:nvPr>
        </p:nvSpPr>
        <p:spPr>
          <a:xfrm>
            <a:off x="2363681" y="3996267"/>
            <a:ext cx="3060385" cy="1139151"/>
          </a:xfrm>
        </p:spPr>
        <p:txBody>
          <a:bodyPr>
            <a:normAutofit/>
          </a:bodyPr>
          <a:lstStyle/>
          <a:p>
            <a:r>
              <a:t>CSC-455: Mobile Application Development</a:t>
            </a:r>
            <a:endParaRPr lang="en-PK"/>
          </a:p>
        </p:txBody>
      </p:sp>
      <p:sp>
        <p:nvSpPr>
          <p:cNvPr id="1031"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4708" y="648931"/>
            <a:ext cx="2986564"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ndroid Logo Animation by Who's who on Dribbble">
            <a:extLst>
              <a:ext uri="{FF2B5EF4-FFF2-40B4-BE49-F238E27FC236}">
                <a16:creationId xmlns:a16="http://schemas.microsoft.com/office/drawing/2014/main" id="{D216DD60-6B5B-A887-6F10-30DAF1BDC13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05350" y="2345409"/>
            <a:ext cx="2505893" cy="187941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 Android is a powerful mobile OS</a:t>
            </a:r>
          </a:p>
          <a:p>
            <a:r>
              <a:t>- Android Studio is the development environment</a:t>
            </a:r>
          </a:p>
          <a:p>
            <a:r>
              <a:t>- You’ve built and run your first app</a:t>
            </a:r>
          </a:p>
        </p:txBody>
      </p:sp>
    </p:spTree>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12875"/>
            <a:ext cx="1953297"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PK"/>
            </a:p>
          </p:txBody>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PK"/>
            </a:p>
          </p:txBody>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PK"/>
            </a:p>
          </p:txBody>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PK"/>
            </a:p>
          </p:txBody>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PK"/>
            </a:p>
          </p:txBody>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PK"/>
            </a:p>
          </p:txBody>
        </p:sp>
      </p:grpSp>
      <p:sp>
        <p:nvSpPr>
          <p:cNvPr id="2" name="Title 1"/>
          <p:cNvSpPr>
            <a:spLocks noGrp="1"/>
          </p:cNvSpPr>
          <p:nvPr>
            <p:ph type="title"/>
          </p:nvPr>
        </p:nvSpPr>
        <p:spPr>
          <a:xfrm>
            <a:off x="2971799" y="685800"/>
            <a:ext cx="5509418" cy="1413933"/>
          </a:xfrm>
        </p:spPr>
        <p:txBody>
          <a:bodyPr>
            <a:normAutofit/>
          </a:bodyPr>
          <a:lstStyle/>
          <a:p>
            <a:r>
              <a:t>Quiz / Discussion</a:t>
            </a:r>
          </a:p>
        </p:txBody>
      </p:sp>
      <p:pic>
        <p:nvPicPr>
          <p:cNvPr id="5" name="Picture 4">
            <a:extLst>
              <a:ext uri="{FF2B5EF4-FFF2-40B4-BE49-F238E27FC236}">
                <a16:creationId xmlns:a16="http://schemas.microsoft.com/office/drawing/2014/main" id="{1304E2DF-8D91-2623-F103-E5AB29028811}"/>
              </a:ext>
            </a:extLst>
          </p:cNvPr>
          <p:cNvPicPr>
            <a:picLocks noChangeAspect="1"/>
          </p:cNvPicPr>
          <p:nvPr/>
        </p:nvPicPr>
        <p:blipFill>
          <a:blip r:embed="rId3"/>
          <a:srcRect l="13450" r="65271"/>
          <a:stretch>
            <a:fillRect/>
          </a:stretch>
        </p:blipFill>
        <p:spPr>
          <a:xfrm>
            <a:off x="20" y="10"/>
            <a:ext cx="2594352"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p:cNvSpPr>
            <a:spLocks noGrp="1"/>
          </p:cNvSpPr>
          <p:nvPr>
            <p:ph idx="1"/>
          </p:nvPr>
        </p:nvSpPr>
        <p:spPr>
          <a:xfrm>
            <a:off x="2882900" y="2048933"/>
            <a:ext cx="5744367" cy="3742267"/>
          </a:xfrm>
        </p:spPr>
        <p:txBody>
          <a:bodyPr>
            <a:normAutofit/>
          </a:bodyPr>
          <a:lstStyle/>
          <a:p>
            <a:r>
              <a:t>- What are the layers of Android architecture?</a:t>
            </a:r>
          </a:p>
          <a:p>
            <a:r>
              <a:t>- How do you install Android Studio?</a:t>
            </a:r>
          </a:p>
          <a:p>
            <a:r>
              <a:t>- What does setContentView() do?</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12875"/>
            <a:ext cx="1953297"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PK"/>
            </a:p>
          </p:txBody>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PK"/>
            </a:p>
          </p:txBody>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PK"/>
            </a:p>
          </p:txBody>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PK"/>
            </a:p>
          </p:txBody>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PK"/>
            </a:p>
          </p:txBody>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PK"/>
            </a:p>
          </p:txBody>
        </p:sp>
      </p:grpSp>
      <p:sp>
        <p:nvSpPr>
          <p:cNvPr id="2" name="Title 1"/>
          <p:cNvSpPr>
            <a:spLocks noGrp="1"/>
          </p:cNvSpPr>
          <p:nvPr>
            <p:ph type="title"/>
          </p:nvPr>
        </p:nvSpPr>
        <p:spPr>
          <a:xfrm>
            <a:off x="2971799" y="685800"/>
            <a:ext cx="5509418" cy="1413933"/>
          </a:xfrm>
        </p:spPr>
        <p:txBody>
          <a:bodyPr>
            <a:normAutofit/>
          </a:bodyPr>
          <a:lstStyle/>
          <a:p>
            <a:r>
              <a:t>Learning Objectives</a:t>
            </a:r>
          </a:p>
        </p:txBody>
      </p:sp>
      <p:pic>
        <p:nvPicPr>
          <p:cNvPr id="7" name="Picture 6">
            <a:extLst>
              <a:ext uri="{FF2B5EF4-FFF2-40B4-BE49-F238E27FC236}">
                <a16:creationId xmlns:a16="http://schemas.microsoft.com/office/drawing/2014/main" id="{4A4261EA-FF19-C1C2-7953-E15F62582191}"/>
              </a:ext>
            </a:extLst>
          </p:cNvPr>
          <p:cNvPicPr>
            <a:picLocks noChangeAspect="1"/>
          </p:cNvPicPr>
          <p:nvPr/>
        </p:nvPicPr>
        <p:blipFill>
          <a:blip r:embed="rId3"/>
          <a:srcRect l="48768" r="33925" b="-1"/>
          <a:stretch>
            <a:fillRect/>
          </a:stretch>
        </p:blipFill>
        <p:spPr>
          <a:xfrm>
            <a:off x="20" y="10"/>
            <a:ext cx="2594352"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p:cNvSpPr>
            <a:spLocks noGrp="1"/>
          </p:cNvSpPr>
          <p:nvPr>
            <p:ph idx="1"/>
          </p:nvPr>
        </p:nvSpPr>
        <p:spPr>
          <a:xfrm>
            <a:off x="2882900" y="2048933"/>
            <a:ext cx="5744367" cy="3742267"/>
          </a:xfrm>
        </p:spPr>
        <p:txBody>
          <a:bodyPr>
            <a:normAutofit/>
          </a:bodyPr>
          <a:lstStyle/>
          <a:p>
            <a:r>
              <a:rPr dirty="0"/>
              <a:t>Understand the Android ecosystem</a:t>
            </a:r>
          </a:p>
          <a:p>
            <a:r>
              <a:rPr dirty="0"/>
              <a:t>Install and configure Android Studio</a:t>
            </a:r>
          </a:p>
          <a:p>
            <a:r>
              <a:rPr dirty="0"/>
              <a:t>Explore Android architecture and runtime</a:t>
            </a:r>
          </a:p>
          <a:p>
            <a:r>
              <a:rPr dirty="0"/>
              <a:t>Create a basic Hello World app</a:t>
            </a:r>
          </a:p>
        </p:txBody>
      </p:sp>
    </p:spTree>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Android?</a:t>
            </a:r>
          </a:p>
        </p:txBody>
      </p:sp>
      <p:sp>
        <p:nvSpPr>
          <p:cNvPr id="3" name="Content Placeholder 2"/>
          <p:cNvSpPr>
            <a:spLocks noGrp="1"/>
          </p:cNvSpPr>
          <p:nvPr>
            <p:ph idx="1"/>
          </p:nvPr>
        </p:nvSpPr>
        <p:spPr>
          <a:xfrm>
            <a:off x="982133" y="2201334"/>
            <a:ext cx="7704667" cy="3332816"/>
          </a:xfrm>
        </p:spPr>
        <p:txBody>
          <a:bodyPr/>
          <a:lstStyle/>
          <a:p>
            <a:r>
              <a:rPr dirty="0"/>
              <a:t>Android is an open-source mobile operating system developed by Google. It is based on the Linux kernel and powers millions of devices globally including smartphones, tablets, TVs, and wearables.</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65775" y="905933"/>
            <a:ext cx="4861492" cy="965200"/>
          </a:xfrm>
        </p:spPr>
        <p:txBody>
          <a:bodyPr>
            <a:normAutofit/>
          </a:bodyPr>
          <a:lstStyle/>
          <a:p>
            <a:r>
              <a:rPr dirty="0"/>
              <a:t>Android Architecture</a:t>
            </a:r>
          </a:p>
        </p:txBody>
      </p:sp>
      <p:pic>
        <p:nvPicPr>
          <p:cNvPr id="7" name="Picture 6" descr="A screen shot of a phone&#10;&#10;AI-generated content may be incorrect.">
            <a:extLst>
              <a:ext uri="{FF2B5EF4-FFF2-40B4-BE49-F238E27FC236}">
                <a16:creationId xmlns:a16="http://schemas.microsoft.com/office/drawing/2014/main" id="{F16A2D28-C49A-4916-64D8-1040C8B13321}"/>
              </a:ext>
            </a:extLst>
          </p:cNvPr>
          <p:cNvPicPr>
            <a:picLocks noChangeAspect="1"/>
          </p:cNvPicPr>
          <p:nvPr/>
        </p:nvPicPr>
        <p:blipFill>
          <a:blip r:embed="rId3"/>
          <a:srcRect l="12431" r="11191" b="4"/>
          <a:stretch>
            <a:fillRect/>
          </a:stretch>
        </p:blipFill>
        <p:spPr>
          <a:xfrm>
            <a:off x="1230765" y="1069522"/>
            <a:ext cx="2326821" cy="456383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3" name="Content Placeholder 2"/>
          <p:cNvSpPr>
            <a:spLocks noGrp="1"/>
          </p:cNvSpPr>
          <p:nvPr>
            <p:ph idx="1"/>
          </p:nvPr>
        </p:nvSpPr>
        <p:spPr>
          <a:xfrm>
            <a:off x="3765776" y="1998133"/>
            <a:ext cx="4861490" cy="3793067"/>
          </a:xfrm>
        </p:spPr>
        <p:txBody>
          <a:bodyPr>
            <a:normAutofit/>
          </a:bodyPr>
          <a:lstStyle/>
          <a:p>
            <a:pPr>
              <a:lnSpc>
                <a:spcPct val="90000"/>
              </a:lnSpc>
            </a:pPr>
            <a:r>
              <a:rPr lang="en-US" sz="2200" dirty="0"/>
              <a:t>Android architecture consists of:</a:t>
            </a:r>
          </a:p>
          <a:p>
            <a:pPr>
              <a:lnSpc>
                <a:spcPct val="90000"/>
              </a:lnSpc>
            </a:pPr>
            <a:r>
              <a:rPr lang="en-US" sz="2200" dirty="0"/>
              <a:t>Linux Kernel: Hardware abstraction</a:t>
            </a:r>
          </a:p>
          <a:p>
            <a:pPr>
              <a:lnSpc>
                <a:spcPct val="90000"/>
              </a:lnSpc>
            </a:pPr>
            <a:r>
              <a:rPr lang="en-US" sz="2200" dirty="0"/>
              <a:t>Libraries: SQLite, WebKit</a:t>
            </a:r>
          </a:p>
          <a:p>
            <a:pPr>
              <a:lnSpc>
                <a:spcPct val="90000"/>
              </a:lnSpc>
            </a:pPr>
            <a:r>
              <a:rPr lang="en-US" sz="2200" dirty="0"/>
              <a:t>Android Runtime (ART): Executes app code</a:t>
            </a:r>
          </a:p>
          <a:p>
            <a:pPr>
              <a:lnSpc>
                <a:spcPct val="90000"/>
              </a:lnSpc>
            </a:pPr>
            <a:r>
              <a:rPr lang="en-US" sz="2200" dirty="0"/>
              <a:t>Application Framework: Activity Manager, Content Providers</a:t>
            </a:r>
          </a:p>
          <a:p>
            <a:pPr>
              <a:lnSpc>
                <a:spcPct val="90000"/>
              </a:lnSpc>
            </a:pPr>
            <a:r>
              <a:rPr lang="en-US" sz="2200" dirty="0"/>
              <a:t>Applications: Built-in and user-installed apps</a:t>
            </a:r>
          </a:p>
        </p:txBody>
      </p:sp>
    </p:spTree>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512143"/>
            <a:ext cx="7315200" cy="731520"/>
          </a:xfrm>
          <a:prstGeom prst="rect">
            <a:avLst/>
          </a:prstGeom>
          <a:solidFill>
            <a:srgbClr val="0066CC"/>
          </a:solidFill>
        </p:spPr>
        <p:style>
          <a:lnRef idx="1">
            <a:schemeClr val="accent1"/>
          </a:lnRef>
          <a:fillRef idx="3">
            <a:schemeClr val="accent1"/>
          </a:fillRef>
          <a:effectRef idx="2">
            <a:schemeClr val="accent1"/>
          </a:effectRef>
          <a:fontRef idx="minor">
            <a:schemeClr val="lt1"/>
          </a:fontRef>
        </p:style>
        <p:txBody>
          <a:bodyPr rtlCol="0" anchor="ctr"/>
          <a:lstStyle/>
          <a:p>
            <a:pPr>
              <a:defRPr sz="1200">
                <a:solidFill>
                  <a:srgbClr val="FFFFFF"/>
                </a:solidFill>
              </a:defRPr>
            </a:pPr>
            <a:r>
              <a:rPr dirty="0"/>
              <a:t>Linux Kernel: Foundation of Android OS. Manages device drivers, memory, power, processes, and security.</a:t>
            </a:r>
          </a:p>
        </p:txBody>
      </p:sp>
      <p:sp>
        <p:nvSpPr>
          <p:cNvPr id="4" name="Rectangle 3"/>
          <p:cNvSpPr/>
          <p:nvPr/>
        </p:nvSpPr>
        <p:spPr>
          <a:xfrm>
            <a:off x="914400" y="2335103"/>
            <a:ext cx="7315200" cy="731520"/>
          </a:xfrm>
          <a:prstGeom prst="rect">
            <a:avLst/>
          </a:prstGeom>
          <a:solidFill>
            <a:srgbClr val="00994C"/>
          </a:solidFill>
        </p:spPr>
        <p:style>
          <a:lnRef idx="1">
            <a:schemeClr val="accent1"/>
          </a:lnRef>
          <a:fillRef idx="3">
            <a:schemeClr val="accent1"/>
          </a:fillRef>
          <a:effectRef idx="2">
            <a:schemeClr val="accent1"/>
          </a:effectRef>
          <a:fontRef idx="minor">
            <a:schemeClr val="lt1"/>
          </a:fontRef>
        </p:style>
        <p:txBody>
          <a:bodyPr rtlCol="0" anchor="ctr"/>
          <a:lstStyle/>
          <a:p>
            <a:pPr>
              <a:defRPr sz="1200">
                <a:solidFill>
                  <a:srgbClr val="FFFFFF"/>
                </a:solidFill>
              </a:defRPr>
            </a:pPr>
            <a:r>
              <a:t>Native Libraries: Libraries like SQLite (database), WebKit (browser), OpenGL ES (graphics), SSL (security), Media Framework.</a:t>
            </a:r>
          </a:p>
        </p:txBody>
      </p:sp>
      <p:sp>
        <p:nvSpPr>
          <p:cNvPr id="5" name="Rectangle 4"/>
          <p:cNvSpPr/>
          <p:nvPr/>
        </p:nvSpPr>
        <p:spPr>
          <a:xfrm>
            <a:off x="914400" y="3158063"/>
            <a:ext cx="7315200" cy="731520"/>
          </a:xfrm>
          <a:prstGeom prst="rect">
            <a:avLst/>
          </a:prstGeom>
          <a:solidFill>
            <a:srgbClr val="FF9900"/>
          </a:solidFill>
        </p:spPr>
        <p:style>
          <a:lnRef idx="1">
            <a:schemeClr val="accent1"/>
          </a:lnRef>
          <a:fillRef idx="3">
            <a:schemeClr val="accent1"/>
          </a:fillRef>
          <a:effectRef idx="2">
            <a:schemeClr val="accent1"/>
          </a:effectRef>
          <a:fontRef idx="minor">
            <a:schemeClr val="lt1"/>
          </a:fontRef>
        </p:style>
        <p:txBody>
          <a:bodyPr rtlCol="0" anchor="ctr"/>
          <a:lstStyle/>
          <a:p>
            <a:pPr>
              <a:defRPr sz="1200">
                <a:solidFill>
                  <a:srgbClr val="FFFFFF"/>
                </a:solidFill>
              </a:defRPr>
            </a:pPr>
            <a:r>
              <a:t>Android Runtime (ART): Executes app code using AOT compilation. Includes core libraries for Java/Kotlin.</a:t>
            </a:r>
          </a:p>
        </p:txBody>
      </p:sp>
      <p:sp>
        <p:nvSpPr>
          <p:cNvPr id="6" name="Rectangle 5"/>
          <p:cNvSpPr/>
          <p:nvPr/>
        </p:nvSpPr>
        <p:spPr>
          <a:xfrm>
            <a:off x="914400" y="3981023"/>
            <a:ext cx="7315200" cy="731520"/>
          </a:xfrm>
          <a:prstGeom prst="rect">
            <a:avLst/>
          </a:prstGeom>
          <a:solidFill>
            <a:srgbClr val="CC0066"/>
          </a:solidFill>
        </p:spPr>
        <p:style>
          <a:lnRef idx="1">
            <a:schemeClr val="accent1"/>
          </a:lnRef>
          <a:fillRef idx="3">
            <a:schemeClr val="accent1"/>
          </a:fillRef>
          <a:effectRef idx="2">
            <a:schemeClr val="accent1"/>
          </a:effectRef>
          <a:fontRef idx="minor">
            <a:schemeClr val="lt1"/>
          </a:fontRef>
        </p:style>
        <p:txBody>
          <a:bodyPr rtlCol="0" anchor="ctr"/>
          <a:lstStyle/>
          <a:p>
            <a:pPr>
              <a:defRPr sz="1200">
                <a:solidFill>
                  <a:srgbClr val="FFFFFF"/>
                </a:solidFill>
              </a:defRPr>
            </a:pPr>
            <a:r>
              <a:t>Application Framework: Provides high-level services: Activity Manager, Content Providers, Resource Manager, Notification Manager, View System.</a:t>
            </a:r>
          </a:p>
        </p:txBody>
      </p:sp>
      <p:sp>
        <p:nvSpPr>
          <p:cNvPr id="7" name="Rectangle 6"/>
          <p:cNvSpPr/>
          <p:nvPr/>
        </p:nvSpPr>
        <p:spPr>
          <a:xfrm>
            <a:off x="914400" y="4803983"/>
            <a:ext cx="7315200" cy="731520"/>
          </a:xfrm>
          <a:prstGeom prst="rect">
            <a:avLst/>
          </a:prstGeom>
          <a:solidFill>
            <a:srgbClr val="6600CC"/>
          </a:solidFill>
        </p:spPr>
        <p:style>
          <a:lnRef idx="1">
            <a:schemeClr val="accent1"/>
          </a:lnRef>
          <a:fillRef idx="3">
            <a:schemeClr val="accent1"/>
          </a:fillRef>
          <a:effectRef idx="2">
            <a:schemeClr val="accent1"/>
          </a:effectRef>
          <a:fontRef idx="minor">
            <a:schemeClr val="lt1"/>
          </a:fontRef>
        </p:style>
        <p:txBody>
          <a:bodyPr rtlCol="0" anchor="ctr"/>
          <a:lstStyle/>
          <a:p>
            <a:pPr>
              <a:defRPr sz="1200">
                <a:solidFill>
                  <a:srgbClr val="FFFFFF"/>
                </a:solidFill>
              </a:defRPr>
            </a:pPr>
            <a:r>
              <a:rPr dirty="0"/>
              <a:t>Applications: User-facing apps such as Phone, Contacts, Camera, and third-party apps like WhatsApp.</a:t>
            </a:r>
          </a:p>
        </p:txBody>
      </p:sp>
      <p:sp>
        <p:nvSpPr>
          <p:cNvPr id="8" name="Title 1">
            <a:extLst>
              <a:ext uri="{FF2B5EF4-FFF2-40B4-BE49-F238E27FC236}">
                <a16:creationId xmlns:a16="http://schemas.microsoft.com/office/drawing/2014/main" id="{6B891A6B-07A1-48D3-2D21-46AD5772E16A}"/>
              </a:ext>
            </a:extLst>
          </p:cNvPr>
          <p:cNvSpPr txBox="1">
            <a:spLocks/>
          </p:cNvSpPr>
          <p:nvPr/>
        </p:nvSpPr>
        <p:spPr>
          <a:xfrm>
            <a:off x="1134533" y="-50800"/>
            <a:ext cx="7704667" cy="1981200"/>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Android Architecture</a:t>
            </a:r>
          </a:p>
        </p:txBody>
      </p:sp>
    </p:spTree>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Installing Android Studio</a:t>
            </a:r>
          </a:p>
        </p:txBody>
      </p:sp>
      <p:sp>
        <p:nvSpPr>
          <p:cNvPr id="3" name="Content Placeholder 2"/>
          <p:cNvSpPr>
            <a:spLocks noGrp="1"/>
          </p:cNvSpPr>
          <p:nvPr>
            <p:ph idx="1"/>
          </p:nvPr>
        </p:nvSpPr>
        <p:spPr/>
        <p:txBody>
          <a:bodyPr/>
          <a:lstStyle/>
          <a:p>
            <a:r>
              <a:t>Steps to install Android Studio:</a:t>
            </a:r>
          </a:p>
          <a:p>
            <a:r>
              <a:t>1. Download from developer.android.com</a:t>
            </a:r>
          </a:p>
          <a:p>
            <a:r>
              <a:t>2. Install SDK and emulator</a:t>
            </a:r>
          </a:p>
          <a:p>
            <a:r>
              <a:t>3. Configure virtual device</a:t>
            </a:r>
          </a:p>
          <a:p>
            <a:r>
              <a:t>4. Start a new project</a:t>
            </a:r>
          </a:p>
        </p:txBody>
      </p:sp>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00300" y="505152"/>
            <a:ext cx="4343400" cy="461665"/>
          </a:xfrm>
          <a:prstGeom prst="rect">
            <a:avLst/>
          </a:prstGeom>
          <a:noFill/>
        </p:spPr>
        <p:txBody>
          <a:bodyPr wrap="square">
            <a:spAutoFit/>
          </a:bodyPr>
          <a:lstStyle/>
          <a:p>
            <a:pPr>
              <a:defRPr sz="2400" b="1"/>
            </a:pPr>
            <a:r>
              <a:rPr dirty="0"/>
              <a:t>Hello World App – Code Snippet</a:t>
            </a:r>
          </a:p>
        </p:txBody>
      </p:sp>
      <p:sp>
        <p:nvSpPr>
          <p:cNvPr id="3" name="TextBox 2"/>
          <p:cNvSpPr txBox="1"/>
          <p:nvPr/>
        </p:nvSpPr>
        <p:spPr>
          <a:xfrm>
            <a:off x="1794933" y="1104729"/>
            <a:ext cx="5554133" cy="2031325"/>
          </a:xfrm>
          <a:prstGeom prst="rect">
            <a:avLst/>
          </a:prstGeom>
          <a:noFill/>
        </p:spPr>
        <p:txBody>
          <a:bodyPr wrap="square">
            <a:spAutoFit/>
          </a:bodyPr>
          <a:lstStyle/>
          <a:p>
            <a:r>
              <a:rPr dirty="0"/>
              <a:t>Kotlin Code:</a:t>
            </a:r>
          </a:p>
          <a:p>
            <a:r>
              <a:rPr dirty="0"/>
              <a:t>class MainActivity : </a:t>
            </a:r>
            <a:r>
              <a:rPr dirty="0" err="1"/>
              <a:t>AppCompatActivity</a:t>
            </a:r>
            <a:r>
              <a:rPr dirty="0"/>
              <a:t>() {</a:t>
            </a:r>
          </a:p>
          <a:p>
            <a:r>
              <a:rPr dirty="0"/>
              <a:t>    override fun </a:t>
            </a:r>
            <a:r>
              <a:rPr dirty="0" err="1"/>
              <a:t>onCreate</a:t>
            </a:r>
            <a:r>
              <a:rPr dirty="0"/>
              <a:t>(</a:t>
            </a:r>
            <a:r>
              <a:rPr dirty="0" err="1"/>
              <a:t>savedInstanceState</a:t>
            </a:r>
            <a:r>
              <a:rPr dirty="0"/>
              <a:t>: Bundle?) {</a:t>
            </a:r>
          </a:p>
          <a:p>
            <a:r>
              <a:rPr dirty="0"/>
              <a:t>        </a:t>
            </a:r>
            <a:r>
              <a:rPr dirty="0" err="1"/>
              <a:t>super.onCreate</a:t>
            </a:r>
            <a:r>
              <a:rPr dirty="0"/>
              <a:t>(</a:t>
            </a:r>
            <a:r>
              <a:rPr dirty="0" err="1"/>
              <a:t>savedInstanceState</a:t>
            </a:r>
            <a:r>
              <a:rPr dirty="0"/>
              <a:t>)</a:t>
            </a:r>
          </a:p>
          <a:p>
            <a:r>
              <a:rPr dirty="0"/>
              <a:t>        </a:t>
            </a:r>
            <a:r>
              <a:rPr dirty="0" err="1"/>
              <a:t>setContentView</a:t>
            </a:r>
            <a:r>
              <a:rPr dirty="0"/>
              <a:t>(</a:t>
            </a:r>
            <a:r>
              <a:rPr dirty="0" err="1"/>
              <a:t>R.layout.activity_main</a:t>
            </a:r>
            <a:r>
              <a:rPr dirty="0"/>
              <a:t>)</a:t>
            </a:r>
          </a:p>
          <a:p>
            <a:r>
              <a:rPr dirty="0"/>
              <a:t>    }</a:t>
            </a:r>
          </a:p>
          <a:p>
            <a:r>
              <a:rPr dirty="0"/>
              <a:t>}</a:t>
            </a:r>
          </a:p>
        </p:txBody>
      </p:sp>
      <p:sp>
        <p:nvSpPr>
          <p:cNvPr id="4" name="TextBox 3"/>
          <p:cNvSpPr txBox="1"/>
          <p:nvPr/>
        </p:nvSpPr>
        <p:spPr>
          <a:xfrm>
            <a:off x="1794933" y="3589327"/>
            <a:ext cx="4114800" cy="2743200"/>
          </a:xfrm>
          <a:prstGeom prst="rect">
            <a:avLst/>
          </a:prstGeom>
          <a:noFill/>
        </p:spPr>
        <p:txBody>
          <a:bodyPr wrap="none">
            <a:spAutoFit/>
          </a:bodyPr>
          <a:lstStyle/>
          <a:p>
            <a:r>
              <a:rPr dirty="0"/>
              <a:t>XML Layout:</a:t>
            </a:r>
          </a:p>
          <a:p>
            <a:r>
              <a:rPr dirty="0"/>
              <a:t>&lt;</a:t>
            </a:r>
            <a:r>
              <a:rPr dirty="0" err="1"/>
              <a:t>TextView</a:t>
            </a:r>
            <a:endParaRPr dirty="0"/>
          </a:p>
          <a:p>
            <a:r>
              <a:rPr dirty="0"/>
              <a:t>    </a:t>
            </a:r>
            <a:r>
              <a:rPr dirty="0" err="1"/>
              <a:t>android:id</a:t>
            </a:r>
            <a:r>
              <a:rPr dirty="0"/>
              <a:t>="@+id/</a:t>
            </a:r>
            <a:r>
              <a:rPr dirty="0" err="1"/>
              <a:t>helloText</a:t>
            </a:r>
            <a:r>
              <a:rPr dirty="0"/>
              <a:t>"</a:t>
            </a:r>
          </a:p>
          <a:p>
            <a:r>
              <a:rPr dirty="0"/>
              <a:t>    </a:t>
            </a:r>
            <a:r>
              <a:rPr dirty="0" err="1"/>
              <a:t>android:layout_width</a:t>
            </a:r>
            <a:r>
              <a:rPr dirty="0"/>
              <a:t>="</a:t>
            </a:r>
            <a:r>
              <a:rPr dirty="0" err="1"/>
              <a:t>wrap_content</a:t>
            </a:r>
            <a:r>
              <a:rPr dirty="0"/>
              <a:t>"</a:t>
            </a:r>
          </a:p>
          <a:p>
            <a:r>
              <a:rPr dirty="0"/>
              <a:t>    </a:t>
            </a:r>
            <a:r>
              <a:rPr dirty="0" err="1"/>
              <a:t>android:layout_height</a:t>
            </a:r>
            <a:r>
              <a:rPr dirty="0"/>
              <a:t>="</a:t>
            </a:r>
            <a:r>
              <a:rPr dirty="0" err="1"/>
              <a:t>wrap_content</a:t>
            </a:r>
            <a:r>
              <a:rPr dirty="0"/>
              <a:t>"</a:t>
            </a:r>
          </a:p>
          <a:p>
            <a:r>
              <a:rPr dirty="0"/>
              <a:t>    </a:t>
            </a:r>
            <a:r>
              <a:rPr dirty="0" err="1"/>
              <a:t>android:text</a:t>
            </a:r>
            <a:r>
              <a:rPr dirty="0"/>
              <a:t>="Hello World!" /&gt;</a:t>
            </a:r>
          </a:p>
        </p:txBody>
      </p:sp>
    </p:spTree>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Running Your First App</a:t>
            </a:r>
          </a:p>
        </p:txBody>
      </p:sp>
      <p:sp>
        <p:nvSpPr>
          <p:cNvPr id="3" name="Content Placeholder 2"/>
          <p:cNvSpPr>
            <a:spLocks noGrp="1"/>
          </p:cNvSpPr>
          <p:nvPr>
            <p:ph idx="1"/>
          </p:nvPr>
        </p:nvSpPr>
        <p:spPr/>
        <p:txBody>
          <a:bodyPr/>
          <a:lstStyle/>
          <a:p>
            <a:r>
              <a:t>- Use emulator or physical device</a:t>
            </a:r>
          </a:p>
          <a:p>
            <a:r>
              <a:t>- Build and run from Android Studio</a:t>
            </a:r>
          </a:p>
          <a:p>
            <a:r>
              <a:t>- Check for errors in Logcat</a:t>
            </a:r>
          </a:p>
        </p:txBody>
      </p:sp>
    </p:spTree>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17698" y="-12875"/>
            <a:ext cx="1953297" cy="6890194"/>
            <a:chOff x="2199787" y="-12875"/>
            <a:chExt cx="2679011" cy="6890194"/>
          </a:xfrm>
        </p:grpSpPr>
        <p:sp useBgFill="1">
          <p:nvSpPr>
            <p:cNvPr id="12"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770459" y="0"/>
            <a:ext cx="1827609" cy="6858001"/>
            <a:chOff x="1320800" y="0"/>
            <a:chExt cx="2436813" cy="6858001"/>
          </a:xfrm>
        </p:grpSpPr>
        <p:sp>
          <p:nvSpPr>
            <p:cNvPr id="16"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PK"/>
            </a:p>
          </p:txBody>
        </p:sp>
        <p:sp>
          <p:nvSpPr>
            <p:cNvPr id="17"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PK"/>
            </a:p>
          </p:txBody>
        </p:sp>
        <p:sp>
          <p:nvSpPr>
            <p:cNvPr id="18"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PK"/>
            </a:p>
          </p:txBody>
        </p:sp>
        <p:sp>
          <p:nvSpPr>
            <p:cNvPr id="19"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PK"/>
            </a:p>
          </p:txBody>
        </p:sp>
        <p:sp>
          <p:nvSpPr>
            <p:cNvPr id="20"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PK"/>
            </a:p>
          </p:txBody>
        </p:sp>
        <p:sp>
          <p:nvSpPr>
            <p:cNvPr id="21"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PK"/>
            </a:p>
          </p:txBody>
        </p:sp>
      </p:grpSp>
      <p:sp>
        <p:nvSpPr>
          <p:cNvPr id="2" name="Title 1"/>
          <p:cNvSpPr>
            <a:spLocks noGrp="1"/>
          </p:cNvSpPr>
          <p:nvPr>
            <p:ph type="title"/>
          </p:nvPr>
        </p:nvSpPr>
        <p:spPr>
          <a:xfrm>
            <a:off x="2971799" y="685800"/>
            <a:ext cx="5509418" cy="1413933"/>
          </a:xfrm>
        </p:spPr>
        <p:txBody>
          <a:bodyPr>
            <a:normAutofit/>
          </a:bodyPr>
          <a:lstStyle/>
          <a:p>
            <a:r>
              <a:t>Lab Tasks</a:t>
            </a:r>
          </a:p>
        </p:txBody>
      </p:sp>
      <p:pic>
        <p:nvPicPr>
          <p:cNvPr id="5" name="Picture 4" descr="Computer script on a screen">
            <a:extLst>
              <a:ext uri="{FF2B5EF4-FFF2-40B4-BE49-F238E27FC236}">
                <a16:creationId xmlns:a16="http://schemas.microsoft.com/office/drawing/2014/main" id="{450807F2-6EF1-7546-D4E8-8D349C1D5AD7}"/>
              </a:ext>
            </a:extLst>
          </p:cNvPr>
          <p:cNvPicPr>
            <a:picLocks noChangeAspect="1"/>
          </p:cNvPicPr>
          <p:nvPr/>
        </p:nvPicPr>
        <p:blipFill>
          <a:blip r:embed="rId3"/>
          <a:srcRect l="17488" r="57260" b="-1"/>
          <a:stretch>
            <a:fillRect/>
          </a:stretch>
        </p:blipFill>
        <p:spPr>
          <a:xfrm>
            <a:off x="20" y="10"/>
            <a:ext cx="2594352"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p:cNvSpPr>
            <a:spLocks noGrp="1"/>
          </p:cNvSpPr>
          <p:nvPr>
            <p:ph idx="1"/>
          </p:nvPr>
        </p:nvSpPr>
        <p:spPr>
          <a:xfrm>
            <a:off x="2882900" y="2048933"/>
            <a:ext cx="5744367" cy="3742267"/>
          </a:xfrm>
        </p:spPr>
        <p:txBody>
          <a:bodyPr>
            <a:normAutofit/>
          </a:bodyPr>
          <a:lstStyle/>
          <a:p>
            <a:r>
              <a:t>1. Install Android Studio and create a new project.</a:t>
            </a:r>
          </a:p>
          <a:p>
            <a:r>
              <a:t>2. Build and run a Hello World app using TextView.</a:t>
            </a:r>
          </a:p>
          <a:p>
            <a:r>
              <a:t>3. Explore Android Studio interface and emulator settings.</a:t>
            </a:r>
          </a:p>
        </p:txBody>
      </p:sp>
    </p:spTree>
  </p:cSld>
  <p:clrMapOvr>
    <a:masterClrMapping/>
  </p:clrMapOvr>
  <p:transition spd="med">
    <p:pull/>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1386</TotalTime>
  <Words>531</Words>
  <Application>Microsoft Office PowerPoint</Application>
  <PresentationFormat>On-screen Show (4:3)</PresentationFormat>
  <Paragraphs>60</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Corbel</vt:lpstr>
      <vt:lpstr>Parallax</vt:lpstr>
      <vt:lpstr>Week 1 – Introduction to Android</vt:lpstr>
      <vt:lpstr>Learning Objectives</vt:lpstr>
      <vt:lpstr>What is Android?</vt:lpstr>
      <vt:lpstr>Android Architecture</vt:lpstr>
      <vt:lpstr>PowerPoint Presentation</vt:lpstr>
      <vt:lpstr>Installing Android Studio</vt:lpstr>
      <vt:lpstr>PowerPoint Presentation</vt:lpstr>
      <vt:lpstr>Running Your First App</vt:lpstr>
      <vt:lpstr>Lab Tasks</vt:lpstr>
      <vt:lpstr>Summary</vt:lpstr>
      <vt:lpstr>Quiz / Discussion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shahzaib Hassan</cp:lastModifiedBy>
  <cp:revision>3</cp:revision>
  <dcterms:created xsi:type="dcterms:W3CDTF">2013-01-27T09:14:16Z</dcterms:created>
  <dcterms:modified xsi:type="dcterms:W3CDTF">2025-08-26T19:08:18Z</dcterms:modified>
  <cp:category/>
</cp:coreProperties>
</file>