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395" r:id="rId2"/>
    <p:sldId id="399" r:id="rId3"/>
    <p:sldId id="401" r:id="rId4"/>
    <p:sldId id="402" r:id="rId5"/>
    <p:sldId id="403" r:id="rId6"/>
    <p:sldId id="404" r:id="rId7"/>
    <p:sldId id="405" r:id="rId8"/>
    <p:sldId id="406" r:id="rId9"/>
    <p:sldId id="407" r:id="rId10"/>
    <p:sldId id="408" r:id="rId11"/>
    <p:sldId id="409" r:id="rId12"/>
    <p:sldId id="424" r:id="rId13"/>
    <p:sldId id="425" r:id="rId14"/>
    <p:sldId id="426" r:id="rId15"/>
    <p:sldId id="410" r:id="rId16"/>
    <p:sldId id="428" r:id="rId17"/>
    <p:sldId id="429" r:id="rId18"/>
    <p:sldId id="411" r:id="rId19"/>
    <p:sldId id="412" r:id="rId20"/>
    <p:sldId id="413" r:id="rId21"/>
    <p:sldId id="414" r:id="rId22"/>
    <p:sldId id="415" r:id="rId23"/>
    <p:sldId id="372" r:id="rId24"/>
    <p:sldId id="373" r:id="rId25"/>
    <p:sldId id="374" r:id="rId26"/>
    <p:sldId id="375" r:id="rId27"/>
    <p:sldId id="376" r:id="rId28"/>
    <p:sldId id="377" r:id="rId29"/>
    <p:sldId id="378" r:id="rId30"/>
    <p:sldId id="380" r:id="rId31"/>
    <p:sldId id="430" r:id="rId32"/>
    <p:sldId id="431" r:id="rId33"/>
    <p:sldId id="379" r:id="rId34"/>
    <p:sldId id="432" r:id="rId35"/>
    <p:sldId id="384" r:id="rId36"/>
    <p:sldId id="433" r:id="rId37"/>
    <p:sldId id="385" r:id="rId38"/>
    <p:sldId id="434" r:id="rId39"/>
    <p:sldId id="386" r:id="rId40"/>
    <p:sldId id="387" r:id="rId41"/>
    <p:sldId id="388" r:id="rId42"/>
    <p:sldId id="389" r:id="rId43"/>
    <p:sldId id="390" r:id="rId44"/>
    <p:sldId id="391" r:id="rId45"/>
    <p:sldId id="392" r:id="rId46"/>
    <p:sldId id="393" r:id="rId47"/>
    <p:sldId id="394" r:id="rId48"/>
    <p:sldId id="352" r:id="rId49"/>
    <p:sldId id="281" r:id="rId50"/>
    <p:sldId id="283" r:id="rId51"/>
    <p:sldId id="355" r:id="rId52"/>
    <p:sldId id="354" r:id="rId53"/>
    <p:sldId id="317" r:id="rId54"/>
    <p:sldId id="357" r:id="rId55"/>
    <p:sldId id="358" r:id="rId56"/>
    <p:sldId id="359" r:id="rId57"/>
    <p:sldId id="360" r:id="rId58"/>
    <p:sldId id="361" r:id="rId59"/>
    <p:sldId id="362" r:id="rId60"/>
    <p:sldId id="319" r:id="rId61"/>
    <p:sldId id="364" r:id="rId62"/>
    <p:sldId id="365" r:id="rId63"/>
    <p:sldId id="37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p:cViewPr varScale="1">
        <p:scale>
          <a:sx n="74" d="100"/>
          <a:sy n="74" d="100"/>
        </p:scale>
        <p:origin x="4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1D543-A9C7-4F74-92B7-7DF17D10870D}" type="datetimeFigureOut">
              <a:rPr lang="en-US" smtClean="0"/>
              <a:t>9/7/2025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F70F1-79BB-4B52-9646-49A5B684E1FD}" type="slidenum">
              <a:rPr lang="en-US" smtClean="0"/>
              <a:t>‹#›</a:t>
            </a:fld>
            <a:endParaRPr lang="en-US"/>
          </a:p>
        </p:txBody>
      </p:sp>
    </p:spTree>
    <p:extLst>
      <p:ext uri="{BB962C8B-B14F-4D97-AF65-F5344CB8AC3E}">
        <p14:creationId xmlns:p14="http://schemas.microsoft.com/office/powerpoint/2010/main" val="3526930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16202677969_0_15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5" name="Google Shape;1245;g16202677969_0_15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40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16202677969_0_15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2" name="Google Shape;1262;g16202677969_0_15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198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55B564E-9212-46C3-9E2E-4565FCD036AB}"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564E-9212-46C3-9E2E-4565FCD036AB}"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564E-9212-46C3-9E2E-4565FCD036AB}"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B564E-9212-46C3-9E2E-4565FCD036AB}"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5B564E-9212-46C3-9E2E-4565FCD036AB}"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5B564E-9212-46C3-9E2E-4565FCD036AB}"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5B564E-9212-46C3-9E2E-4565FCD036AB}" type="datetimeFigureOut">
              <a:rPr lang="en-US" smtClean="0"/>
              <a:t>9/7/2025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5B564E-9212-46C3-9E2E-4565FCD036AB}" type="datetimeFigureOut">
              <a:rPr lang="en-US" smtClean="0"/>
              <a:t>9/7/2025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B564E-9212-46C3-9E2E-4565FCD036AB}" type="datetimeFigureOut">
              <a:rPr lang="en-US" smtClean="0"/>
              <a:t>9/7/2025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5B564E-9212-46C3-9E2E-4565FCD036AB}"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5B564E-9212-46C3-9E2E-4565FCD036AB}"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FE318-34B9-4ED6-ACB4-94F83F14D9D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B564E-9212-46C3-9E2E-4565FCD036AB}" type="datetimeFigureOut">
              <a:rPr lang="en-US" smtClean="0"/>
              <a:t>9/7/2025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1FE318-34B9-4ED6-ACB4-94F83F14D9D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7963"/>
            <a:ext cx="9144000" cy="2387600"/>
          </a:xfrm>
        </p:spPr>
        <p:txBody>
          <a:bodyPr/>
          <a:lstStyle/>
          <a:p>
            <a:r>
              <a:rPr lang="en-US" dirty="0">
                <a:effectLst>
                  <a:outerShdw blurRad="38100" dist="38100" dir="2700000" algn="tl">
                    <a:srgbClr val="000000">
                      <a:alpha val="43137"/>
                    </a:srgbClr>
                  </a:outerShdw>
                </a:effectLst>
              </a:rPr>
              <a:t>Compiler Construction</a:t>
            </a:r>
          </a:p>
        </p:txBody>
      </p:sp>
      <p:sp>
        <p:nvSpPr>
          <p:cNvPr id="3" name="Subtitle 2"/>
          <p:cNvSpPr>
            <a:spLocks noGrp="1"/>
          </p:cNvSpPr>
          <p:nvPr>
            <p:ph type="subTitle" idx="1"/>
          </p:nvPr>
        </p:nvSpPr>
        <p:spPr>
          <a:xfrm>
            <a:off x="1432559" y="2595563"/>
            <a:ext cx="9814561" cy="3465603"/>
          </a:xfrm>
        </p:spPr>
        <p:txBody>
          <a:bodyPr>
            <a:normAutofit/>
          </a:bodyPr>
          <a:lstStyle/>
          <a:p>
            <a:endParaRPr lang="en-US" dirty="0"/>
          </a:p>
          <a:p>
            <a:endParaRPr lang="en-US" i="1" dirty="0"/>
          </a:p>
          <a:p>
            <a:r>
              <a:rPr lang="en-US" i="1" dirty="0" smtClean="0"/>
              <a:t>Muhammad Haris</a:t>
            </a:r>
            <a:endParaRPr lang="en-US" i="1" dirty="0"/>
          </a:p>
          <a:p>
            <a:r>
              <a:rPr lang="en-US" i="1" dirty="0"/>
              <a:t>Lecturer Computer Science </a:t>
            </a:r>
          </a:p>
          <a:p>
            <a:endParaRPr lang="en-US" i="1" dirty="0"/>
          </a:p>
          <a:p>
            <a:r>
              <a:rPr lang="en-US" i="1" dirty="0"/>
              <a:t>Sukkur IBA </a:t>
            </a:r>
            <a:r>
              <a:rPr lang="en-US" i="1" dirty="0" smtClean="0"/>
              <a:t>University </a:t>
            </a:r>
            <a:r>
              <a:rPr lang="en-US" i="1" dirty="0" err="1" smtClean="0"/>
              <a:t>Kandhkot</a:t>
            </a:r>
            <a:r>
              <a:rPr lang="en-US" i="1" dirty="0" smtClean="0"/>
              <a:t> Campus</a:t>
            </a:r>
            <a:endParaRPr lang="en-US"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Language Processing System</a:t>
            </a:r>
          </a:p>
        </p:txBody>
      </p:sp>
      <p:pic>
        <p:nvPicPr>
          <p:cNvPr id="4" name="Picture 2"/>
          <p:cNvPicPr>
            <a:picLocks noGrp="1" noChangeAspect="1" noChangeArrowheads="1"/>
          </p:cNvPicPr>
          <p:nvPr>
            <p:ph idx="1"/>
          </p:nvPr>
        </p:nvPicPr>
        <p:blipFill>
          <a:blip r:embed="rId2"/>
          <a:srcRect/>
          <a:stretch>
            <a:fillRect/>
          </a:stretch>
        </p:blipFill>
        <p:spPr bwMode="auto">
          <a:xfrm>
            <a:off x="4206242" y="1535598"/>
            <a:ext cx="4274864" cy="482424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Pre-processor</a:t>
            </a:r>
          </a:p>
        </p:txBody>
      </p:sp>
      <p:pic>
        <p:nvPicPr>
          <p:cNvPr id="7" name="Picture 2"/>
          <p:cNvPicPr>
            <a:picLocks noGrp="1" noChangeAspect="1" noChangeArrowheads="1"/>
          </p:cNvPicPr>
          <p:nvPr>
            <p:ph idx="1"/>
          </p:nvPr>
        </p:nvPicPr>
        <p:blipFill rotWithShape="1">
          <a:blip r:embed="rId2"/>
          <a:srcRect r="43574" b="55882"/>
          <a:stretch>
            <a:fillRect/>
          </a:stretch>
        </p:blipFill>
        <p:spPr bwMode="auto">
          <a:xfrm>
            <a:off x="4001212" y="2298400"/>
            <a:ext cx="3771563" cy="3327859"/>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Pre-processor</a:t>
            </a:r>
          </a:p>
        </p:txBody>
      </p:sp>
      <p:sp>
        <p:nvSpPr>
          <p:cNvPr id="2" name="Content Placeholder 1"/>
          <p:cNvSpPr>
            <a:spLocks noGrp="1"/>
          </p:cNvSpPr>
          <p:nvPr>
            <p:ph idx="1"/>
          </p:nvPr>
        </p:nvSpPr>
        <p:spPr/>
        <p:txBody>
          <a:bodyPr>
            <a:normAutofit lnSpcReduction="10000"/>
          </a:bodyPr>
          <a:lstStyle/>
          <a:p>
            <a:r>
              <a:rPr lang="en-US" dirty="0"/>
              <a:t>A program that processes the source code before it is compiled by the compiler. </a:t>
            </a:r>
          </a:p>
          <a:p>
            <a:endParaRPr lang="en-US" dirty="0"/>
          </a:p>
          <a:p>
            <a:r>
              <a:rPr lang="en-US" dirty="0"/>
              <a:t>#define: This statement is used to define a macro, which is essentially a symbolic name for a value or a piece of code. For example:</a:t>
            </a:r>
          </a:p>
          <a:p>
            <a:pPr lvl="1"/>
            <a:r>
              <a:rPr lang="en-US" dirty="0">
                <a:solidFill>
                  <a:srgbClr val="FF0000"/>
                </a:solidFill>
              </a:rPr>
              <a:t>#define PI 3.1415</a:t>
            </a:r>
          </a:p>
          <a:p>
            <a:endParaRPr lang="en-US" dirty="0"/>
          </a:p>
          <a:p>
            <a:r>
              <a:rPr lang="en-US" dirty="0"/>
              <a:t>#include: This statement is used to include a header file in the source code. For example:</a:t>
            </a:r>
          </a:p>
          <a:p>
            <a:pPr lvl="1"/>
            <a:r>
              <a:rPr lang="en-US" dirty="0">
                <a:solidFill>
                  <a:srgbClr val="FF0000"/>
                </a:solidFill>
              </a:rPr>
              <a:t>#include &lt;</a:t>
            </a:r>
            <a:r>
              <a:rPr lang="en-US" dirty="0" err="1">
                <a:solidFill>
                  <a:srgbClr val="FF0000"/>
                </a:solidFill>
              </a:rPr>
              <a:t>stdio.h</a:t>
            </a:r>
            <a:r>
              <a:rPr lang="en-US" dirty="0">
                <a:solidFill>
                  <a:srgbClr val="FF0000"/>
                </a:solidFill>
              </a:rPr>
              <a:t>&gt;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Pre-processor</a:t>
            </a:r>
          </a:p>
        </p:txBody>
      </p:sp>
      <p:sp>
        <p:nvSpPr>
          <p:cNvPr id="2" name="Content Placeholder 1"/>
          <p:cNvSpPr>
            <a:spLocks noGrp="1"/>
          </p:cNvSpPr>
          <p:nvPr>
            <p:ph idx="1"/>
          </p:nvPr>
        </p:nvSpPr>
        <p:spPr/>
        <p:txBody>
          <a:bodyPr>
            <a:normAutofit lnSpcReduction="10000"/>
          </a:bodyPr>
          <a:lstStyle/>
          <a:p>
            <a:r>
              <a:rPr lang="en-US" dirty="0"/>
              <a:t>The preprocessor permits conditionally compiling portions of code based on certain conditions using directives like #</a:t>
            </a:r>
            <a:r>
              <a:rPr lang="en-US" dirty="0" err="1"/>
              <a:t>ifdef</a:t>
            </a:r>
            <a:r>
              <a:rPr lang="en-US" dirty="0"/>
              <a:t>, #</a:t>
            </a:r>
            <a:r>
              <a:rPr lang="en-US" dirty="0" err="1"/>
              <a:t>ifndef</a:t>
            </a:r>
            <a:r>
              <a:rPr lang="en-US" dirty="0"/>
              <a:t>, #if, #else, and #</a:t>
            </a:r>
            <a:r>
              <a:rPr lang="en-US" dirty="0" err="1"/>
              <a:t>endif</a:t>
            </a:r>
            <a:r>
              <a:rPr lang="en-US" dirty="0"/>
              <a:t>.</a:t>
            </a:r>
          </a:p>
          <a:p>
            <a:pPr lvl="1"/>
            <a:r>
              <a:rPr lang="en-US" dirty="0">
                <a:solidFill>
                  <a:srgbClr val="FF0000"/>
                </a:solidFill>
              </a:rPr>
              <a:t>#</a:t>
            </a:r>
            <a:r>
              <a:rPr lang="en-US" dirty="0" err="1">
                <a:solidFill>
                  <a:srgbClr val="FF0000"/>
                </a:solidFill>
              </a:rPr>
              <a:t>ifdef</a:t>
            </a:r>
            <a:r>
              <a:rPr lang="en-US" dirty="0">
                <a:solidFill>
                  <a:srgbClr val="FF0000"/>
                </a:solidFill>
              </a:rPr>
              <a:t> ENABLE_LOGGING </a:t>
            </a:r>
          </a:p>
          <a:p>
            <a:pPr lvl="1"/>
            <a:r>
              <a:rPr lang="en-US" dirty="0" err="1">
                <a:solidFill>
                  <a:srgbClr val="FF0000"/>
                </a:solidFill>
              </a:rPr>
              <a:t>System.out.println</a:t>
            </a:r>
            <a:r>
              <a:rPr lang="en-US" dirty="0">
                <a:solidFill>
                  <a:srgbClr val="FF0000"/>
                </a:solidFill>
              </a:rPr>
              <a:t>("Logging is enabled"); </a:t>
            </a:r>
          </a:p>
          <a:p>
            <a:pPr lvl="1"/>
            <a:r>
              <a:rPr lang="en-US" dirty="0">
                <a:solidFill>
                  <a:srgbClr val="FF0000"/>
                </a:solidFill>
              </a:rPr>
              <a:t>#</a:t>
            </a:r>
            <a:r>
              <a:rPr lang="en-US" dirty="0" err="1">
                <a:solidFill>
                  <a:srgbClr val="FF0000"/>
                </a:solidFill>
              </a:rPr>
              <a:t>endif</a:t>
            </a:r>
            <a:endParaRPr lang="en-US" dirty="0">
              <a:solidFill>
                <a:srgbClr val="FF0000"/>
              </a:solidFill>
            </a:endParaRPr>
          </a:p>
          <a:p>
            <a:r>
              <a:rPr lang="en-US" dirty="0"/>
              <a:t>To enable or disable the preprocessing, set the </a:t>
            </a:r>
            <a:r>
              <a:rPr lang="en-US" dirty="0" err="1"/>
              <a:t>preprocess.enabled</a:t>
            </a:r>
            <a:r>
              <a:rPr lang="en-US" dirty="0"/>
              <a:t> property in your Maven project configuration.</a:t>
            </a:r>
          </a:p>
          <a:p>
            <a:pPr lvl="1"/>
            <a:r>
              <a:rPr lang="en-US" dirty="0">
                <a:solidFill>
                  <a:srgbClr val="FF0000"/>
                </a:solidFill>
              </a:rPr>
              <a:t>&lt;properties&gt;</a:t>
            </a:r>
          </a:p>
          <a:p>
            <a:pPr lvl="1"/>
            <a:r>
              <a:rPr lang="en-US" dirty="0">
                <a:solidFill>
                  <a:srgbClr val="FF0000"/>
                </a:solidFill>
              </a:rPr>
              <a:t>               &lt;</a:t>
            </a:r>
            <a:r>
              <a:rPr lang="en-US" dirty="0" err="1">
                <a:solidFill>
                  <a:srgbClr val="FF0000"/>
                </a:solidFill>
              </a:rPr>
              <a:t>preprocess.enabled</a:t>
            </a:r>
            <a:r>
              <a:rPr lang="en-US" dirty="0">
                <a:solidFill>
                  <a:srgbClr val="FF0000"/>
                </a:solidFill>
              </a:rPr>
              <a:t>&gt;true&lt;/</a:t>
            </a:r>
            <a:r>
              <a:rPr lang="en-US" dirty="0" err="1">
                <a:solidFill>
                  <a:srgbClr val="FF0000"/>
                </a:solidFill>
              </a:rPr>
              <a:t>preprocess.enabled</a:t>
            </a:r>
            <a:r>
              <a:rPr lang="en-US" dirty="0">
                <a:solidFill>
                  <a:srgbClr val="FF0000"/>
                </a:solidFill>
              </a:rPr>
              <a:t>&gt;</a:t>
            </a:r>
          </a:p>
          <a:p>
            <a:pPr lvl="1"/>
            <a:r>
              <a:rPr lang="en-US" dirty="0">
                <a:solidFill>
                  <a:srgbClr val="FF0000"/>
                </a:solidFill>
              </a:rPr>
              <a:t>&lt;/properties&gt;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Java Pre-processor</a:t>
            </a:r>
          </a:p>
        </p:txBody>
      </p:sp>
      <p:sp>
        <p:nvSpPr>
          <p:cNvPr id="2" name="Content Placeholder 1"/>
          <p:cNvSpPr>
            <a:spLocks noGrp="1"/>
          </p:cNvSpPr>
          <p:nvPr>
            <p:ph idx="1"/>
          </p:nvPr>
        </p:nvSpPr>
        <p:spPr/>
        <p:txBody>
          <a:bodyPr>
            <a:normAutofit/>
          </a:bodyPr>
          <a:lstStyle/>
          <a:p>
            <a:r>
              <a:rPr lang="en-US" dirty="0"/>
              <a:t>There is no preprocessor directive in Java. Unlike languages like C and C++, Java does not have a preprocessor that can modify the source code before it is compiled. </a:t>
            </a:r>
          </a:p>
          <a:p>
            <a:endParaRPr lang="en-US" dirty="0"/>
          </a:p>
          <a:p>
            <a:r>
              <a:rPr lang="en-US" dirty="0"/>
              <a:t>Java instead relies on the runtime environment to handle things like platform-specific code inclusion and conditional compilation.</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Linker / Loader</a:t>
            </a:r>
          </a:p>
        </p:txBody>
      </p:sp>
      <p:pic>
        <p:nvPicPr>
          <p:cNvPr id="4" name="Picture 2"/>
          <p:cNvPicPr>
            <a:picLocks noGrp="1" noChangeAspect="1" noChangeArrowheads="1"/>
          </p:cNvPicPr>
          <p:nvPr>
            <p:ph idx="1"/>
          </p:nvPr>
        </p:nvPicPr>
        <p:blipFill rotWithShape="1">
          <a:blip r:embed="rId2"/>
          <a:srcRect t="56061" r="3833"/>
          <a:stretch>
            <a:fillRect/>
          </a:stretch>
        </p:blipFill>
        <p:spPr bwMode="auto">
          <a:xfrm>
            <a:off x="2847703" y="2326401"/>
            <a:ext cx="5529114" cy="285093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Linker / Loader</a:t>
            </a:r>
          </a:p>
        </p:txBody>
      </p:sp>
      <p:sp>
        <p:nvSpPr>
          <p:cNvPr id="3" name="Content Placeholder 2"/>
          <p:cNvSpPr>
            <a:spLocks noGrp="1"/>
          </p:cNvSpPr>
          <p:nvPr>
            <p:ph idx="1"/>
          </p:nvPr>
        </p:nvSpPr>
        <p:spPr/>
        <p:txBody>
          <a:bodyPr/>
          <a:lstStyle/>
          <a:p>
            <a:endParaRPr lang="en-US" dirty="0"/>
          </a:p>
          <a:p>
            <a:r>
              <a:rPr lang="en-US" dirty="0"/>
              <a:t>Linker is a computer program that links and merges various object files together in order to make an executable file. All these files might have been compiled by separate assemblers. The major task of a linker is to search and locate referenced module/routines in a program and to determine the memory location where these codes will be loaded, making the program instruction to have absolute references.</a:t>
            </a:r>
          </a:p>
          <a:p>
            <a:pPr marL="0" indent="0">
              <a:buNone/>
            </a:pPr>
            <a:r>
              <a:rPr lang="en-US" dirty="0"/>
              <a:t/>
            </a: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Linker / Loader</a:t>
            </a:r>
          </a:p>
        </p:txBody>
      </p:sp>
      <p:sp>
        <p:nvSpPr>
          <p:cNvPr id="3" name="Content Placeholder 2"/>
          <p:cNvSpPr>
            <a:spLocks noGrp="1"/>
          </p:cNvSpPr>
          <p:nvPr>
            <p:ph idx="1"/>
          </p:nvPr>
        </p:nvSpPr>
        <p:spPr/>
        <p:txBody>
          <a:bodyPr/>
          <a:lstStyle/>
          <a:p>
            <a:endParaRPr lang="en-US" dirty="0"/>
          </a:p>
          <a:p>
            <a:r>
              <a:rPr lang="en-US" dirty="0"/>
              <a:t>Loader is a part of operating system and is responsible for loading executable files into memory and execute them. It calculates the size of a program (instructions and data) and creates memory space for it. It initializes various registers to initiate execution.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effectLst>
                  <a:outerShdw blurRad="38100" dist="38100" dir="2700000" algn="tl">
                    <a:srgbClr val="000000">
                      <a:alpha val="43137"/>
                    </a:srgbClr>
                  </a:outerShdw>
                </a:effectLst>
              </a:rPr>
              <a:t>Compiler vs Interpreter</a:t>
            </a:r>
          </a:p>
        </p:txBody>
      </p:sp>
      <p:sp>
        <p:nvSpPr>
          <p:cNvPr id="5" name="Text Placeholder 4"/>
          <p:cNvSpPr>
            <a:spLocks noGrp="1"/>
          </p:cNvSpPr>
          <p:nvPr>
            <p:ph type="body" idx="1"/>
          </p:nvPr>
        </p:nvSpPr>
        <p:spPr/>
        <p:txBody>
          <a:bodyPr/>
          <a:lstStyle/>
          <a:p>
            <a:r>
              <a:rPr lang="en-US" dirty="0"/>
              <a:t>Compiler</a:t>
            </a:r>
          </a:p>
        </p:txBody>
      </p:sp>
      <p:sp>
        <p:nvSpPr>
          <p:cNvPr id="7" name="Text Placeholder 6"/>
          <p:cNvSpPr>
            <a:spLocks noGrp="1"/>
          </p:cNvSpPr>
          <p:nvPr>
            <p:ph type="body" sz="quarter" idx="3"/>
          </p:nvPr>
        </p:nvSpPr>
        <p:spPr/>
        <p:txBody>
          <a:bodyPr/>
          <a:lstStyle/>
          <a:p>
            <a:r>
              <a:rPr lang="en-US" dirty="0"/>
              <a:t>Interpreter</a:t>
            </a:r>
          </a:p>
        </p:txBody>
      </p:sp>
      <p:pic>
        <p:nvPicPr>
          <p:cNvPr id="10" name="Picture 2"/>
          <p:cNvPicPr>
            <a:picLocks noChangeAspect="1" noChangeArrowheads="1"/>
          </p:cNvPicPr>
          <p:nvPr/>
        </p:nvPicPr>
        <p:blipFill>
          <a:blip r:embed="rId2"/>
          <a:srcRect/>
          <a:stretch>
            <a:fillRect/>
          </a:stretch>
        </p:blipFill>
        <p:spPr bwMode="auto">
          <a:xfrm>
            <a:off x="2342152" y="2505075"/>
            <a:ext cx="1828800" cy="2114550"/>
          </a:xfrm>
          <a:prstGeom prst="rect">
            <a:avLst/>
          </a:prstGeom>
          <a:noFill/>
          <a:ln w="9525">
            <a:noFill/>
            <a:miter lim="800000"/>
            <a:headEnd/>
            <a:tailEnd/>
          </a:ln>
          <a:effectLst/>
        </p:spPr>
      </p:pic>
      <p:pic>
        <p:nvPicPr>
          <p:cNvPr id="13" name="Picture 2"/>
          <p:cNvPicPr>
            <a:picLocks noGrp="1" noChangeAspect="1" noChangeArrowheads="1"/>
          </p:cNvPicPr>
          <p:nvPr>
            <p:ph sz="half" idx="2"/>
          </p:nvPr>
        </p:nvPicPr>
        <p:blipFill>
          <a:blip r:embed="rId3"/>
          <a:srcRect/>
          <a:stretch>
            <a:fillRect/>
          </a:stretch>
        </p:blipFill>
        <p:spPr bwMode="auto">
          <a:xfrm>
            <a:off x="1418726" y="4347369"/>
            <a:ext cx="3752850" cy="1209675"/>
          </a:xfrm>
          <a:prstGeom prst="rect">
            <a:avLst/>
          </a:prstGeom>
          <a:noFill/>
          <a:ln w="9525">
            <a:noFill/>
            <a:miter lim="800000"/>
            <a:headEnd/>
            <a:tailEnd/>
          </a:ln>
          <a:effectLst/>
        </p:spPr>
      </p:pic>
      <p:pic>
        <p:nvPicPr>
          <p:cNvPr id="14" name="Picture 2"/>
          <p:cNvPicPr>
            <a:picLocks noGrp="1" noChangeAspect="1" noChangeArrowheads="1"/>
          </p:cNvPicPr>
          <p:nvPr>
            <p:ph sz="quarter" idx="4"/>
          </p:nvPr>
        </p:nvPicPr>
        <p:blipFill>
          <a:blip r:embed="rId4"/>
          <a:srcRect/>
          <a:stretch>
            <a:fillRect/>
          </a:stretch>
        </p:blipFill>
        <p:spPr bwMode="auto">
          <a:xfrm>
            <a:off x="6583363" y="3419475"/>
            <a:ext cx="4772025" cy="12001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Compiler vs Interpreter</a:t>
            </a:r>
            <a:endParaRPr lang="en-US" dirty="0"/>
          </a:p>
        </p:txBody>
      </p:sp>
      <p:sp>
        <p:nvSpPr>
          <p:cNvPr id="3" name="Text Placeholder 2"/>
          <p:cNvSpPr>
            <a:spLocks noGrp="1"/>
          </p:cNvSpPr>
          <p:nvPr>
            <p:ph type="body" idx="1"/>
          </p:nvPr>
        </p:nvSpPr>
        <p:spPr/>
        <p:txBody>
          <a:bodyPr/>
          <a:lstStyle/>
          <a:p>
            <a:r>
              <a:rPr lang="en-US" dirty="0"/>
              <a:t>Compiler</a:t>
            </a:r>
          </a:p>
        </p:txBody>
      </p:sp>
      <p:sp>
        <p:nvSpPr>
          <p:cNvPr id="4" name="Content Placeholder 3"/>
          <p:cNvSpPr>
            <a:spLocks noGrp="1"/>
          </p:cNvSpPr>
          <p:nvPr>
            <p:ph sz="half" idx="2"/>
          </p:nvPr>
        </p:nvSpPr>
        <p:spPr/>
        <p:txBody>
          <a:bodyPr/>
          <a:lstStyle/>
          <a:p>
            <a:endParaRPr lang="en-US" dirty="0"/>
          </a:p>
          <a:p>
            <a:r>
              <a:rPr lang="en-US" dirty="0"/>
              <a:t>A language rewriter program that translates the form of expressions without a change of meaning.</a:t>
            </a:r>
          </a:p>
          <a:p>
            <a:endParaRPr lang="en-US" dirty="0"/>
          </a:p>
          <a:p>
            <a:endParaRPr lang="en-US" dirty="0"/>
          </a:p>
          <a:p>
            <a:r>
              <a:rPr lang="en-US" dirty="0"/>
              <a:t>C, C++ </a:t>
            </a:r>
          </a:p>
        </p:txBody>
      </p:sp>
      <p:sp>
        <p:nvSpPr>
          <p:cNvPr id="5" name="Text Placeholder 4"/>
          <p:cNvSpPr>
            <a:spLocks noGrp="1"/>
          </p:cNvSpPr>
          <p:nvPr>
            <p:ph type="body" sz="quarter" idx="3"/>
          </p:nvPr>
        </p:nvSpPr>
        <p:spPr/>
        <p:txBody>
          <a:bodyPr/>
          <a:lstStyle/>
          <a:p>
            <a:r>
              <a:rPr lang="en-US" dirty="0"/>
              <a:t>Interpreter</a:t>
            </a:r>
          </a:p>
        </p:txBody>
      </p:sp>
      <p:sp>
        <p:nvSpPr>
          <p:cNvPr id="6" name="Content Placeholder 5"/>
          <p:cNvSpPr>
            <a:spLocks noGrp="1"/>
          </p:cNvSpPr>
          <p:nvPr>
            <p:ph sz="quarter" idx="4"/>
          </p:nvPr>
        </p:nvSpPr>
        <p:spPr/>
        <p:txBody>
          <a:bodyPr>
            <a:normAutofit lnSpcReduction="10000"/>
          </a:bodyPr>
          <a:lstStyle/>
          <a:p>
            <a:endParaRPr lang="en-US" dirty="0"/>
          </a:p>
          <a:p>
            <a:r>
              <a:rPr lang="en-US" dirty="0"/>
              <a:t>An execution program that directly runs instructions, without requiring them previously to have been compiled into a machine language program.</a:t>
            </a:r>
          </a:p>
          <a:p>
            <a:endParaRPr lang="en-US" dirty="0"/>
          </a:p>
          <a:p>
            <a:r>
              <a:rPr lang="en-US" dirty="0"/>
              <a:t>HTML, Lisp, Pearl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Study Resources </a:t>
            </a:r>
          </a:p>
        </p:txBody>
      </p:sp>
      <p:sp>
        <p:nvSpPr>
          <p:cNvPr id="3" name="Content Placeholder 2"/>
          <p:cNvSpPr>
            <a:spLocks noGrp="1"/>
          </p:cNvSpPr>
          <p:nvPr>
            <p:ph idx="1"/>
          </p:nvPr>
        </p:nvSpPr>
        <p:spPr/>
        <p:txBody>
          <a:bodyPr>
            <a:normAutofit/>
          </a:bodyPr>
          <a:lstStyle/>
          <a:p>
            <a:endParaRPr lang="en-US" b="1" u="sng" dirty="0"/>
          </a:p>
          <a:p>
            <a:r>
              <a:rPr lang="en-US" b="1" u="sng" dirty="0"/>
              <a:t>Text Book</a:t>
            </a:r>
            <a:endParaRPr lang="en-US" dirty="0"/>
          </a:p>
          <a:p>
            <a:endParaRPr lang="en-US" dirty="0"/>
          </a:p>
          <a:p>
            <a:pPr marL="514350" indent="-514350">
              <a:buFont typeface="+mj-lt"/>
              <a:buAutoNum type="arabicPeriod"/>
            </a:pPr>
            <a:r>
              <a:rPr lang="en-US" dirty="0" err="1"/>
              <a:t>Aho</a:t>
            </a:r>
            <a:r>
              <a:rPr lang="en-US" dirty="0"/>
              <a:t>, A. V., </a:t>
            </a:r>
            <a:r>
              <a:rPr lang="en-US" dirty="0" err="1"/>
              <a:t>Sethi</a:t>
            </a:r>
            <a:r>
              <a:rPr lang="en-US" dirty="0"/>
              <a:t>, R., &amp; Ullman, J. D. (</a:t>
            </a:r>
            <a:r>
              <a:rPr lang="en-US" b="1" dirty="0"/>
              <a:t>2007</a:t>
            </a:r>
            <a:r>
              <a:rPr lang="en-US" dirty="0"/>
              <a:t>). Compilers: principles, techniques, and tools (Vol. 2). Reading: Addison-</a:t>
            </a:r>
            <a:r>
              <a:rPr lang="en-US" dirty="0" err="1"/>
              <a:t>wesley</a:t>
            </a:r>
            <a:r>
              <a:rPr lang="en-US" dirty="0"/>
              <a:t>. – </a:t>
            </a:r>
            <a:r>
              <a:rPr lang="en-US" i="1" dirty="0"/>
              <a:t>the Dragon Book</a:t>
            </a:r>
          </a:p>
          <a:p>
            <a:pPr marL="514350" indent="-514350">
              <a:buFont typeface="+mj-lt"/>
              <a:buAutoNum type="arabicPeriod"/>
            </a:pPr>
            <a:r>
              <a:rPr lang="en-US" dirty="0"/>
              <a:t>Lewis, P. M., Stearns, R. E., &amp; </a:t>
            </a:r>
            <a:r>
              <a:rPr lang="en-US" dirty="0" err="1"/>
              <a:t>Rosenkrantz</a:t>
            </a:r>
            <a:r>
              <a:rPr lang="en-US" dirty="0"/>
              <a:t>, D. J. (</a:t>
            </a:r>
            <a:r>
              <a:rPr lang="en-US" b="1" dirty="0"/>
              <a:t>1976</a:t>
            </a:r>
            <a:r>
              <a:rPr lang="en-US" dirty="0"/>
              <a:t>). Compiler design theory.</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2066109" y="1394550"/>
            <a:ext cx="8018417" cy="4157164"/>
          </a:xfrm>
        </p:spPr>
        <p:txBody>
          <a:bodyPr/>
          <a:lstStyle/>
          <a:p>
            <a:endParaRPr lang="en-US" dirty="0"/>
          </a:p>
          <a:p>
            <a:r>
              <a:rPr lang="en-US" dirty="0"/>
              <a:t>How Java works?</a:t>
            </a:r>
          </a:p>
          <a:p>
            <a:endParaRPr lang="en-US" dirty="0"/>
          </a:p>
          <a:p>
            <a:r>
              <a:rPr lang="en-US" dirty="0"/>
              <a:t>What about Python?</a:t>
            </a:r>
          </a:p>
          <a:p>
            <a:endParaRPr lang="en-US" dirty="0"/>
          </a:p>
          <a:p>
            <a:r>
              <a:rPr lang="en-US" dirty="0"/>
              <a:t>What are these?</a:t>
            </a:r>
          </a:p>
          <a:p>
            <a:pPr lvl="1"/>
            <a:r>
              <a:rPr lang="en-US" dirty="0"/>
              <a:t>Bytecode?</a:t>
            </a:r>
          </a:p>
          <a:p>
            <a:pPr lvl="1"/>
            <a:r>
              <a:rPr lang="en-US" dirty="0"/>
              <a:t>Virtual Machine?</a:t>
            </a:r>
          </a:p>
          <a:p>
            <a:endParaRPr lang="en-US" dirty="0"/>
          </a:p>
          <a:p>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effectLst>
                  <a:outerShdw blurRad="38100" dist="38100" dir="2700000" algn="tl">
                    <a:srgbClr val="000000">
                      <a:alpha val="43137"/>
                    </a:srgbClr>
                  </a:outerShdw>
                </a:effectLst>
              </a:rPr>
              <a:t>Hybrid Complier </a:t>
            </a:r>
          </a:p>
        </p:txBody>
      </p:sp>
      <p:sp>
        <p:nvSpPr>
          <p:cNvPr id="8" name="Content Placeholder 7"/>
          <p:cNvSpPr>
            <a:spLocks noGrp="1"/>
          </p:cNvSpPr>
          <p:nvPr>
            <p:ph idx="1"/>
          </p:nvPr>
        </p:nvSpPr>
        <p:spPr/>
        <p:txBody>
          <a:bodyPr/>
          <a:lstStyle/>
          <a:p>
            <a:endParaRPr lang="en-US" dirty="0"/>
          </a:p>
          <a:p>
            <a:endParaRPr lang="en-US" dirty="0"/>
          </a:p>
        </p:txBody>
      </p:sp>
      <p:pic>
        <p:nvPicPr>
          <p:cNvPr id="9" name="Picture 2"/>
          <p:cNvPicPr>
            <a:picLocks noChangeAspect="1" noChangeArrowheads="1"/>
          </p:cNvPicPr>
          <p:nvPr/>
        </p:nvPicPr>
        <p:blipFill>
          <a:blip r:embed="rId2"/>
          <a:srcRect/>
          <a:stretch>
            <a:fillRect/>
          </a:stretch>
        </p:blipFill>
        <p:spPr bwMode="auto">
          <a:xfrm>
            <a:off x="2500448" y="2252647"/>
            <a:ext cx="6682741" cy="349729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48068" y="2979738"/>
            <a:ext cx="3615371" cy="2894014"/>
          </a:xfrm>
          <a:prstGeom prst="rect">
            <a:avLst/>
          </a:prstGeom>
        </p:spPr>
      </p:pic>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Intermediate Code – Bytecode </a:t>
            </a:r>
            <a:endParaRPr lang="en-US" dirty="0"/>
          </a:p>
        </p:txBody>
      </p:sp>
      <p:sp>
        <p:nvSpPr>
          <p:cNvPr id="3" name="Text Placeholder 2"/>
          <p:cNvSpPr>
            <a:spLocks noGrp="1"/>
          </p:cNvSpPr>
          <p:nvPr>
            <p:ph type="body" idx="1"/>
          </p:nvPr>
        </p:nvSpPr>
        <p:spPr>
          <a:xfrm>
            <a:off x="939801" y="1269207"/>
            <a:ext cx="5157787" cy="823912"/>
          </a:xfrm>
        </p:spPr>
        <p:txBody>
          <a:bodyPr/>
          <a:lstStyle/>
          <a:p>
            <a:r>
              <a:rPr lang="en-US" dirty="0"/>
              <a:t>Java</a:t>
            </a:r>
          </a:p>
        </p:txBody>
      </p:sp>
      <p:sp>
        <p:nvSpPr>
          <p:cNvPr id="4" name="Content Placeholder 3"/>
          <p:cNvSpPr>
            <a:spLocks noGrp="1"/>
          </p:cNvSpPr>
          <p:nvPr>
            <p:ph sz="half" idx="2"/>
          </p:nvPr>
        </p:nvSpPr>
        <p:spPr>
          <a:xfrm>
            <a:off x="865189" y="2103188"/>
            <a:ext cx="5157787" cy="3684588"/>
          </a:xfrm>
        </p:spPr>
        <p:txBody>
          <a:bodyPr/>
          <a:lstStyle/>
          <a:p>
            <a:r>
              <a:rPr lang="en-US" dirty="0"/>
              <a:t>Statically typed, compiled language</a:t>
            </a:r>
            <a:endParaRPr lang="en-US" dirty="0">
              <a:sym typeface="Wingdings" panose="05000000000000000000" pitchFamily="2" charset="2"/>
            </a:endParaRPr>
          </a:p>
          <a:p>
            <a:endParaRPr lang="en-US" dirty="0"/>
          </a:p>
        </p:txBody>
      </p:sp>
      <p:sp>
        <p:nvSpPr>
          <p:cNvPr id="5" name="Text Placeholder 4"/>
          <p:cNvSpPr>
            <a:spLocks noGrp="1"/>
          </p:cNvSpPr>
          <p:nvPr>
            <p:ph type="body" sz="quarter" idx="3"/>
          </p:nvPr>
        </p:nvSpPr>
        <p:spPr>
          <a:xfrm>
            <a:off x="6097588" y="1291387"/>
            <a:ext cx="5183188" cy="823912"/>
          </a:xfrm>
        </p:spPr>
        <p:txBody>
          <a:bodyPr/>
          <a:lstStyle/>
          <a:p>
            <a:r>
              <a:rPr lang="en-US" dirty="0"/>
              <a:t>Python</a:t>
            </a:r>
          </a:p>
        </p:txBody>
      </p:sp>
      <p:sp>
        <p:nvSpPr>
          <p:cNvPr id="6" name="Content Placeholder 5"/>
          <p:cNvSpPr>
            <a:spLocks noGrp="1"/>
          </p:cNvSpPr>
          <p:nvPr>
            <p:ph sz="quarter" idx="4"/>
          </p:nvPr>
        </p:nvSpPr>
        <p:spPr>
          <a:xfrm>
            <a:off x="6097588" y="2137479"/>
            <a:ext cx="5183188" cy="3684588"/>
          </a:xfrm>
        </p:spPr>
        <p:txBody>
          <a:bodyPr>
            <a:normAutofit/>
          </a:bodyPr>
          <a:lstStyle/>
          <a:p>
            <a:r>
              <a:rPr lang="en-US" dirty="0"/>
              <a:t>Dynamically typed, (Scripting) non-compiled language </a:t>
            </a:r>
          </a:p>
        </p:txBody>
      </p:sp>
      <p:pic>
        <p:nvPicPr>
          <p:cNvPr id="9" name="Picture 8"/>
          <p:cNvPicPr>
            <a:picLocks noChangeAspect="1"/>
          </p:cNvPicPr>
          <p:nvPr/>
        </p:nvPicPr>
        <p:blipFill>
          <a:blip r:embed="rId3"/>
          <a:stretch>
            <a:fillRect/>
          </a:stretch>
        </p:blipFill>
        <p:spPr>
          <a:xfrm>
            <a:off x="6560139" y="3041560"/>
            <a:ext cx="4216718" cy="2310149"/>
          </a:xfrm>
          <a:prstGeom prst="rect">
            <a:avLst/>
          </a:prstGeom>
        </p:spPr>
      </p:pic>
      <p:pic>
        <p:nvPicPr>
          <p:cNvPr id="10" name="Picture 9"/>
          <p:cNvPicPr>
            <a:picLocks noChangeAspect="1"/>
          </p:cNvPicPr>
          <p:nvPr/>
        </p:nvPicPr>
        <p:blipFill>
          <a:blip r:embed="rId4"/>
          <a:stretch>
            <a:fillRect/>
          </a:stretch>
        </p:blipFill>
        <p:spPr>
          <a:xfrm>
            <a:off x="5304862" y="5612113"/>
            <a:ext cx="2105025" cy="542925"/>
          </a:xfrm>
          <a:prstGeom prst="rect">
            <a:avLst/>
          </a:prstGeom>
        </p:spPr>
      </p:pic>
      <p:pic>
        <p:nvPicPr>
          <p:cNvPr id="11" name="Picture 10"/>
          <p:cNvPicPr>
            <a:picLocks noChangeAspect="1"/>
          </p:cNvPicPr>
          <p:nvPr/>
        </p:nvPicPr>
        <p:blipFill>
          <a:blip r:embed="rId5"/>
          <a:stretch>
            <a:fillRect/>
          </a:stretch>
        </p:blipFill>
        <p:spPr>
          <a:xfrm>
            <a:off x="7863977" y="5564368"/>
            <a:ext cx="3676650" cy="6477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7963"/>
            <a:ext cx="9144000" cy="2387600"/>
          </a:xfrm>
        </p:spPr>
        <p:txBody>
          <a:bodyPr/>
          <a:lstStyle/>
          <a:p>
            <a:r>
              <a:rPr lang="en-US" dirty="0">
                <a:effectLst>
                  <a:outerShdw blurRad="38100" dist="38100" dir="2700000" algn="tl">
                    <a:srgbClr val="000000">
                      <a:alpha val="43137"/>
                    </a:srgbClr>
                  </a:outerShdw>
                </a:effectLst>
              </a:rPr>
              <a:t>Phases of Compilation</a:t>
            </a:r>
          </a:p>
        </p:txBody>
      </p:sp>
      <p:sp>
        <p:nvSpPr>
          <p:cNvPr id="3" name="Subtitle 2"/>
          <p:cNvSpPr>
            <a:spLocks noGrp="1"/>
          </p:cNvSpPr>
          <p:nvPr>
            <p:ph type="subTitle" idx="1"/>
          </p:nvPr>
        </p:nvSpPr>
        <p:spPr>
          <a:xfrm>
            <a:off x="1432559" y="2595563"/>
            <a:ext cx="9814561" cy="3465603"/>
          </a:xfrm>
        </p:spPr>
        <p:txBody>
          <a:bodyPr>
            <a:normAutofit/>
          </a:bodyPr>
          <a:lstStyle/>
          <a:p>
            <a:endParaRPr lang="en-US" dirty="0"/>
          </a:p>
          <a:p>
            <a:r>
              <a:rPr lang="en-US" i="1" dirty="0"/>
              <a:t>Lecture 1</a:t>
            </a:r>
          </a:p>
          <a:p>
            <a:endParaRPr lang="en-US" i="1" dirty="0"/>
          </a:p>
          <a:p>
            <a:r>
              <a:rPr lang="en-US" i="1" dirty="0" smtClean="0"/>
              <a:t>Muhammad Haris</a:t>
            </a:r>
            <a:endParaRPr lang="en-US" i="1" dirty="0"/>
          </a:p>
          <a:p>
            <a:r>
              <a:rPr lang="en-US" i="1" dirty="0"/>
              <a:t>Lecturer Computer Science </a:t>
            </a:r>
          </a:p>
          <a:p>
            <a:endParaRPr lang="en-US" i="1" dirty="0"/>
          </a:p>
          <a:p>
            <a:r>
              <a:rPr lang="en-US" i="1" dirty="0"/>
              <a:t>Sukkur IBA </a:t>
            </a:r>
            <a:r>
              <a:rPr lang="en-US" i="1" dirty="0" smtClean="0"/>
              <a:t>University </a:t>
            </a:r>
            <a:r>
              <a:rPr lang="en-US" i="1" dirty="0" err="1" smtClean="0"/>
              <a:t>Kandhkot</a:t>
            </a:r>
            <a:r>
              <a:rPr lang="en-US" i="1" dirty="0" smtClean="0"/>
              <a:t> Campus</a:t>
            </a:r>
            <a:endParaRPr lang="en-US"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Phases of Compiler</a:t>
            </a:r>
          </a:p>
        </p:txBody>
      </p:sp>
      <p:sp>
        <p:nvSpPr>
          <p:cNvPr id="6" name="Content Placeholder 5"/>
          <p:cNvSpPr>
            <a:spLocks noGrp="1"/>
          </p:cNvSpPr>
          <p:nvPr>
            <p:ph idx="1"/>
          </p:nvPr>
        </p:nvSpPr>
        <p:spPr/>
        <p:txBody>
          <a:bodyPr>
            <a:normAutofit/>
          </a:bodyPr>
          <a:lstStyle/>
          <a:p>
            <a:endParaRPr lang="en-US" dirty="0"/>
          </a:p>
          <a:p>
            <a:r>
              <a:rPr lang="en-US" dirty="0"/>
              <a:t>Analysis	/	Front-end</a:t>
            </a:r>
          </a:p>
          <a:p>
            <a:endParaRPr lang="en-US" dirty="0"/>
          </a:p>
          <a:p>
            <a:endParaRPr lang="en-US" dirty="0"/>
          </a:p>
          <a:p>
            <a:r>
              <a:rPr lang="en-US" dirty="0"/>
              <a:t>Synthesis	/	Back-end</a:t>
            </a:r>
          </a:p>
          <a:p>
            <a:endParaRPr lang="en-US" dirty="0"/>
          </a:p>
          <a:p>
            <a:endParaRPr lang="en-US" dirty="0"/>
          </a:p>
          <a:p>
            <a:r>
              <a:rPr lang="en-US" dirty="0"/>
              <a:t> </a:t>
            </a:r>
            <a:r>
              <a:rPr lang="en-US" dirty="0">
                <a:solidFill>
                  <a:srgbClr val="FF0000"/>
                </a:solidFill>
              </a:rPr>
              <a:t>Machine Independent Optimization (optional)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Frontend – Analysis</a:t>
            </a:r>
          </a:p>
        </p:txBody>
      </p:sp>
      <p:sp>
        <p:nvSpPr>
          <p:cNvPr id="6" name="Content Placeholder 5"/>
          <p:cNvSpPr>
            <a:spLocks noGrp="1"/>
          </p:cNvSpPr>
          <p:nvPr>
            <p:ph idx="1"/>
          </p:nvPr>
        </p:nvSpPr>
        <p:spPr/>
        <p:txBody>
          <a:bodyPr/>
          <a:lstStyle/>
          <a:p>
            <a:r>
              <a:rPr lang="en-US" dirty="0"/>
              <a:t>If the analysis part detects that the source program is either syntactically ill formed or semantically unsound, then it must provide informative messages, so the user can take corrective action. </a:t>
            </a:r>
          </a:p>
          <a:p>
            <a:endParaRPr lang="en-US" dirty="0"/>
          </a:p>
          <a:p>
            <a:endParaRPr lang="en-US" dirty="0"/>
          </a:p>
          <a:p>
            <a:r>
              <a:rPr lang="en-US" dirty="0"/>
              <a:t> The analysis part also collects information about the source program and stores it in a data structure called a symbol table which is passed along with the intermediate representation to the synthesis part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effectLst>
                  <a:outerShdw blurRad="38100" dist="38100" dir="2700000" algn="tl">
                    <a:srgbClr val="000000">
                      <a:alpha val="43137"/>
                    </a:srgbClr>
                  </a:outerShdw>
                </a:effectLst>
              </a:rPr>
              <a:t>Backend – Synthesis</a:t>
            </a:r>
          </a:p>
        </p:txBody>
      </p:sp>
      <p:sp>
        <p:nvSpPr>
          <p:cNvPr id="6" name="Content Placeholder 5"/>
          <p:cNvSpPr>
            <a:spLocks noGrp="1"/>
          </p:cNvSpPr>
          <p:nvPr>
            <p:ph idx="1"/>
          </p:nvPr>
        </p:nvSpPr>
        <p:spPr/>
        <p:txBody>
          <a:bodyPr/>
          <a:lstStyle/>
          <a:p>
            <a:endParaRPr lang="en-US" dirty="0"/>
          </a:p>
          <a:p>
            <a:r>
              <a:rPr lang="en-US" dirty="0"/>
              <a:t>The synthesis part constructs the desired target program from the intermediate representation and the information in the symbol table. </a:t>
            </a:r>
          </a:p>
          <a:p>
            <a:endParaRPr lang="en-US" dirty="0"/>
          </a:p>
          <a:p>
            <a:endParaRPr lang="en-US" dirty="0"/>
          </a:p>
          <a:p>
            <a:r>
              <a:rPr lang="en-US" dirty="0"/>
              <a:t> The symbol table, which stores information about the entire source program, is used by all phases of the compiler.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Mid-end or Optimization</a:t>
            </a:r>
          </a:p>
        </p:txBody>
      </p:sp>
      <p:sp>
        <p:nvSpPr>
          <p:cNvPr id="3" name="Content Placeholder 2"/>
          <p:cNvSpPr>
            <a:spLocks noGrp="1"/>
          </p:cNvSpPr>
          <p:nvPr>
            <p:ph idx="1"/>
          </p:nvPr>
        </p:nvSpPr>
        <p:spPr/>
        <p:txBody>
          <a:bodyPr/>
          <a:lstStyle/>
          <a:p>
            <a:endParaRPr lang="en-US" dirty="0"/>
          </a:p>
          <a:p>
            <a:r>
              <a:rPr lang="en-US" dirty="0"/>
              <a:t>Some compilers have a machine-independent optimization phase between the front end and the back end</a:t>
            </a:r>
          </a:p>
          <a:p>
            <a:endParaRPr lang="en-US" dirty="0"/>
          </a:p>
          <a:p>
            <a:r>
              <a:rPr lang="en-US" dirty="0"/>
              <a:t>The purpose of this optimization phase is </a:t>
            </a:r>
            <a:r>
              <a:rPr lang="en-US" dirty="0">
                <a:effectLst>
                  <a:outerShdw blurRad="38100" dist="38100" dir="2700000" algn="tl">
                    <a:srgbClr val="000000">
                      <a:alpha val="43137"/>
                    </a:srgbClr>
                  </a:outerShdw>
                </a:effectLst>
              </a:rPr>
              <a:t>to perform transformations on the intermediate representation</a:t>
            </a:r>
            <a:r>
              <a:rPr lang="en-US" dirty="0"/>
              <a:t>, so that the back-end can produce a better target program than an un-optimized intermediate representation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effectLst>
                  <a:outerShdw blurRad="38100" dist="38100" dir="2700000" algn="tl">
                    <a:srgbClr val="000000">
                      <a:alpha val="43137"/>
                    </a:srgbClr>
                  </a:outerShdw>
                </a:effectLst>
              </a:rPr>
              <a:t>The Structure of a Compiler </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13" name="Text Placeholder 12"/>
          <p:cNvSpPr>
            <a:spLocks noGrp="1"/>
          </p:cNvSpPr>
          <p:nvPr>
            <p:ph type="body" sz="half" idx="2"/>
          </p:nvPr>
        </p:nvSpPr>
        <p:spPr>
          <a:xfrm>
            <a:off x="2002384" y="2756263"/>
            <a:ext cx="2151605" cy="1280160"/>
          </a:xfrm>
          <a:ln>
            <a:solidFill>
              <a:schemeClr val="tx1"/>
            </a:solidFill>
          </a:ln>
        </p:spPr>
        <p:txBody>
          <a:bodyPr anchor="ctr" anchorCtr="0">
            <a:normAutofit/>
          </a:bodyPr>
          <a:lstStyle/>
          <a:p>
            <a:pPr algn="ctr"/>
            <a:r>
              <a:rPr lang="en-US" sz="2400" dirty="0"/>
              <a:t>Symbol Table</a:t>
            </a:r>
          </a:p>
        </p:txBody>
      </p:sp>
      <p:pic>
        <p:nvPicPr>
          <p:cNvPr id="2" name="Picture 1"/>
          <p:cNvPicPr>
            <a:picLocks noChangeAspect="1"/>
          </p:cNvPicPr>
          <p:nvPr/>
        </p:nvPicPr>
        <p:blipFill>
          <a:blip r:embed="rId2"/>
          <a:stretch>
            <a:fillRect/>
          </a:stretch>
        </p:blipFill>
        <p:spPr>
          <a:xfrm>
            <a:off x="6093958" y="457200"/>
            <a:ext cx="4957219" cy="597492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7" y="574766"/>
            <a:ext cx="6442755" cy="5656217"/>
          </a:xfrm>
        </p:spPr>
        <p:txBody>
          <a:bodyPr>
            <a:normAutofit fontScale="85000" lnSpcReduction="10000"/>
          </a:bodyPr>
          <a:lstStyle/>
          <a:p>
            <a:r>
              <a:rPr lang="en-US" dirty="0"/>
              <a:t>Modern compilers contain two (large) parts, each of which is often subdivided. </a:t>
            </a:r>
          </a:p>
          <a:p>
            <a:endParaRPr lang="en-US" sz="2100" dirty="0"/>
          </a:p>
          <a:p>
            <a:r>
              <a:rPr lang="en-US" dirty="0"/>
              <a:t>These two parts are the –</a:t>
            </a:r>
          </a:p>
          <a:p>
            <a:pPr lvl="1"/>
            <a:r>
              <a:rPr lang="en-US" dirty="0"/>
              <a:t>front-end(analyzer), and the </a:t>
            </a:r>
          </a:p>
          <a:p>
            <a:pPr lvl="1"/>
            <a:r>
              <a:rPr lang="en-US" dirty="0"/>
              <a:t>back-end (synthesizer) </a:t>
            </a:r>
          </a:p>
          <a:p>
            <a:r>
              <a:rPr lang="en-US" dirty="0"/>
              <a:t>The analysis part breaks up the source program into –</a:t>
            </a:r>
          </a:p>
          <a:p>
            <a:pPr lvl="1"/>
            <a:r>
              <a:rPr lang="en-US" dirty="0"/>
              <a:t>constituent pieces and </a:t>
            </a:r>
          </a:p>
          <a:p>
            <a:pPr lvl="1"/>
            <a:r>
              <a:rPr lang="en-US" dirty="0"/>
              <a:t>Imposes a grammatical structure on them </a:t>
            </a:r>
          </a:p>
          <a:p>
            <a:pPr lvl="1"/>
            <a:endParaRPr lang="en-US" dirty="0"/>
          </a:p>
          <a:p>
            <a:r>
              <a:rPr lang="en-US" dirty="0"/>
              <a:t>It then uses this structure to create an intermediate representation (IR) of the source program.</a:t>
            </a:r>
          </a:p>
        </p:txBody>
      </p:sp>
      <p:pic>
        <p:nvPicPr>
          <p:cNvPr id="5" name="Picture 4"/>
          <p:cNvPicPr>
            <a:picLocks noChangeAspect="1"/>
          </p:cNvPicPr>
          <p:nvPr/>
        </p:nvPicPr>
        <p:blipFill>
          <a:blip r:embed="rId2"/>
          <a:stretch>
            <a:fillRect/>
          </a:stretch>
        </p:blipFill>
        <p:spPr>
          <a:xfrm>
            <a:off x="225968" y="256057"/>
            <a:ext cx="4957219" cy="59749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Program Learning Outcomes (PLOs)</a:t>
            </a:r>
            <a:br>
              <a:rPr lang="en-US" dirty="0">
                <a:effectLst>
                  <a:outerShdw blurRad="38100" dist="38100" dir="2700000" algn="tl">
                    <a:srgbClr val="000000">
                      <a:alpha val="43137"/>
                    </a:srgbClr>
                  </a:outerShdw>
                </a:effectLst>
              </a:rPr>
            </a:br>
            <a:r>
              <a:rPr lang="en-US" sz="2400" dirty="0">
                <a:effectLst>
                  <a:outerShdw blurRad="38100" dist="38100" dir="2700000" algn="tl">
                    <a:srgbClr val="000000">
                      <a:alpha val="43137"/>
                    </a:srgbClr>
                  </a:outerShdw>
                </a:effectLst>
              </a:rPr>
              <a:t>with respect to COMPILER CONSTRUTION</a:t>
            </a:r>
          </a:p>
        </p:txBody>
      </p:sp>
      <p:sp>
        <p:nvSpPr>
          <p:cNvPr id="3" name="Content Placeholder 2"/>
          <p:cNvSpPr>
            <a:spLocks noGrp="1"/>
          </p:cNvSpPr>
          <p:nvPr>
            <p:ph idx="1"/>
          </p:nvPr>
        </p:nvSpPr>
        <p:spPr/>
        <p:txBody>
          <a:bodyPr>
            <a:normAutofit lnSpcReduction="10000"/>
          </a:bodyPr>
          <a:lstStyle/>
          <a:p>
            <a:pPr marL="0" lvl="0" indent="0" algn="ctr">
              <a:buNone/>
            </a:pPr>
            <a:endParaRPr lang="en-US" dirty="0"/>
          </a:p>
          <a:p>
            <a:pPr marL="0" indent="0">
              <a:buNone/>
            </a:pPr>
            <a:r>
              <a:rPr lang="en-US" b="1" u="sng" dirty="0"/>
              <a:t>GA1 Computing Knowledge:</a:t>
            </a:r>
            <a:r>
              <a:rPr lang="en-US" b="1" dirty="0"/>
              <a:t> </a:t>
            </a:r>
            <a:r>
              <a:rPr lang="en-US" sz="1900" dirty="0"/>
              <a:t>An ability to apply knowledge of mathematics, science, computing fundamentals and computing specialization to the solution of complex computing problems.</a:t>
            </a:r>
          </a:p>
          <a:p>
            <a:pPr marL="0" indent="0">
              <a:buNone/>
            </a:pPr>
            <a:r>
              <a:rPr lang="en-US" dirty="0"/>
              <a:t/>
            </a:r>
            <a:br>
              <a:rPr lang="en-US" dirty="0"/>
            </a:br>
            <a:r>
              <a:rPr lang="en-US" b="1" u="sng" dirty="0"/>
              <a:t>GA2 Problem Analysis:</a:t>
            </a:r>
            <a:r>
              <a:rPr lang="en-US" b="1" dirty="0"/>
              <a:t> </a:t>
            </a:r>
            <a:r>
              <a:rPr lang="en-US" sz="1900" dirty="0"/>
              <a:t>An ability to identify, formulate, research literature, and analyze complex computing problems reaching substantiated conclusions using first principles of mathematics, natural sciences and computing sciences.</a:t>
            </a:r>
          </a:p>
          <a:p>
            <a:pPr marL="0" indent="0">
              <a:buNone/>
            </a:pPr>
            <a:r>
              <a:rPr lang="en-US" dirty="0"/>
              <a:t/>
            </a:r>
            <a:br>
              <a:rPr lang="en-US" dirty="0"/>
            </a:br>
            <a:r>
              <a:rPr lang="en-US" b="1" u="sng" dirty="0"/>
              <a:t>GA3 Design/Development of Solutions:</a:t>
            </a:r>
            <a:r>
              <a:rPr lang="en-US" b="1" dirty="0"/>
              <a:t> </a:t>
            </a:r>
            <a:r>
              <a:rPr lang="en-US" sz="1900" dirty="0"/>
              <a:t>An ability to design solutions for complex computing problems and design systems, components or processes that meet specified needs with appropriate consideration for public health and safety, cultural, societal, and environmental considerations</a:t>
            </a:r>
            <a:r>
              <a:rPr lang="en-US" dirty="0"/>
              <a:t>.</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cture 2-3 C++ Basic Constructs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620" y="246222"/>
            <a:ext cx="8426723" cy="6320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Lexical Analysis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For  example, </a:t>
            </a:r>
          </a:p>
          <a:p>
            <a:pPr marL="0" indent="0" algn="ctr">
              <a:buNone/>
            </a:pPr>
            <a:r>
              <a:rPr lang="en-US" b="1" dirty="0">
                <a:solidFill>
                  <a:srgbClr val="FF0000"/>
                </a:solidFill>
              </a:rPr>
              <a:t>position  =  initial  +  rate  *  60 </a:t>
            </a:r>
          </a:p>
          <a:p>
            <a:pPr algn="just"/>
            <a:endParaRPr lang="en-US" dirty="0"/>
          </a:p>
          <a:p>
            <a:pPr algn="just"/>
            <a:r>
              <a:rPr lang="en-US" dirty="0"/>
              <a:t>Lexemes </a:t>
            </a:r>
            <a:r>
              <a:rPr lang="en-US" dirty="0">
                <a:solidFill>
                  <a:srgbClr val="FF0000"/>
                </a:solidFill>
              </a:rPr>
              <a:t>(position,=,initial,+,rate,*,60) </a:t>
            </a:r>
            <a:r>
              <a:rPr lang="en-US" dirty="0"/>
              <a:t>are mapped into following tokens –</a:t>
            </a:r>
          </a:p>
          <a:p>
            <a:pPr algn="just"/>
            <a:endParaRPr lang="en-US" dirty="0"/>
          </a:p>
          <a:p>
            <a:pPr algn="just"/>
            <a:endParaRPr lang="en-US" dirty="0"/>
          </a:p>
          <a:p>
            <a:pPr algn="just"/>
            <a:r>
              <a:rPr lang="en-US" dirty="0">
                <a:solidFill>
                  <a:srgbClr val="FF0000"/>
                </a:solidFill>
              </a:rPr>
              <a:t>Position</a:t>
            </a:r>
            <a:r>
              <a:rPr lang="en-US" dirty="0"/>
              <a:t> is a lexeme that would be mapped into a token   </a:t>
            </a:r>
            <a:r>
              <a:rPr lang="en-US" dirty="0">
                <a:solidFill>
                  <a:srgbClr val="FF0000"/>
                </a:solidFill>
              </a:rPr>
              <a:t>&lt;id , 1&gt;  </a:t>
            </a:r>
            <a:r>
              <a:rPr lang="en-US" dirty="0"/>
              <a:t>where id is  an  abstract  symbol  standing for  identifier and 1 points  to the  symbol table  entry for position.  </a:t>
            </a:r>
          </a:p>
          <a:p>
            <a:pPr algn="just"/>
            <a:r>
              <a:rPr lang="en-US" dirty="0"/>
              <a:t>The assignment  symbol </a:t>
            </a:r>
            <a:r>
              <a:rPr lang="en-US" dirty="0">
                <a:solidFill>
                  <a:srgbClr val="FF0000"/>
                </a:solidFill>
              </a:rPr>
              <a:t>=</a:t>
            </a:r>
            <a:r>
              <a:rPr lang="en-US" dirty="0"/>
              <a:t>  is  a lexeme that is  mapped into the  token  </a:t>
            </a:r>
            <a:r>
              <a:rPr lang="en-US" dirty="0">
                <a:solidFill>
                  <a:srgbClr val="FF0000"/>
                </a:solidFill>
              </a:rPr>
              <a:t>&lt;=&gt;</a:t>
            </a:r>
            <a:r>
              <a:rPr lang="en-US" dirty="0"/>
              <a:t>. It does not need attribute value to store name and type.</a:t>
            </a:r>
          </a:p>
          <a:p>
            <a:pPr algn="just"/>
            <a:r>
              <a:rPr lang="en-US" dirty="0">
                <a:solidFill>
                  <a:srgbClr val="FF0000"/>
                </a:solidFill>
              </a:rPr>
              <a:t>Blanks</a:t>
            </a:r>
            <a:r>
              <a:rPr lang="en-US" dirty="0"/>
              <a:t>  separating the lexemes would be  discarded by the  lexical  analyzer.</a:t>
            </a:r>
          </a:p>
          <a:p>
            <a:endParaRPr lang="en-US" dirty="0"/>
          </a:p>
        </p:txBody>
      </p:sp>
      <p:pic>
        <p:nvPicPr>
          <p:cNvPr id="4" name="Picture 3"/>
          <p:cNvPicPr>
            <a:picLocks noChangeAspect="1" noChangeArrowheads="1"/>
          </p:cNvPicPr>
          <p:nvPr/>
        </p:nvPicPr>
        <p:blipFill>
          <a:blip r:embed="rId2"/>
          <a:srcRect/>
          <a:stretch>
            <a:fillRect/>
          </a:stretch>
        </p:blipFill>
        <p:spPr bwMode="auto">
          <a:xfrm>
            <a:off x="4152900" y="3274423"/>
            <a:ext cx="3886200" cy="54735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Lexical Analysis</a:t>
            </a:r>
            <a:endParaRPr lang="en-US" dirty="0"/>
          </a:p>
        </p:txBody>
      </p:sp>
      <p:sp>
        <p:nvSpPr>
          <p:cNvPr id="3" name="Content Placeholder 2"/>
          <p:cNvSpPr>
            <a:spLocks noGrp="1"/>
          </p:cNvSpPr>
          <p:nvPr>
            <p:ph idx="1"/>
          </p:nvPr>
        </p:nvSpPr>
        <p:spPr/>
        <p:txBody>
          <a:bodyPr/>
          <a:lstStyle/>
          <a:p>
            <a:r>
              <a:rPr lang="en-US" dirty="0"/>
              <a:t>The symbol-table entry for an  identifier holds information about  the identifier,  such  as its </a:t>
            </a:r>
            <a:r>
              <a:rPr lang="en-US" b="1" dirty="0">
                <a:solidFill>
                  <a:srgbClr val="FF0000"/>
                </a:solidFill>
              </a:rPr>
              <a:t>name</a:t>
            </a:r>
            <a:r>
              <a:rPr lang="en-US" dirty="0"/>
              <a:t> and </a:t>
            </a:r>
            <a:r>
              <a:rPr lang="en-US" b="1" dirty="0">
                <a:solidFill>
                  <a:srgbClr val="FF0000"/>
                </a:solidFill>
              </a:rPr>
              <a:t>type</a:t>
            </a:r>
            <a:r>
              <a:rPr lang="en-US" dirty="0"/>
              <a:t>. </a:t>
            </a:r>
          </a:p>
          <a:p>
            <a:endParaRPr lang="en-US" dirty="0"/>
          </a:p>
          <a:p>
            <a:endParaRPr lang="en-US" dirty="0"/>
          </a:p>
        </p:txBody>
      </p:sp>
      <p:pic>
        <p:nvPicPr>
          <p:cNvPr id="4" name="Picture 3"/>
          <p:cNvPicPr>
            <a:picLocks noChangeAspect="1" noChangeArrowheads="1"/>
          </p:cNvPicPr>
          <p:nvPr/>
        </p:nvPicPr>
        <p:blipFill rotWithShape="1">
          <a:blip r:embed="rId2"/>
          <a:srcRect t="1" b="45454"/>
          <a:stretch>
            <a:fillRect/>
          </a:stretch>
        </p:blipFill>
        <p:spPr bwMode="auto">
          <a:xfrm>
            <a:off x="5630092" y="3267891"/>
            <a:ext cx="3940629" cy="22860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5" name="Picture 4"/>
          <p:cNvPicPr>
            <a:picLocks noChangeAspect="1" noChangeArrowheads="1"/>
          </p:cNvPicPr>
          <p:nvPr/>
        </p:nvPicPr>
        <p:blipFill>
          <a:blip r:embed="rId3"/>
          <a:srcRect/>
          <a:stretch>
            <a:fillRect/>
          </a:stretch>
        </p:blipFill>
        <p:spPr bwMode="auto">
          <a:xfrm>
            <a:off x="2505892" y="3377428"/>
            <a:ext cx="2181225" cy="199072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dirty="0">
                <a:effectLst>
                  <a:outerShdw blurRad="38100" dist="38100" dir="2700000" algn="tl">
                    <a:srgbClr val="000000">
                      <a:alpha val="43137"/>
                    </a:srgbClr>
                  </a:outerShdw>
                </a:effectLst>
              </a:rPr>
              <a:t>Lexical Analysis/ Scanning</a:t>
            </a:r>
          </a:p>
        </p:txBody>
      </p:sp>
      <p:pic>
        <p:nvPicPr>
          <p:cNvPr id="4" name="Picture 3"/>
          <p:cNvPicPr>
            <a:picLocks noChangeAspect="1" noChangeArrowheads="1"/>
          </p:cNvPicPr>
          <p:nvPr/>
        </p:nvPicPr>
        <p:blipFill rotWithShape="1">
          <a:blip r:embed="rId2"/>
          <a:srcRect l="44628" b="72364"/>
          <a:stretch>
            <a:fillRect/>
          </a:stretch>
        </p:blipFill>
        <p:spPr bwMode="auto">
          <a:xfrm>
            <a:off x="3484986" y="2010681"/>
            <a:ext cx="5515323" cy="3601651"/>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dirty="0">
                <a:effectLst>
                  <a:outerShdw blurRad="38100" dist="38100" dir="2700000" algn="tl">
                    <a:srgbClr val="000000">
                      <a:alpha val="43137"/>
                    </a:srgbClr>
                  </a:outerShdw>
                </a:effectLst>
              </a:rPr>
              <a:t>Lexical Analysis/ Scanning</a:t>
            </a:r>
          </a:p>
        </p:txBody>
      </p:sp>
      <p:sp>
        <p:nvSpPr>
          <p:cNvPr id="3" name="Content Placeholder 2"/>
          <p:cNvSpPr>
            <a:spLocks noGrp="1"/>
          </p:cNvSpPr>
          <p:nvPr>
            <p:ph idx="1"/>
          </p:nvPr>
        </p:nvSpPr>
        <p:spPr/>
        <p:txBody>
          <a:bodyPr>
            <a:normAutofit lnSpcReduction="10000"/>
          </a:bodyPr>
          <a:lstStyle/>
          <a:p>
            <a:r>
              <a:rPr lang="en-US" dirty="0"/>
              <a:t>Reads  the  stream  of  characters  making  up</a:t>
            </a:r>
          </a:p>
          <a:p>
            <a:pPr marL="0" indent="0">
              <a:buNone/>
            </a:pPr>
            <a:r>
              <a:rPr lang="en-US" dirty="0"/>
              <a:t>     the  source  program and  groups  the  characters  </a:t>
            </a:r>
          </a:p>
          <a:p>
            <a:pPr marL="0" indent="0">
              <a:buNone/>
            </a:pPr>
            <a:r>
              <a:rPr lang="en-US" dirty="0"/>
              <a:t>     into  meaningful  sequences  called  </a:t>
            </a:r>
            <a:r>
              <a:rPr lang="en-US" dirty="0">
                <a:solidFill>
                  <a:srgbClr val="FF0000"/>
                </a:solidFill>
              </a:rPr>
              <a:t>lexemes</a:t>
            </a:r>
            <a:r>
              <a:rPr lang="en-US" dirty="0"/>
              <a:t>.  </a:t>
            </a:r>
          </a:p>
          <a:p>
            <a:r>
              <a:rPr lang="en-US" dirty="0"/>
              <a:t>For  each lexeme,  the lexical  analyzer produces as output  a  </a:t>
            </a:r>
            <a:r>
              <a:rPr lang="en-US" dirty="0">
                <a:solidFill>
                  <a:srgbClr val="FF0000"/>
                </a:solidFill>
              </a:rPr>
              <a:t>token</a:t>
            </a:r>
            <a:r>
              <a:rPr lang="en-US" dirty="0"/>
              <a:t>  of the  form</a:t>
            </a:r>
          </a:p>
          <a:p>
            <a:pPr marL="0" indent="0" algn="ctr">
              <a:buNone/>
            </a:pPr>
            <a:r>
              <a:rPr lang="en-US" b="1" dirty="0">
                <a:solidFill>
                  <a:srgbClr val="FF0000"/>
                </a:solidFill>
                <a:effectLst>
                  <a:outerShdw blurRad="38100" dist="38100" dir="2700000" algn="tl">
                    <a:srgbClr val="000000">
                      <a:alpha val="43137"/>
                    </a:srgbClr>
                  </a:outerShdw>
                </a:effectLst>
              </a:rPr>
              <a:t>&lt;token-name , attribute-value&gt;</a:t>
            </a:r>
          </a:p>
          <a:p>
            <a:r>
              <a:rPr lang="en-US" b="1" dirty="0"/>
              <a:t>token-name</a:t>
            </a:r>
            <a:r>
              <a:rPr lang="en-US" dirty="0"/>
              <a:t> is  an  abstract  symbol  that  is used  during  syntax analysis,  </a:t>
            </a:r>
          </a:p>
          <a:p>
            <a:r>
              <a:rPr lang="en-US" b="1" dirty="0"/>
              <a:t>attribute-value</a:t>
            </a:r>
            <a:r>
              <a:rPr lang="en-US" dirty="0"/>
              <a:t>  points  to  an  entry in the symbol table  for this token.</a:t>
            </a:r>
          </a:p>
          <a:p>
            <a:endParaRPr lang="en-US" dirty="0"/>
          </a:p>
        </p:txBody>
      </p:sp>
      <p:pic>
        <p:nvPicPr>
          <p:cNvPr id="4" name="Picture 3"/>
          <p:cNvPicPr>
            <a:picLocks noChangeAspect="1" noChangeArrowheads="1"/>
          </p:cNvPicPr>
          <p:nvPr/>
        </p:nvPicPr>
        <p:blipFill rotWithShape="1">
          <a:blip r:embed="rId2"/>
          <a:srcRect l="44628" b="72364"/>
          <a:stretch>
            <a:fillRect/>
          </a:stretch>
        </p:blipFill>
        <p:spPr bwMode="auto">
          <a:xfrm>
            <a:off x="8597391" y="365125"/>
            <a:ext cx="2756409" cy="180000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2"/>
            </a:pPr>
            <a:r>
              <a:rPr lang="en-US" dirty="0">
                <a:effectLst>
                  <a:outerShdw blurRad="38100" dist="38100" dir="2700000" algn="tl">
                    <a:srgbClr val="000000">
                      <a:alpha val="43137"/>
                    </a:srgbClr>
                  </a:outerShdw>
                </a:effectLst>
              </a:rPr>
              <a:t>Syntax  Analysis or Parsing</a:t>
            </a:r>
          </a:p>
        </p:txBody>
      </p:sp>
      <p:sp>
        <p:nvSpPr>
          <p:cNvPr id="3" name="Content Placeholder 2"/>
          <p:cNvSpPr>
            <a:spLocks noGrp="1"/>
          </p:cNvSpPr>
          <p:nvPr>
            <p:ph idx="1"/>
          </p:nvPr>
        </p:nvSpPr>
        <p:spPr/>
        <p:txBody>
          <a:bodyPr/>
          <a:lstStyle/>
          <a:p>
            <a:r>
              <a:rPr lang="en-US" dirty="0"/>
              <a:t>The syntax Analyzer (parser) uses the  first  components  of the  tokens  produced  by  the  lexical  analyzer  to  create a tree-like  intermediate representation(IR) that  depicts  the  grammatical  structure of the  token  stream.  </a:t>
            </a:r>
          </a:p>
          <a:p>
            <a:endParaRPr lang="en-US" dirty="0"/>
          </a:p>
          <a:p>
            <a:r>
              <a:rPr lang="en-US" dirty="0"/>
              <a:t>A  typical  representation  is  a  syntax  tree  in  which  each interior node represents an  operation and the  children of  the node represent the arguments of the operation.</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pic>
        <p:nvPicPr>
          <p:cNvPr id="1247" name="Google Shape;1247;p198"/>
          <p:cNvPicPr preferRelativeResize="0"/>
          <p:nvPr/>
        </p:nvPicPr>
        <p:blipFill rotWithShape="1">
          <a:blip r:embed="rId3"/>
          <a:srcRect/>
          <a:stretch>
            <a:fillRect/>
          </a:stretch>
        </p:blipFill>
        <p:spPr>
          <a:xfrm>
            <a:off x="4614202" y="386847"/>
            <a:ext cx="7357404" cy="5742364"/>
          </a:xfrm>
          <a:prstGeom prst="rect">
            <a:avLst/>
          </a:prstGeom>
          <a:noFill/>
          <a:ln>
            <a:noFill/>
          </a:ln>
        </p:spPr>
      </p:pic>
      <p:sp>
        <p:nvSpPr>
          <p:cNvPr id="1248" name="Google Shape;1248;p198"/>
          <p:cNvSpPr txBox="1">
            <a:spLocks noGrp="1"/>
          </p:cNvSpPr>
          <p:nvPr>
            <p:ph type="title"/>
          </p:nvPr>
        </p:nvSpPr>
        <p:spPr>
          <a:xfrm>
            <a:off x="359899" y="2792423"/>
            <a:ext cx="10515600" cy="1325600"/>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1700"/>
            </a:pPr>
            <a:r>
              <a:rPr lang="en-GB" sz="2265"/>
              <a:t>Input: </a:t>
            </a:r>
            <a:r>
              <a:rPr lang="en-GB"/>
              <a:t/>
            </a:r>
            <a:br>
              <a:rPr lang="en-GB"/>
            </a:br>
            <a:r>
              <a:rPr lang="en-GB"/>
              <a:t>for ( ; expr ; expr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Parser / Parsing???</a:t>
            </a:r>
          </a:p>
        </p:txBody>
      </p:sp>
      <p:sp>
        <p:nvSpPr>
          <p:cNvPr id="3" name="Content Placeholder 2"/>
          <p:cNvSpPr>
            <a:spLocks noGrp="1"/>
          </p:cNvSpPr>
          <p:nvPr>
            <p:ph idx="1"/>
          </p:nvPr>
        </p:nvSpPr>
        <p:spPr/>
        <p:txBody>
          <a:bodyPr/>
          <a:lstStyle/>
          <a:p>
            <a:endParaRPr lang="en-US" dirty="0">
              <a:effectLst>
                <a:outerShdw blurRad="38100" dist="38100" dir="2700000" algn="tl">
                  <a:srgbClr val="000000">
                    <a:alpha val="43137"/>
                  </a:srgbClr>
                </a:outerShdw>
              </a:effectLst>
            </a:endParaRPr>
          </a:p>
          <a:p>
            <a:r>
              <a:rPr lang="en-US" dirty="0">
                <a:effectLst>
                  <a:outerShdw blurRad="38100" dist="38100" dir="2700000" algn="tl">
                    <a:srgbClr val="000000">
                      <a:alpha val="43137"/>
                    </a:srgbClr>
                  </a:outerShdw>
                </a:effectLst>
              </a:rPr>
              <a:t>Context-free  grammars</a:t>
            </a:r>
            <a:r>
              <a:rPr lang="en-US" dirty="0"/>
              <a:t>  will be used to  specify  the  grammatical  structure  of programming languages and discuss algorithms  for constructing efficient  syntax  analyzers/parser automatically from certain classes of  grammars.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201"/>
          <p:cNvSpPr txBox="1">
            <a:spLocks noGrp="1"/>
          </p:cNvSpPr>
          <p:nvPr>
            <p:ph type="title"/>
          </p:nvPr>
        </p:nvSpPr>
        <p:spPr>
          <a:xfrm>
            <a:off x="655320" y="419882"/>
            <a:ext cx="10515600" cy="1325563"/>
          </a:xfrm>
          <a:prstGeom prst="rect">
            <a:avLst/>
          </a:prstGeom>
          <a:noFill/>
          <a:ln>
            <a:noFill/>
          </a:ln>
        </p:spPr>
        <p:txBody>
          <a:bodyPr spcFirstLastPara="1" vert="horz" wrap="square" lIns="91433" tIns="45700" rIns="91433" bIns="45700" rtlCol="0" anchor="ctr" anchorCtr="0">
            <a:normAutofit/>
          </a:bodyPr>
          <a:lstStyle/>
          <a:p>
            <a:pPr>
              <a:spcBef>
                <a:spcPts val="0"/>
              </a:spcBef>
              <a:buClr>
                <a:schemeClr val="dk1"/>
              </a:buClr>
              <a:buSzPts val="3300"/>
            </a:pPr>
            <a:r>
              <a:rPr lang="en-GB" dirty="0">
                <a:effectLst>
                  <a:outerShdw blurRad="38100" dist="38100" dir="2700000" algn="tl">
                    <a:srgbClr val="000000">
                      <a:alpha val="43137"/>
                    </a:srgbClr>
                  </a:outerShdw>
                </a:effectLst>
              </a:rPr>
              <a:t>Parsing </a:t>
            </a:r>
            <a:r>
              <a:rPr lang="en-GB" b="1" dirty="0">
                <a:solidFill>
                  <a:srgbClr val="FF0000"/>
                </a:solidFill>
                <a:effectLst>
                  <a:outerShdw blurRad="38100" dist="38100" dir="2700000" algn="tl">
                    <a:srgbClr val="000000">
                      <a:alpha val="43137"/>
                    </a:srgbClr>
                  </a:outerShdw>
                </a:effectLst>
              </a:rPr>
              <a:t>id+id*id                    </a:t>
            </a:r>
            <a:r>
              <a:rPr lang="en-GB" dirty="0"/>
              <a:t>E </a:t>
            </a:r>
            <a:r>
              <a:rPr lang="en-GB" dirty="0">
                <a:sym typeface="Symbol" panose="05050102010706020507" pitchFamily="18" charset="2"/>
              </a:rPr>
              <a:t></a:t>
            </a:r>
            <a:r>
              <a:rPr lang="en-GB" dirty="0"/>
              <a:t> E</a:t>
            </a:r>
            <a:r>
              <a:rPr lang="en-GB" dirty="0">
                <a:solidFill>
                  <a:srgbClr val="FF0000"/>
                </a:solidFill>
              </a:rPr>
              <a:t>+</a:t>
            </a:r>
            <a:r>
              <a:rPr lang="en-GB" dirty="0"/>
              <a:t>E |E</a:t>
            </a:r>
            <a:r>
              <a:rPr lang="en-GB" dirty="0">
                <a:solidFill>
                  <a:srgbClr val="FF0000"/>
                </a:solidFill>
              </a:rPr>
              <a:t>*</a:t>
            </a:r>
            <a:r>
              <a:rPr lang="en-GB" dirty="0"/>
              <a:t>E | </a:t>
            </a:r>
            <a:r>
              <a:rPr lang="en-GB" i="1" dirty="0">
                <a:solidFill>
                  <a:srgbClr val="FF0000"/>
                </a:solidFill>
              </a:rPr>
              <a:t>id</a:t>
            </a:r>
            <a:endParaRPr b="1" dirty="0">
              <a:solidFill>
                <a:srgbClr val="FF0000"/>
              </a:solidFill>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359899" y="1655974"/>
            <a:ext cx="10515600" cy="4351338"/>
          </a:xfrm>
        </p:spPr>
        <p:txBody>
          <a:bodyPr/>
          <a:lstStyle/>
          <a:p>
            <a:endParaRPr lang="en-US" dirty="0"/>
          </a:p>
        </p:txBody>
      </p:sp>
      <p:sp>
        <p:nvSpPr>
          <p:cNvPr id="1265" name="Google Shape;1265;p201"/>
          <p:cNvSpPr txBox="1"/>
          <p:nvPr/>
        </p:nvSpPr>
        <p:spPr>
          <a:xfrm>
            <a:off x="3043645" y="2037806"/>
            <a:ext cx="444000" cy="523180"/>
          </a:xfrm>
          <a:prstGeom prst="rect">
            <a:avLst/>
          </a:prstGeom>
          <a:noFill/>
          <a:ln>
            <a:noFill/>
          </a:ln>
        </p:spPr>
        <p:txBody>
          <a:bodyPr spcFirstLastPara="1" wrap="square" lIns="91433" tIns="45700" rIns="91433" bIns="45700" anchor="t" anchorCtr="0">
            <a:spAutoFit/>
          </a:bodyPr>
          <a:lstStyle/>
          <a:p>
            <a:r>
              <a:rPr lang="en-GB" sz="2800">
                <a:solidFill>
                  <a:schemeClr val="dk1"/>
                </a:solidFill>
                <a:latin typeface="Calibri" panose="020F0502020204030204"/>
                <a:ea typeface="Calibri" panose="020F0502020204030204"/>
                <a:cs typeface="Calibri" panose="020F0502020204030204"/>
                <a:sym typeface="Calibri" panose="020F0502020204030204"/>
              </a:rPr>
              <a:t>E</a:t>
            </a:r>
            <a:endParaRPr sz="1465"/>
          </a:p>
        </p:txBody>
      </p:sp>
      <p:cxnSp>
        <p:nvCxnSpPr>
          <p:cNvPr id="1266" name="Google Shape;1266;p201"/>
          <p:cNvCxnSpPr/>
          <p:nvPr/>
        </p:nvCxnSpPr>
        <p:spPr>
          <a:xfrm flipH="1">
            <a:off x="2678171" y="2508069"/>
            <a:ext cx="391600" cy="574800"/>
          </a:xfrm>
          <a:prstGeom prst="straightConnector1">
            <a:avLst/>
          </a:prstGeom>
          <a:noFill/>
          <a:ln w="9525" cap="flat" cmpd="sng">
            <a:solidFill>
              <a:schemeClr val="dk1"/>
            </a:solidFill>
            <a:prstDash val="solid"/>
            <a:miter lim="800000"/>
            <a:headEnd type="none" w="sm" len="sm"/>
            <a:tailEnd type="triangle" w="med" len="med"/>
          </a:ln>
        </p:spPr>
      </p:cxnSp>
      <p:sp>
        <p:nvSpPr>
          <p:cNvPr id="1267" name="Google Shape;1267;p201"/>
          <p:cNvSpPr txBox="1"/>
          <p:nvPr/>
        </p:nvSpPr>
        <p:spPr>
          <a:xfrm>
            <a:off x="2233749" y="3082836"/>
            <a:ext cx="444000" cy="523180"/>
          </a:xfrm>
          <a:prstGeom prst="rect">
            <a:avLst/>
          </a:prstGeom>
          <a:noFill/>
          <a:ln>
            <a:noFill/>
          </a:ln>
        </p:spPr>
        <p:txBody>
          <a:bodyPr spcFirstLastPara="1" wrap="square" lIns="91433" tIns="45700" rIns="91433" bIns="45700" anchor="t" anchorCtr="0">
            <a:spAutoFit/>
          </a:bodyPr>
          <a:lstStyle/>
          <a:p>
            <a:r>
              <a:rPr lang="en-GB" sz="2800">
                <a:solidFill>
                  <a:schemeClr val="dk1"/>
                </a:solidFill>
                <a:latin typeface="Calibri" panose="020F0502020204030204"/>
                <a:ea typeface="Calibri" panose="020F0502020204030204"/>
                <a:cs typeface="Calibri" panose="020F0502020204030204"/>
                <a:sym typeface="Calibri" panose="020F0502020204030204"/>
              </a:rPr>
              <a:t>E</a:t>
            </a:r>
            <a:endParaRPr sz="1465"/>
          </a:p>
        </p:txBody>
      </p:sp>
      <p:cxnSp>
        <p:nvCxnSpPr>
          <p:cNvPr id="1268" name="Google Shape;1268;p201"/>
          <p:cNvCxnSpPr>
            <a:stCxn id="1265" idx="2"/>
          </p:cNvCxnSpPr>
          <p:nvPr/>
        </p:nvCxnSpPr>
        <p:spPr>
          <a:xfrm>
            <a:off x="3265645" y="2561005"/>
            <a:ext cx="0" cy="705200"/>
          </a:xfrm>
          <a:prstGeom prst="straightConnector1">
            <a:avLst/>
          </a:prstGeom>
          <a:noFill/>
          <a:ln w="9525" cap="flat" cmpd="sng">
            <a:solidFill>
              <a:schemeClr val="dk1"/>
            </a:solidFill>
            <a:prstDash val="solid"/>
            <a:miter lim="800000"/>
            <a:headEnd type="none" w="sm" len="sm"/>
            <a:tailEnd type="triangle" w="med" len="med"/>
          </a:ln>
        </p:spPr>
      </p:cxnSp>
      <p:cxnSp>
        <p:nvCxnSpPr>
          <p:cNvPr id="1269" name="Google Shape;1269;p201"/>
          <p:cNvCxnSpPr/>
          <p:nvPr/>
        </p:nvCxnSpPr>
        <p:spPr>
          <a:xfrm>
            <a:off x="3391443" y="2508068"/>
            <a:ext cx="532400" cy="574800"/>
          </a:xfrm>
          <a:prstGeom prst="straightConnector1">
            <a:avLst/>
          </a:prstGeom>
          <a:noFill/>
          <a:ln w="9525" cap="flat" cmpd="sng">
            <a:solidFill>
              <a:schemeClr val="dk1"/>
            </a:solidFill>
            <a:prstDash val="solid"/>
            <a:miter lim="800000"/>
            <a:headEnd type="none" w="sm" len="sm"/>
            <a:tailEnd type="triangle" w="med" len="med"/>
          </a:ln>
        </p:spPr>
      </p:cxnSp>
      <p:sp>
        <p:nvSpPr>
          <p:cNvPr id="1270" name="Google Shape;1270;p201"/>
          <p:cNvSpPr txBox="1"/>
          <p:nvPr/>
        </p:nvSpPr>
        <p:spPr>
          <a:xfrm>
            <a:off x="3909060" y="3082834"/>
            <a:ext cx="444000" cy="523180"/>
          </a:xfrm>
          <a:prstGeom prst="rect">
            <a:avLst/>
          </a:prstGeom>
          <a:noFill/>
          <a:ln>
            <a:noFill/>
          </a:ln>
        </p:spPr>
        <p:txBody>
          <a:bodyPr spcFirstLastPara="1" wrap="square" lIns="91433" tIns="45700" rIns="91433" bIns="45700" anchor="t" anchorCtr="0">
            <a:spAutoFit/>
          </a:bodyPr>
          <a:lstStyle/>
          <a:p>
            <a:r>
              <a:rPr lang="en-GB" sz="2800">
                <a:solidFill>
                  <a:schemeClr val="dk1"/>
                </a:solidFill>
                <a:latin typeface="Calibri" panose="020F0502020204030204"/>
                <a:ea typeface="Calibri" panose="020F0502020204030204"/>
                <a:cs typeface="Calibri" panose="020F0502020204030204"/>
                <a:sym typeface="Calibri" panose="020F0502020204030204"/>
              </a:rPr>
              <a:t>E</a:t>
            </a:r>
            <a:endParaRPr sz="1465"/>
          </a:p>
        </p:txBody>
      </p:sp>
      <p:sp>
        <p:nvSpPr>
          <p:cNvPr id="1271" name="Google Shape;1271;p201"/>
          <p:cNvSpPr txBox="1"/>
          <p:nvPr/>
        </p:nvSpPr>
        <p:spPr>
          <a:xfrm>
            <a:off x="3059156" y="3272244"/>
            <a:ext cx="444000" cy="523180"/>
          </a:xfrm>
          <a:prstGeom prst="rect">
            <a:avLst/>
          </a:prstGeom>
          <a:noFill/>
          <a:ln>
            <a:noFill/>
          </a:ln>
        </p:spPr>
        <p:txBody>
          <a:bodyPr spcFirstLastPara="1" wrap="square" lIns="91433" tIns="45700" rIns="91433" bIns="45700" anchor="t" anchorCtr="0">
            <a:spAutoFit/>
          </a:bodyPr>
          <a:lstStyle/>
          <a:p>
            <a:r>
              <a:rPr lang="en-GB" sz="2800">
                <a:solidFill>
                  <a:srgbClr val="FF0000"/>
                </a:solidFill>
                <a:latin typeface="Calibri" panose="020F0502020204030204"/>
                <a:ea typeface="Calibri" panose="020F0502020204030204"/>
                <a:cs typeface="Calibri" panose="020F0502020204030204"/>
                <a:sym typeface="Calibri" panose="020F0502020204030204"/>
              </a:rPr>
              <a:t> +</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1272" name="Google Shape;1272;p201"/>
          <p:cNvCxnSpPr/>
          <p:nvPr/>
        </p:nvCxnSpPr>
        <p:spPr>
          <a:xfrm flipH="1">
            <a:off x="3519089" y="3559627"/>
            <a:ext cx="391600" cy="574800"/>
          </a:xfrm>
          <a:prstGeom prst="straightConnector1">
            <a:avLst/>
          </a:prstGeom>
          <a:noFill/>
          <a:ln w="9525" cap="flat" cmpd="sng">
            <a:solidFill>
              <a:schemeClr val="dk1"/>
            </a:solidFill>
            <a:prstDash val="solid"/>
            <a:miter lim="800000"/>
            <a:headEnd type="none" w="sm" len="sm"/>
            <a:tailEnd type="triangle" w="med" len="med"/>
          </a:ln>
        </p:spPr>
      </p:cxnSp>
      <p:sp>
        <p:nvSpPr>
          <p:cNvPr id="1273" name="Google Shape;1273;p201"/>
          <p:cNvSpPr txBox="1"/>
          <p:nvPr/>
        </p:nvSpPr>
        <p:spPr>
          <a:xfrm>
            <a:off x="3074667" y="4134393"/>
            <a:ext cx="444000" cy="523180"/>
          </a:xfrm>
          <a:prstGeom prst="rect">
            <a:avLst/>
          </a:prstGeom>
          <a:noFill/>
          <a:ln>
            <a:noFill/>
          </a:ln>
        </p:spPr>
        <p:txBody>
          <a:bodyPr spcFirstLastPara="1" wrap="square" lIns="91433" tIns="45700" rIns="91433" bIns="45700" anchor="t" anchorCtr="0">
            <a:spAutoFit/>
          </a:bodyPr>
          <a:lstStyle/>
          <a:p>
            <a:r>
              <a:rPr lang="en-GB" sz="2800">
                <a:solidFill>
                  <a:schemeClr val="dk1"/>
                </a:solidFill>
                <a:latin typeface="Calibri" panose="020F0502020204030204"/>
                <a:ea typeface="Calibri" panose="020F0502020204030204"/>
                <a:cs typeface="Calibri" panose="020F0502020204030204"/>
                <a:sym typeface="Calibri" panose="020F0502020204030204"/>
              </a:rPr>
              <a:t>E</a:t>
            </a:r>
            <a:endParaRPr sz="1465"/>
          </a:p>
        </p:txBody>
      </p:sp>
      <p:cxnSp>
        <p:nvCxnSpPr>
          <p:cNvPr id="1274" name="Google Shape;1274;p201"/>
          <p:cNvCxnSpPr/>
          <p:nvPr/>
        </p:nvCxnSpPr>
        <p:spPr>
          <a:xfrm>
            <a:off x="4106632" y="3624940"/>
            <a:ext cx="0" cy="705200"/>
          </a:xfrm>
          <a:prstGeom prst="straightConnector1">
            <a:avLst/>
          </a:prstGeom>
          <a:noFill/>
          <a:ln w="9525" cap="flat" cmpd="sng">
            <a:solidFill>
              <a:schemeClr val="dk1"/>
            </a:solidFill>
            <a:prstDash val="solid"/>
            <a:miter lim="800000"/>
            <a:headEnd type="none" w="sm" len="sm"/>
            <a:tailEnd type="triangle" w="med" len="med"/>
          </a:ln>
        </p:spPr>
      </p:cxnSp>
      <p:cxnSp>
        <p:nvCxnSpPr>
          <p:cNvPr id="1275" name="Google Shape;1275;p201"/>
          <p:cNvCxnSpPr/>
          <p:nvPr/>
        </p:nvCxnSpPr>
        <p:spPr>
          <a:xfrm>
            <a:off x="4232360" y="3559627"/>
            <a:ext cx="532400" cy="574800"/>
          </a:xfrm>
          <a:prstGeom prst="straightConnector1">
            <a:avLst/>
          </a:prstGeom>
          <a:noFill/>
          <a:ln w="9525" cap="flat" cmpd="sng">
            <a:solidFill>
              <a:schemeClr val="dk1"/>
            </a:solidFill>
            <a:prstDash val="solid"/>
            <a:miter lim="800000"/>
            <a:headEnd type="none" w="sm" len="sm"/>
            <a:tailEnd type="triangle" w="med" len="med"/>
          </a:ln>
        </p:spPr>
      </p:cxnSp>
      <p:sp>
        <p:nvSpPr>
          <p:cNvPr id="1276" name="Google Shape;1276;p201"/>
          <p:cNvSpPr txBox="1"/>
          <p:nvPr/>
        </p:nvSpPr>
        <p:spPr>
          <a:xfrm>
            <a:off x="4749979" y="4134392"/>
            <a:ext cx="444000" cy="523180"/>
          </a:xfrm>
          <a:prstGeom prst="rect">
            <a:avLst/>
          </a:prstGeom>
          <a:noFill/>
          <a:ln>
            <a:noFill/>
          </a:ln>
        </p:spPr>
        <p:txBody>
          <a:bodyPr spcFirstLastPara="1" wrap="square" lIns="91433" tIns="45700" rIns="91433" bIns="45700" anchor="t" anchorCtr="0">
            <a:spAutoFit/>
          </a:bodyPr>
          <a:lstStyle/>
          <a:p>
            <a:r>
              <a:rPr lang="en-GB" sz="2800">
                <a:solidFill>
                  <a:schemeClr val="dk1"/>
                </a:solidFill>
                <a:latin typeface="Calibri" panose="020F0502020204030204"/>
                <a:ea typeface="Calibri" panose="020F0502020204030204"/>
                <a:cs typeface="Calibri" panose="020F0502020204030204"/>
                <a:sym typeface="Calibri" panose="020F0502020204030204"/>
              </a:rPr>
              <a:t>E</a:t>
            </a:r>
            <a:endParaRPr sz="1465"/>
          </a:p>
        </p:txBody>
      </p:sp>
      <p:sp>
        <p:nvSpPr>
          <p:cNvPr id="1277" name="Google Shape;1277;p201"/>
          <p:cNvSpPr txBox="1"/>
          <p:nvPr/>
        </p:nvSpPr>
        <p:spPr>
          <a:xfrm>
            <a:off x="3824964" y="4349214"/>
            <a:ext cx="444000" cy="523180"/>
          </a:xfrm>
          <a:prstGeom prst="rect">
            <a:avLst/>
          </a:prstGeom>
          <a:noFill/>
          <a:ln>
            <a:noFill/>
          </a:ln>
        </p:spPr>
        <p:txBody>
          <a:bodyPr spcFirstLastPara="1" wrap="square" lIns="91433" tIns="45700" rIns="91433" bIns="45700" anchor="t" anchorCtr="0">
            <a:spAutoFit/>
          </a:bodyPr>
          <a:lstStyle/>
          <a:p>
            <a:r>
              <a:rPr lang="en-GB" sz="2800">
                <a:solidFill>
                  <a:srgbClr val="FF0000"/>
                </a:solidFill>
                <a:latin typeface="Calibri" panose="020F0502020204030204"/>
                <a:ea typeface="Calibri" panose="020F0502020204030204"/>
                <a:cs typeface="Calibri" panose="020F0502020204030204"/>
                <a:sym typeface="Calibri" panose="020F0502020204030204"/>
              </a:rPr>
              <a:t> *</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1278" name="Google Shape;1278;p201"/>
          <p:cNvCxnSpPr/>
          <p:nvPr/>
        </p:nvCxnSpPr>
        <p:spPr>
          <a:xfrm flipH="1">
            <a:off x="2442617" y="3673928"/>
            <a:ext cx="13200" cy="516000"/>
          </a:xfrm>
          <a:prstGeom prst="straightConnector1">
            <a:avLst/>
          </a:prstGeom>
          <a:noFill/>
          <a:ln w="9525" cap="flat" cmpd="sng">
            <a:solidFill>
              <a:schemeClr val="dk1"/>
            </a:solidFill>
            <a:prstDash val="solid"/>
            <a:miter lim="800000"/>
            <a:headEnd type="none" w="sm" len="sm"/>
            <a:tailEnd type="triangle" w="med" len="med"/>
          </a:ln>
        </p:spPr>
      </p:cxnSp>
      <p:sp>
        <p:nvSpPr>
          <p:cNvPr id="1279" name="Google Shape;1279;p201"/>
          <p:cNvSpPr txBox="1"/>
          <p:nvPr/>
        </p:nvSpPr>
        <p:spPr>
          <a:xfrm>
            <a:off x="2227217" y="4245427"/>
            <a:ext cx="466400" cy="523180"/>
          </a:xfrm>
          <a:prstGeom prst="rect">
            <a:avLst/>
          </a:prstGeom>
          <a:noFill/>
          <a:ln>
            <a:noFill/>
          </a:ln>
        </p:spPr>
        <p:txBody>
          <a:bodyPr spcFirstLastPara="1" wrap="square" lIns="91433" tIns="45700" rIns="91433" bIns="45700" anchor="t" anchorCtr="0">
            <a:spAutoFit/>
          </a:bodyPr>
          <a:lstStyle/>
          <a:p>
            <a:r>
              <a:rPr lang="en-GB" sz="2800">
                <a:solidFill>
                  <a:srgbClr val="FF0000"/>
                </a:solidFill>
                <a:latin typeface="Calibri" panose="020F0502020204030204"/>
                <a:ea typeface="Calibri" panose="020F0502020204030204"/>
                <a:cs typeface="Calibri" panose="020F0502020204030204"/>
                <a:sym typeface="Calibri" panose="020F0502020204030204"/>
              </a:rPr>
              <a:t>id</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1280" name="Google Shape;1280;p201"/>
          <p:cNvCxnSpPr/>
          <p:nvPr/>
        </p:nvCxnSpPr>
        <p:spPr>
          <a:xfrm flipH="1">
            <a:off x="3299047" y="4610479"/>
            <a:ext cx="13200" cy="516000"/>
          </a:xfrm>
          <a:prstGeom prst="straightConnector1">
            <a:avLst/>
          </a:prstGeom>
          <a:noFill/>
          <a:ln w="9525" cap="flat" cmpd="sng">
            <a:solidFill>
              <a:schemeClr val="dk1"/>
            </a:solidFill>
            <a:prstDash val="solid"/>
            <a:miter lim="800000"/>
            <a:headEnd type="none" w="sm" len="sm"/>
            <a:tailEnd type="triangle" w="med" len="med"/>
          </a:ln>
        </p:spPr>
      </p:cxnSp>
      <p:sp>
        <p:nvSpPr>
          <p:cNvPr id="1281" name="Google Shape;1281;p201"/>
          <p:cNvSpPr txBox="1"/>
          <p:nvPr/>
        </p:nvSpPr>
        <p:spPr>
          <a:xfrm>
            <a:off x="3083647" y="5181976"/>
            <a:ext cx="466400" cy="523180"/>
          </a:xfrm>
          <a:prstGeom prst="rect">
            <a:avLst/>
          </a:prstGeom>
          <a:noFill/>
          <a:ln>
            <a:noFill/>
          </a:ln>
        </p:spPr>
        <p:txBody>
          <a:bodyPr spcFirstLastPara="1" wrap="square" lIns="91433" tIns="45700" rIns="91433" bIns="45700" anchor="t" anchorCtr="0">
            <a:spAutoFit/>
          </a:bodyPr>
          <a:lstStyle/>
          <a:p>
            <a:r>
              <a:rPr lang="en-GB" sz="2800">
                <a:solidFill>
                  <a:srgbClr val="FF0000"/>
                </a:solidFill>
                <a:latin typeface="Calibri" panose="020F0502020204030204"/>
                <a:ea typeface="Calibri" panose="020F0502020204030204"/>
                <a:cs typeface="Calibri" panose="020F0502020204030204"/>
                <a:sym typeface="Calibri" panose="020F0502020204030204"/>
              </a:rPr>
              <a:t>id</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1282" name="Google Shape;1282;p201"/>
          <p:cNvCxnSpPr/>
          <p:nvPr/>
        </p:nvCxnSpPr>
        <p:spPr>
          <a:xfrm flipH="1">
            <a:off x="4918839" y="4620272"/>
            <a:ext cx="13200" cy="516000"/>
          </a:xfrm>
          <a:prstGeom prst="straightConnector1">
            <a:avLst/>
          </a:prstGeom>
          <a:noFill/>
          <a:ln w="9525" cap="flat" cmpd="sng">
            <a:solidFill>
              <a:schemeClr val="dk1"/>
            </a:solidFill>
            <a:prstDash val="solid"/>
            <a:miter lim="800000"/>
            <a:headEnd type="none" w="sm" len="sm"/>
            <a:tailEnd type="triangle" w="med" len="med"/>
          </a:ln>
        </p:spPr>
      </p:cxnSp>
      <p:sp>
        <p:nvSpPr>
          <p:cNvPr id="1283" name="Google Shape;1283;p201"/>
          <p:cNvSpPr txBox="1"/>
          <p:nvPr/>
        </p:nvSpPr>
        <p:spPr>
          <a:xfrm>
            <a:off x="4703439" y="5191771"/>
            <a:ext cx="466400" cy="523180"/>
          </a:xfrm>
          <a:prstGeom prst="rect">
            <a:avLst/>
          </a:prstGeom>
          <a:noFill/>
          <a:ln>
            <a:noFill/>
          </a:ln>
        </p:spPr>
        <p:txBody>
          <a:bodyPr spcFirstLastPara="1" wrap="square" lIns="91433" tIns="45700" rIns="91433" bIns="45700" anchor="t" anchorCtr="0">
            <a:spAutoFit/>
          </a:bodyPr>
          <a:lstStyle/>
          <a:p>
            <a:r>
              <a:rPr lang="en-GB" sz="2800">
                <a:solidFill>
                  <a:srgbClr val="FF0000"/>
                </a:solidFill>
                <a:latin typeface="Calibri" panose="020F0502020204030204"/>
                <a:ea typeface="Calibri" panose="020F0502020204030204"/>
                <a:cs typeface="Calibri" panose="020F0502020204030204"/>
                <a:sym typeface="Calibri" panose="020F0502020204030204"/>
              </a:rPr>
              <a:t>id</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284" name="Google Shape;1284;p201"/>
          <p:cNvSpPr txBox="1"/>
          <p:nvPr/>
        </p:nvSpPr>
        <p:spPr>
          <a:xfrm>
            <a:off x="8146867" y="2028012"/>
            <a:ext cx="444000" cy="523180"/>
          </a:xfrm>
          <a:prstGeom prst="rect">
            <a:avLst/>
          </a:prstGeom>
          <a:noFill/>
          <a:ln>
            <a:noFill/>
          </a:ln>
        </p:spPr>
        <p:txBody>
          <a:bodyPr spcFirstLastPara="1" wrap="square" lIns="91433" tIns="45700" rIns="91433" bIns="45700" anchor="t" anchorCtr="0">
            <a:spAutoFit/>
          </a:bodyPr>
          <a:lstStyle/>
          <a:p>
            <a:r>
              <a:rPr lang="en-GB" sz="2800">
                <a:solidFill>
                  <a:schemeClr val="dk1"/>
                </a:solidFill>
                <a:latin typeface="Calibri" panose="020F0502020204030204"/>
                <a:ea typeface="Calibri" panose="020F0502020204030204"/>
                <a:cs typeface="Calibri" panose="020F0502020204030204"/>
                <a:sym typeface="Calibri" panose="020F0502020204030204"/>
              </a:rPr>
              <a:t>E</a:t>
            </a:r>
            <a:endParaRPr sz="1465"/>
          </a:p>
        </p:txBody>
      </p:sp>
      <p:cxnSp>
        <p:nvCxnSpPr>
          <p:cNvPr id="1285" name="Google Shape;1285;p201"/>
          <p:cNvCxnSpPr/>
          <p:nvPr/>
        </p:nvCxnSpPr>
        <p:spPr>
          <a:xfrm flipH="1">
            <a:off x="7781393" y="2498275"/>
            <a:ext cx="391600" cy="574800"/>
          </a:xfrm>
          <a:prstGeom prst="straightConnector1">
            <a:avLst/>
          </a:prstGeom>
          <a:noFill/>
          <a:ln w="9525" cap="flat" cmpd="sng">
            <a:solidFill>
              <a:schemeClr val="dk1"/>
            </a:solidFill>
            <a:prstDash val="solid"/>
            <a:miter lim="800000"/>
            <a:headEnd type="none" w="sm" len="sm"/>
            <a:tailEnd type="triangle" w="med" len="med"/>
          </a:ln>
        </p:spPr>
      </p:cxnSp>
      <p:sp>
        <p:nvSpPr>
          <p:cNvPr id="1286" name="Google Shape;1286;p201"/>
          <p:cNvSpPr txBox="1"/>
          <p:nvPr/>
        </p:nvSpPr>
        <p:spPr>
          <a:xfrm>
            <a:off x="7336971" y="3073040"/>
            <a:ext cx="444000" cy="523180"/>
          </a:xfrm>
          <a:prstGeom prst="rect">
            <a:avLst/>
          </a:prstGeom>
          <a:noFill/>
          <a:ln>
            <a:noFill/>
          </a:ln>
        </p:spPr>
        <p:txBody>
          <a:bodyPr spcFirstLastPara="1" wrap="square" lIns="91433" tIns="45700" rIns="91433" bIns="45700" anchor="t" anchorCtr="0">
            <a:spAutoFit/>
          </a:bodyPr>
          <a:lstStyle/>
          <a:p>
            <a:r>
              <a:rPr lang="en-GB" sz="2800">
                <a:solidFill>
                  <a:schemeClr val="dk1"/>
                </a:solidFill>
                <a:latin typeface="Calibri" panose="020F0502020204030204"/>
                <a:ea typeface="Calibri" panose="020F0502020204030204"/>
                <a:cs typeface="Calibri" panose="020F0502020204030204"/>
                <a:sym typeface="Calibri" panose="020F0502020204030204"/>
              </a:rPr>
              <a:t>E</a:t>
            </a:r>
            <a:endParaRPr sz="1465"/>
          </a:p>
        </p:txBody>
      </p:sp>
      <p:cxnSp>
        <p:nvCxnSpPr>
          <p:cNvPr id="1287" name="Google Shape;1287;p201"/>
          <p:cNvCxnSpPr>
            <a:stCxn id="1284" idx="2"/>
          </p:cNvCxnSpPr>
          <p:nvPr/>
        </p:nvCxnSpPr>
        <p:spPr>
          <a:xfrm>
            <a:off x="8368867" y="2551211"/>
            <a:ext cx="0" cy="705200"/>
          </a:xfrm>
          <a:prstGeom prst="straightConnector1">
            <a:avLst/>
          </a:prstGeom>
          <a:noFill/>
          <a:ln w="9525" cap="flat" cmpd="sng">
            <a:solidFill>
              <a:schemeClr val="dk1"/>
            </a:solidFill>
            <a:prstDash val="solid"/>
            <a:miter lim="800000"/>
            <a:headEnd type="none" w="sm" len="sm"/>
            <a:tailEnd type="triangle" w="med" len="med"/>
          </a:ln>
        </p:spPr>
      </p:cxnSp>
      <p:cxnSp>
        <p:nvCxnSpPr>
          <p:cNvPr id="1288" name="Google Shape;1288;p201"/>
          <p:cNvCxnSpPr/>
          <p:nvPr/>
        </p:nvCxnSpPr>
        <p:spPr>
          <a:xfrm>
            <a:off x="8494664" y="2498273"/>
            <a:ext cx="532400" cy="574800"/>
          </a:xfrm>
          <a:prstGeom prst="straightConnector1">
            <a:avLst/>
          </a:prstGeom>
          <a:noFill/>
          <a:ln w="9525" cap="flat" cmpd="sng">
            <a:solidFill>
              <a:schemeClr val="dk1"/>
            </a:solidFill>
            <a:prstDash val="solid"/>
            <a:miter lim="800000"/>
            <a:headEnd type="none" w="sm" len="sm"/>
            <a:tailEnd type="triangle" w="med" len="med"/>
          </a:ln>
        </p:spPr>
      </p:cxnSp>
      <p:sp>
        <p:nvSpPr>
          <p:cNvPr id="1289" name="Google Shape;1289;p201"/>
          <p:cNvSpPr txBox="1"/>
          <p:nvPr/>
        </p:nvSpPr>
        <p:spPr>
          <a:xfrm>
            <a:off x="9012283" y="3073040"/>
            <a:ext cx="444000" cy="523180"/>
          </a:xfrm>
          <a:prstGeom prst="rect">
            <a:avLst/>
          </a:prstGeom>
          <a:noFill/>
          <a:ln>
            <a:noFill/>
          </a:ln>
        </p:spPr>
        <p:txBody>
          <a:bodyPr spcFirstLastPara="1" wrap="square" lIns="91433" tIns="45700" rIns="91433" bIns="45700" anchor="t" anchorCtr="0">
            <a:spAutoFit/>
          </a:bodyPr>
          <a:lstStyle/>
          <a:p>
            <a:r>
              <a:rPr lang="en-GB" sz="2800">
                <a:solidFill>
                  <a:schemeClr val="dk1"/>
                </a:solidFill>
                <a:latin typeface="Calibri" panose="020F0502020204030204"/>
                <a:ea typeface="Calibri" panose="020F0502020204030204"/>
                <a:cs typeface="Calibri" panose="020F0502020204030204"/>
                <a:sym typeface="Calibri" panose="020F0502020204030204"/>
              </a:rPr>
              <a:t>E</a:t>
            </a:r>
            <a:endParaRPr sz="1465"/>
          </a:p>
        </p:txBody>
      </p:sp>
      <p:sp>
        <p:nvSpPr>
          <p:cNvPr id="1290" name="Google Shape;1290;p201"/>
          <p:cNvSpPr txBox="1"/>
          <p:nvPr/>
        </p:nvSpPr>
        <p:spPr>
          <a:xfrm>
            <a:off x="8162379" y="3262450"/>
            <a:ext cx="444000" cy="523180"/>
          </a:xfrm>
          <a:prstGeom prst="rect">
            <a:avLst/>
          </a:prstGeom>
          <a:noFill/>
          <a:ln>
            <a:noFill/>
          </a:ln>
        </p:spPr>
        <p:txBody>
          <a:bodyPr spcFirstLastPara="1" wrap="square" lIns="91433" tIns="45700" rIns="91433" bIns="45700" anchor="t" anchorCtr="0">
            <a:spAutoFit/>
          </a:bodyPr>
          <a:lstStyle/>
          <a:p>
            <a:r>
              <a:rPr lang="en-GB" sz="2800">
                <a:solidFill>
                  <a:srgbClr val="FF0000"/>
                </a:solidFill>
                <a:latin typeface="Calibri" panose="020F0502020204030204"/>
                <a:ea typeface="Calibri" panose="020F0502020204030204"/>
                <a:cs typeface="Calibri" panose="020F0502020204030204"/>
                <a:sym typeface="Calibri" panose="020F0502020204030204"/>
              </a:rPr>
              <a:t> *</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1291" name="Google Shape;1291;p201"/>
          <p:cNvCxnSpPr/>
          <p:nvPr/>
        </p:nvCxnSpPr>
        <p:spPr>
          <a:xfrm flipH="1">
            <a:off x="7028647" y="3573644"/>
            <a:ext cx="391600" cy="574800"/>
          </a:xfrm>
          <a:prstGeom prst="straightConnector1">
            <a:avLst/>
          </a:prstGeom>
          <a:noFill/>
          <a:ln w="9525" cap="flat" cmpd="sng">
            <a:solidFill>
              <a:schemeClr val="dk1"/>
            </a:solidFill>
            <a:prstDash val="solid"/>
            <a:miter lim="800000"/>
            <a:headEnd type="none" w="sm" len="sm"/>
            <a:tailEnd type="triangle" w="med" len="med"/>
          </a:ln>
        </p:spPr>
      </p:cxnSp>
      <p:sp>
        <p:nvSpPr>
          <p:cNvPr id="1292" name="Google Shape;1292;p201"/>
          <p:cNvSpPr txBox="1"/>
          <p:nvPr/>
        </p:nvSpPr>
        <p:spPr>
          <a:xfrm>
            <a:off x="8177889" y="4124598"/>
            <a:ext cx="444000" cy="523180"/>
          </a:xfrm>
          <a:prstGeom prst="rect">
            <a:avLst/>
          </a:prstGeom>
          <a:noFill/>
          <a:ln>
            <a:noFill/>
          </a:ln>
        </p:spPr>
        <p:txBody>
          <a:bodyPr spcFirstLastPara="1" wrap="square" lIns="91433" tIns="45700" rIns="91433" bIns="45700" anchor="t" anchorCtr="0">
            <a:spAutoFit/>
          </a:bodyPr>
          <a:lstStyle/>
          <a:p>
            <a:r>
              <a:rPr lang="en-GB" sz="2800">
                <a:solidFill>
                  <a:schemeClr val="dk1"/>
                </a:solidFill>
                <a:latin typeface="Calibri" panose="020F0502020204030204"/>
                <a:ea typeface="Calibri" panose="020F0502020204030204"/>
                <a:cs typeface="Calibri" panose="020F0502020204030204"/>
                <a:sym typeface="Calibri" panose="020F0502020204030204"/>
              </a:rPr>
              <a:t>E</a:t>
            </a:r>
            <a:endParaRPr sz="1465"/>
          </a:p>
        </p:txBody>
      </p:sp>
      <p:cxnSp>
        <p:nvCxnSpPr>
          <p:cNvPr id="1293" name="Google Shape;1293;p201"/>
          <p:cNvCxnSpPr/>
          <p:nvPr/>
        </p:nvCxnSpPr>
        <p:spPr>
          <a:xfrm>
            <a:off x="7559040" y="3632424"/>
            <a:ext cx="0" cy="705200"/>
          </a:xfrm>
          <a:prstGeom prst="straightConnector1">
            <a:avLst/>
          </a:prstGeom>
          <a:noFill/>
          <a:ln w="9525" cap="flat" cmpd="sng">
            <a:solidFill>
              <a:schemeClr val="dk1"/>
            </a:solidFill>
            <a:prstDash val="solid"/>
            <a:miter lim="800000"/>
            <a:headEnd type="none" w="sm" len="sm"/>
            <a:tailEnd type="triangle" w="med" len="med"/>
          </a:ln>
        </p:spPr>
      </p:cxnSp>
      <p:cxnSp>
        <p:nvCxnSpPr>
          <p:cNvPr id="1294" name="Google Shape;1294;p201"/>
          <p:cNvCxnSpPr/>
          <p:nvPr/>
        </p:nvCxnSpPr>
        <p:spPr>
          <a:xfrm>
            <a:off x="7741917" y="3573643"/>
            <a:ext cx="532400" cy="574800"/>
          </a:xfrm>
          <a:prstGeom prst="straightConnector1">
            <a:avLst/>
          </a:prstGeom>
          <a:noFill/>
          <a:ln w="9525" cap="flat" cmpd="sng">
            <a:solidFill>
              <a:schemeClr val="dk1"/>
            </a:solidFill>
            <a:prstDash val="solid"/>
            <a:miter lim="800000"/>
            <a:headEnd type="none" w="sm" len="sm"/>
            <a:tailEnd type="triangle" w="med" len="med"/>
          </a:ln>
        </p:spPr>
      </p:cxnSp>
      <p:sp>
        <p:nvSpPr>
          <p:cNvPr id="1295" name="Google Shape;1295;p201"/>
          <p:cNvSpPr txBox="1"/>
          <p:nvPr/>
        </p:nvSpPr>
        <p:spPr>
          <a:xfrm>
            <a:off x="7293699" y="4352483"/>
            <a:ext cx="444000" cy="523180"/>
          </a:xfrm>
          <a:prstGeom prst="rect">
            <a:avLst/>
          </a:prstGeom>
          <a:noFill/>
          <a:ln>
            <a:noFill/>
          </a:ln>
        </p:spPr>
        <p:txBody>
          <a:bodyPr spcFirstLastPara="1" wrap="square" lIns="91433" tIns="45700" rIns="91433" bIns="45700" anchor="t" anchorCtr="0">
            <a:spAutoFit/>
          </a:bodyPr>
          <a:lstStyle/>
          <a:p>
            <a:r>
              <a:rPr lang="en-GB" sz="2800">
                <a:solidFill>
                  <a:srgbClr val="FF0000"/>
                </a:solidFill>
                <a:latin typeface="Calibri" panose="020F0502020204030204"/>
                <a:ea typeface="Calibri" panose="020F0502020204030204"/>
                <a:cs typeface="Calibri" panose="020F0502020204030204"/>
                <a:sym typeface="Calibri" panose="020F0502020204030204"/>
              </a:rPr>
              <a:t> +</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1296" name="Google Shape;1296;p201"/>
          <p:cNvCxnSpPr/>
          <p:nvPr/>
        </p:nvCxnSpPr>
        <p:spPr>
          <a:xfrm flipH="1">
            <a:off x="6808604" y="4624495"/>
            <a:ext cx="13200" cy="516000"/>
          </a:xfrm>
          <a:prstGeom prst="straightConnector1">
            <a:avLst/>
          </a:prstGeom>
          <a:noFill/>
          <a:ln w="9525" cap="flat" cmpd="sng">
            <a:solidFill>
              <a:schemeClr val="dk1"/>
            </a:solidFill>
            <a:prstDash val="solid"/>
            <a:miter lim="800000"/>
            <a:headEnd type="none" w="sm" len="sm"/>
            <a:tailEnd type="triangle" w="med" len="med"/>
          </a:ln>
        </p:spPr>
      </p:cxnSp>
      <p:sp>
        <p:nvSpPr>
          <p:cNvPr id="1297" name="Google Shape;1297;p201"/>
          <p:cNvSpPr txBox="1"/>
          <p:nvPr/>
        </p:nvSpPr>
        <p:spPr>
          <a:xfrm>
            <a:off x="6593204" y="5195994"/>
            <a:ext cx="466400" cy="523180"/>
          </a:xfrm>
          <a:prstGeom prst="rect">
            <a:avLst/>
          </a:prstGeom>
          <a:noFill/>
          <a:ln>
            <a:noFill/>
          </a:ln>
        </p:spPr>
        <p:txBody>
          <a:bodyPr spcFirstLastPara="1" wrap="square" lIns="91433" tIns="45700" rIns="91433" bIns="45700" anchor="t" anchorCtr="0">
            <a:spAutoFit/>
          </a:bodyPr>
          <a:lstStyle/>
          <a:p>
            <a:r>
              <a:rPr lang="en-GB" sz="2800">
                <a:solidFill>
                  <a:srgbClr val="FF0000"/>
                </a:solidFill>
                <a:latin typeface="Calibri" panose="020F0502020204030204"/>
                <a:ea typeface="Calibri" panose="020F0502020204030204"/>
                <a:cs typeface="Calibri" panose="020F0502020204030204"/>
                <a:sym typeface="Calibri" panose="020F0502020204030204"/>
              </a:rPr>
              <a:t>id</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1298" name="Google Shape;1298;p201"/>
          <p:cNvCxnSpPr/>
          <p:nvPr/>
        </p:nvCxnSpPr>
        <p:spPr>
          <a:xfrm flipH="1">
            <a:off x="8428395" y="4634289"/>
            <a:ext cx="13200" cy="516000"/>
          </a:xfrm>
          <a:prstGeom prst="straightConnector1">
            <a:avLst/>
          </a:prstGeom>
          <a:noFill/>
          <a:ln w="9525" cap="flat" cmpd="sng">
            <a:solidFill>
              <a:schemeClr val="dk1"/>
            </a:solidFill>
            <a:prstDash val="solid"/>
            <a:miter lim="800000"/>
            <a:headEnd type="none" w="sm" len="sm"/>
            <a:tailEnd type="triangle" w="med" len="med"/>
          </a:ln>
        </p:spPr>
      </p:cxnSp>
      <p:sp>
        <p:nvSpPr>
          <p:cNvPr id="1299" name="Google Shape;1299;p201"/>
          <p:cNvSpPr txBox="1"/>
          <p:nvPr/>
        </p:nvSpPr>
        <p:spPr>
          <a:xfrm>
            <a:off x="8201973" y="5126459"/>
            <a:ext cx="466400" cy="523180"/>
          </a:xfrm>
          <a:prstGeom prst="rect">
            <a:avLst/>
          </a:prstGeom>
          <a:noFill/>
          <a:ln>
            <a:noFill/>
          </a:ln>
        </p:spPr>
        <p:txBody>
          <a:bodyPr spcFirstLastPara="1" wrap="square" lIns="91433" tIns="45700" rIns="91433" bIns="45700" anchor="t" anchorCtr="0">
            <a:spAutoFit/>
          </a:bodyPr>
          <a:lstStyle/>
          <a:p>
            <a:r>
              <a:rPr lang="en-GB" sz="2800">
                <a:solidFill>
                  <a:srgbClr val="FF0000"/>
                </a:solidFill>
                <a:latin typeface="Calibri" panose="020F0502020204030204"/>
                <a:ea typeface="Calibri" panose="020F0502020204030204"/>
                <a:cs typeface="Calibri" panose="020F0502020204030204"/>
                <a:sym typeface="Calibri" panose="020F0502020204030204"/>
              </a:rPr>
              <a:t>id</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cxnSp>
        <p:nvCxnSpPr>
          <p:cNvPr id="1300" name="Google Shape;1300;p201"/>
          <p:cNvCxnSpPr/>
          <p:nvPr/>
        </p:nvCxnSpPr>
        <p:spPr>
          <a:xfrm flipH="1">
            <a:off x="9212164" y="3573643"/>
            <a:ext cx="13200" cy="516000"/>
          </a:xfrm>
          <a:prstGeom prst="straightConnector1">
            <a:avLst/>
          </a:prstGeom>
          <a:noFill/>
          <a:ln w="9525" cap="flat" cmpd="sng">
            <a:solidFill>
              <a:schemeClr val="dk1"/>
            </a:solidFill>
            <a:prstDash val="solid"/>
            <a:miter lim="800000"/>
            <a:headEnd type="none" w="sm" len="sm"/>
            <a:tailEnd type="triangle" w="med" len="med"/>
          </a:ln>
        </p:spPr>
      </p:cxnSp>
      <p:sp>
        <p:nvSpPr>
          <p:cNvPr id="1301" name="Google Shape;1301;p201"/>
          <p:cNvSpPr txBox="1"/>
          <p:nvPr/>
        </p:nvSpPr>
        <p:spPr>
          <a:xfrm>
            <a:off x="8985743" y="4065812"/>
            <a:ext cx="466400" cy="523180"/>
          </a:xfrm>
          <a:prstGeom prst="rect">
            <a:avLst/>
          </a:prstGeom>
          <a:noFill/>
          <a:ln>
            <a:noFill/>
          </a:ln>
        </p:spPr>
        <p:txBody>
          <a:bodyPr spcFirstLastPara="1" wrap="square" lIns="91433" tIns="45700" rIns="91433" bIns="45700" anchor="t" anchorCtr="0">
            <a:spAutoFit/>
          </a:bodyPr>
          <a:lstStyle/>
          <a:p>
            <a:r>
              <a:rPr lang="en-GB" sz="2800">
                <a:solidFill>
                  <a:srgbClr val="FF0000"/>
                </a:solidFill>
                <a:latin typeface="Calibri" panose="020F0502020204030204"/>
                <a:ea typeface="Calibri" panose="020F0502020204030204"/>
                <a:cs typeface="Calibri" panose="020F0502020204030204"/>
                <a:sym typeface="Calibri" panose="020F0502020204030204"/>
              </a:rPr>
              <a:t>id</a:t>
            </a:r>
            <a:endParaRPr sz="2800">
              <a:solidFill>
                <a:srgbClr val="FF0000"/>
              </a:solidFill>
              <a:latin typeface="Calibri" panose="020F0502020204030204"/>
              <a:ea typeface="Calibri" panose="020F0502020204030204"/>
              <a:cs typeface="Calibri" panose="020F0502020204030204"/>
              <a:sym typeface="Calibri" panose="020F0502020204030204"/>
            </a:endParaRPr>
          </a:p>
        </p:txBody>
      </p:sp>
      <p:sp>
        <p:nvSpPr>
          <p:cNvPr id="1302" name="Google Shape;1302;p201"/>
          <p:cNvSpPr txBox="1"/>
          <p:nvPr/>
        </p:nvSpPr>
        <p:spPr>
          <a:xfrm>
            <a:off x="6645457" y="4056258"/>
            <a:ext cx="444000" cy="523180"/>
          </a:xfrm>
          <a:prstGeom prst="rect">
            <a:avLst/>
          </a:prstGeom>
          <a:noFill/>
          <a:ln>
            <a:noFill/>
          </a:ln>
        </p:spPr>
        <p:txBody>
          <a:bodyPr spcFirstLastPara="1" wrap="square" lIns="91433" tIns="45700" rIns="91433" bIns="45700" anchor="t" anchorCtr="0">
            <a:spAutoFit/>
          </a:bodyPr>
          <a:lstStyle/>
          <a:p>
            <a:r>
              <a:rPr lang="en-GB" sz="2800">
                <a:solidFill>
                  <a:schemeClr val="dk1"/>
                </a:solidFill>
                <a:latin typeface="Calibri" panose="020F0502020204030204"/>
                <a:ea typeface="Calibri" panose="020F0502020204030204"/>
                <a:cs typeface="Calibri" panose="020F0502020204030204"/>
                <a:sym typeface="Calibri" panose="020F0502020204030204"/>
              </a:rPr>
              <a:t>E</a:t>
            </a:r>
            <a:endParaRPr sz="1465"/>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3"/>
            </a:pPr>
            <a:r>
              <a:rPr lang="en-US" dirty="0">
                <a:effectLst>
                  <a:outerShdw blurRad="38100" dist="38100" dir="2700000" algn="tl">
                    <a:srgbClr val="000000">
                      <a:alpha val="43137"/>
                    </a:srgbClr>
                  </a:outerShdw>
                </a:effectLst>
              </a:rPr>
              <a:t>Semantic Analyzer</a:t>
            </a:r>
          </a:p>
        </p:txBody>
      </p:sp>
      <p:sp>
        <p:nvSpPr>
          <p:cNvPr id="3" name="Content Placeholder 2"/>
          <p:cNvSpPr>
            <a:spLocks noGrp="1"/>
          </p:cNvSpPr>
          <p:nvPr>
            <p:ph idx="1"/>
          </p:nvPr>
        </p:nvSpPr>
        <p:spPr/>
        <p:txBody>
          <a:bodyPr/>
          <a:lstStyle/>
          <a:p>
            <a:r>
              <a:rPr lang="en-US" dirty="0"/>
              <a:t>An important part of semantic analysis is type  checking,  where the compiler checks  that  each  operator  has  matching operands.</a:t>
            </a:r>
          </a:p>
          <a:p>
            <a:r>
              <a:rPr lang="en-US" dirty="0"/>
              <a:t>The compiler needs semantic information, e.g., the types (integer, real, pointer to array of integers</a:t>
            </a:r>
            <a:r>
              <a:rPr lang="en-US"/>
              <a:t>, etc.) </a:t>
            </a:r>
            <a:r>
              <a:rPr lang="en-US" dirty="0"/>
              <a:t>of the objects involved. </a:t>
            </a:r>
          </a:p>
          <a:p>
            <a:r>
              <a:rPr lang="en-US" dirty="0"/>
              <a:t>The  language  specification  may  permit  some  type  conversions  called  coercions. </a:t>
            </a:r>
          </a:p>
          <a:p>
            <a:r>
              <a:rPr lang="en-US" dirty="0"/>
              <a:t>Suppose that  position,  initial, and rate have  been  declared  to be floating-point numbers,  and that  the lexeme  60 by  itself  forms an  integer. Here integer may be converted into floating-point.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Course Learning Outcomes</a:t>
            </a:r>
          </a:p>
        </p:txBody>
      </p:sp>
      <p:sp>
        <p:nvSpPr>
          <p:cNvPr id="6" name="Content Placeholder 5"/>
          <p:cNvSpPr>
            <a:spLocks noGrp="1"/>
          </p:cNvSpPr>
          <p:nvPr>
            <p:ph idx="1"/>
          </p:nvPr>
        </p:nvSpPr>
        <p:spPr>
          <a:xfrm>
            <a:off x="838199" y="1825625"/>
            <a:ext cx="11009811" cy="4705804"/>
          </a:xfrm>
        </p:spPr>
        <p:txBody>
          <a:bodyPr>
            <a:normAutofit/>
          </a:bodyPr>
          <a:lstStyle/>
          <a:p>
            <a:pPr marL="514350" indent="-514350">
              <a:buFont typeface="+mj-lt"/>
              <a:buAutoNum type="arabicPeriod"/>
            </a:pPr>
            <a:endParaRPr lang="en-US" dirty="0"/>
          </a:p>
          <a:p>
            <a:pPr marL="514350" indent="-514350">
              <a:buFont typeface="+mj-lt"/>
              <a:buAutoNum type="arabicPeriod"/>
            </a:pPr>
            <a:r>
              <a:rPr lang="en-US" dirty="0"/>
              <a:t>To understand how compilers translate source code to machine executable. </a:t>
            </a:r>
          </a:p>
          <a:p>
            <a:pPr marL="514350" indent="-514350">
              <a:buFont typeface="+mj-lt"/>
              <a:buAutoNum type="arabicPeriod"/>
            </a:pPr>
            <a:r>
              <a:rPr lang="en-US" dirty="0"/>
              <a:t>Identify tokens of a typical high-level programming language </a:t>
            </a:r>
          </a:p>
          <a:p>
            <a:pPr marL="514350" indent="-514350">
              <a:buFont typeface="+mj-lt"/>
              <a:buAutoNum type="arabicPeriod"/>
            </a:pPr>
            <a:r>
              <a:rPr lang="en-US" dirty="0"/>
              <a:t>To comprehend how to perform parsing. </a:t>
            </a:r>
          </a:p>
          <a:p>
            <a:pPr marL="514350" indent="-514350">
              <a:buFont typeface="+mj-lt"/>
              <a:buAutoNum type="arabicPeriod"/>
            </a:pPr>
            <a:r>
              <a:rPr lang="en-US" dirty="0"/>
              <a:t>To apply parsing algorithms for syntax analysis. </a:t>
            </a:r>
          </a:p>
          <a:p>
            <a:pPr marL="514350" indent="-514350">
              <a:buFont typeface="+mj-lt"/>
              <a:buAutoNum type="arabicPeriod"/>
            </a:pPr>
            <a:r>
              <a:rPr lang="en-US" dirty="0"/>
              <a:t>To understand how compilers generate machine code. </a:t>
            </a:r>
          </a:p>
          <a:p>
            <a:pPr marL="514350" indent="-514350">
              <a:buFont typeface="+mj-lt"/>
              <a:buAutoNum type="arabicPeriod"/>
            </a:pPr>
            <a:r>
              <a:rPr lang="en-US" dirty="0"/>
              <a:t>To be familiar with techniques for simple code optimizations.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3"/>
            </a:pPr>
            <a:r>
              <a:rPr lang="en-US" dirty="0">
                <a:effectLst>
                  <a:outerShdw blurRad="38100" dist="38100" dir="2700000" algn="tl">
                    <a:srgbClr val="000000">
                      <a:alpha val="43137"/>
                    </a:srgbClr>
                  </a:outerShdw>
                </a:effectLst>
              </a:rPr>
              <a:t>Semantic Analysis</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4"/>
          <p:cNvPicPr>
            <a:picLocks noChangeAspect="1" noChangeArrowheads="1"/>
          </p:cNvPicPr>
          <p:nvPr/>
        </p:nvPicPr>
        <p:blipFill rotWithShape="1">
          <a:blip r:embed="rId2"/>
          <a:srcRect t="30909"/>
          <a:stretch>
            <a:fillRect/>
          </a:stretch>
        </p:blipFill>
        <p:spPr bwMode="auto">
          <a:xfrm>
            <a:off x="4609010" y="1386259"/>
            <a:ext cx="5031377" cy="498221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4"/>
            </a:pPr>
            <a:r>
              <a:rPr lang="en-US" dirty="0">
                <a:effectLst>
                  <a:outerShdw blurRad="38100" dist="38100" dir="2700000" algn="tl">
                    <a:srgbClr val="000000">
                      <a:alpha val="43137"/>
                    </a:srgbClr>
                  </a:outerShdw>
                </a:effectLst>
              </a:rPr>
              <a:t>Intermediate Code Generation</a:t>
            </a:r>
          </a:p>
        </p:txBody>
      </p:sp>
      <p:sp>
        <p:nvSpPr>
          <p:cNvPr id="3" name="Content Placeholder 2"/>
          <p:cNvSpPr>
            <a:spLocks noGrp="1"/>
          </p:cNvSpPr>
          <p:nvPr>
            <p:ph idx="1"/>
          </p:nvPr>
        </p:nvSpPr>
        <p:spPr/>
        <p:txBody>
          <a:bodyPr/>
          <a:lstStyle/>
          <a:p>
            <a:r>
              <a:rPr lang="en-US" dirty="0"/>
              <a:t>After  syntax  and  semantic  analysis  of  the  source  program,  many  compilers  generate  an  explicit  low-level  or machine-like intermediate  representation, </a:t>
            </a:r>
          </a:p>
          <a:p>
            <a:pPr marL="0" indent="0">
              <a:buNone/>
            </a:pPr>
            <a:endParaRPr lang="en-US" dirty="0"/>
          </a:p>
          <a:p>
            <a:r>
              <a:rPr lang="en-US" dirty="0"/>
              <a:t>This  intermediate  representation (IR)  should have two  important  properties:  </a:t>
            </a:r>
          </a:p>
          <a:p>
            <a:pPr lvl="1"/>
            <a:r>
              <a:rPr lang="en-US" dirty="0"/>
              <a:t>it should  be easy  to produce  and </a:t>
            </a:r>
          </a:p>
          <a:p>
            <a:pPr lvl="1"/>
            <a:r>
              <a:rPr lang="en-US" dirty="0"/>
              <a:t>it  should be easy to translate into the target  machine.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4"/>
            </a:pPr>
            <a:r>
              <a:rPr lang="en-US" dirty="0">
                <a:effectLst>
                  <a:outerShdw blurRad="38100" dist="38100" dir="2700000" algn="tl">
                    <a:srgbClr val="000000">
                      <a:alpha val="43137"/>
                    </a:srgbClr>
                  </a:outerShdw>
                </a:effectLst>
              </a:rPr>
              <a:t>Intermediate Code Generation</a:t>
            </a:r>
          </a:p>
        </p:txBody>
      </p:sp>
      <p:pic>
        <p:nvPicPr>
          <p:cNvPr id="4" name="Content Placeholder 3"/>
          <p:cNvPicPr>
            <a:picLocks noGrp="1" noChangeAspect="1" noChangeArrowheads="1"/>
          </p:cNvPicPr>
          <p:nvPr>
            <p:ph idx="1"/>
          </p:nvPr>
        </p:nvPicPr>
        <p:blipFill rotWithShape="1">
          <a:blip r:embed="rId2"/>
          <a:srcRect l="-2275" t="-52" r="2299" b="50943"/>
          <a:stretch>
            <a:fillRect/>
          </a:stretch>
        </p:blipFill>
        <p:spPr bwMode="auto">
          <a:xfrm>
            <a:off x="3631474" y="1690688"/>
            <a:ext cx="4531311" cy="443308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3-address Code</a:t>
            </a:r>
          </a:p>
        </p:txBody>
      </p:sp>
      <p:sp>
        <p:nvSpPr>
          <p:cNvPr id="3" name="Content Placeholder 2"/>
          <p:cNvSpPr>
            <a:spLocks noGrp="1"/>
          </p:cNvSpPr>
          <p:nvPr>
            <p:ph idx="1"/>
          </p:nvPr>
        </p:nvSpPr>
        <p:spPr/>
        <p:txBody>
          <a:bodyPr/>
          <a:lstStyle/>
          <a:p>
            <a:r>
              <a:rPr lang="en-US" dirty="0"/>
              <a:t>we  consider  an  intermediate  form  called  </a:t>
            </a:r>
            <a:r>
              <a:rPr lang="en-US" i="1" dirty="0">
                <a:solidFill>
                  <a:srgbClr val="FF0000"/>
                </a:solidFill>
              </a:rPr>
              <a:t>three-address  code</a:t>
            </a:r>
            <a:r>
              <a:rPr lang="en-US" dirty="0"/>
              <a:t>, </a:t>
            </a:r>
          </a:p>
          <a:p>
            <a:r>
              <a:rPr lang="en-US" dirty="0"/>
              <a:t>which  consists  of  a sequence  of  assembly-like instructions  with three  operands per instruction.  </a:t>
            </a:r>
          </a:p>
          <a:p>
            <a:r>
              <a:rPr lang="en-US" dirty="0"/>
              <a:t>Each operand can  act like a register .</a:t>
            </a:r>
          </a:p>
        </p:txBody>
      </p:sp>
      <p:pic>
        <p:nvPicPr>
          <p:cNvPr id="4" name="Picture 2"/>
          <p:cNvPicPr>
            <a:picLocks noChangeAspect="1" noChangeArrowheads="1"/>
          </p:cNvPicPr>
          <p:nvPr/>
        </p:nvPicPr>
        <p:blipFill>
          <a:blip r:embed="rId2"/>
          <a:srcRect/>
          <a:stretch>
            <a:fillRect/>
          </a:stretch>
        </p:blipFill>
        <p:spPr bwMode="auto">
          <a:xfrm>
            <a:off x="4096294" y="4001294"/>
            <a:ext cx="3999411" cy="202545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3-address Code</a:t>
            </a:r>
          </a:p>
        </p:txBody>
      </p:sp>
      <p:sp>
        <p:nvSpPr>
          <p:cNvPr id="3" name="Content Placeholder 2"/>
          <p:cNvSpPr>
            <a:spLocks noGrp="1"/>
          </p:cNvSpPr>
          <p:nvPr>
            <p:ph idx="1"/>
          </p:nvPr>
        </p:nvSpPr>
        <p:spPr/>
        <p:txBody>
          <a:bodyPr/>
          <a:lstStyle/>
          <a:p>
            <a:r>
              <a:rPr lang="en-US" dirty="0"/>
              <a:t>There  are  several  points  worth  noting  about  three-address  instructions. </a:t>
            </a:r>
          </a:p>
          <a:p>
            <a:r>
              <a:rPr lang="en-US" dirty="0"/>
              <a:t>First ,  each  three-address assignment instruction has at  most one  operator  on  the right side.  Thus, these instructions fix the  order in  which operations are to be done; the  multiplication precedes the addition in  the  source  program.  </a:t>
            </a:r>
          </a:p>
          <a:p>
            <a:r>
              <a:rPr lang="en-US" dirty="0"/>
              <a:t>Second, the compiler  must generate a  temporary  name  to  hold the value computed by  a  three-address instruction.  </a:t>
            </a:r>
          </a:p>
          <a:p>
            <a:r>
              <a:rPr lang="en-US" dirty="0"/>
              <a:t>Third,  some  "three-address  instructions"  like the  first  and last  in  the  sequence above,  have fewer than three  operands.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5"/>
            </a:pPr>
            <a:r>
              <a:rPr lang="en-US" dirty="0">
                <a:effectLst>
                  <a:outerShdw blurRad="38100" dist="38100" dir="2700000" algn="tl">
                    <a:srgbClr val="000000">
                      <a:alpha val="43137"/>
                    </a:srgbClr>
                  </a:outerShdw>
                </a:effectLst>
              </a:rPr>
              <a:t>Code Optimization</a:t>
            </a:r>
          </a:p>
        </p:txBody>
      </p:sp>
      <p:sp>
        <p:nvSpPr>
          <p:cNvPr id="3" name="Content Placeholder 2"/>
          <p:cNvSpPr>
            <a:spLocks noGrp="1"/>
          </p:cNvSpPr>
          <p:nvPr>
            <p:ph idx="1"/>
          </p:nvPr>
        </p:nvSpPr>
        <p:spPr/>
        <p:txBody>
          <a:bodyPr/>
          <a:lstStyle/>
          <a:p>
            <a:endParaRPr lang="en-US" dirty="0"/>
          </a:p>
          <a:p>
            <a:r>
              <a:rPr lang="en-US" dirty="0"/>
              <a:t>The  machine-independent  code optimization  phase  attempts  to  improve  the intermediate code so that  better target code will result .  </a:t>
            </a:r>
          </a:p>
          <a:p>
            <a:endParaRPr lang="en-US" dirty="0"/>
          </a:p>
          <a:p>
            <a:r>
              <a:rPr lang="en-US" dirty="0"/>
              <a:t>Usually better code means faster, shorter, or target code that consumes  less power</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5"/>
            </a:pPr>
            <a:r>
              <a:rPr lang="en-US" dirty="0">
                <a:effectLst>
                  <a:outerShdw blurRad="38100" dist="38100" dir="2700000" algn="tl">
                    <a:srgbClr val="000000">
                      <a:alpha val="43137"/>
                    </a:srgbClr>
                  </a:outerShdw>
                </a:effectLst>
              </a:rPr>
              <a:t>Code Optimization</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2"/>
          <p:cNvPicPr>
            <a:picLocks noChangeAspect="1" noChangeArrowheads="1"/>
          </p:cNvPicPr>
          <p:nvPr/>
        </p:nvPicPr>
        <p:blipFill>
          <a:blip r:embed="rId2"/>
          <a:srcRect/>
          <a:stretch>
            <a:fillRect/>
          </a:stretch>
        </p:blipFill>
        <p:spPr bwMode="auto">
          <a:xfrm>
            <a:off x="3069953" y="4369876"/>
            <a:ext cx="4441696" cy="1438504"/>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5" name="Picture 2"/>
          <p:cNvPicPr>
            <a:picLocks noChangeAspect="1" noChangeArrowheads="1"/>
          </p:cNvPicPr>
          <p:nvPr/>
        </p:nvPicPr>
        <p:blipFill>
          <a:blip r:embed="rId3"/>
          <a:srcRect/>
          <a:stretch>
            <a:fillRect/>
          </a:stretch>
        </p:blipFill>
        <p:spPr bwMode="auto">
          <a:xfrm>
            <a:off x="3032159" y="1732711"/>
            <a:ext cx="4479490" cy="2268583"/>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6"/>
            </a:pPr>
            <a:r>
              <a:rPr lang="en-US" dirty="0">
                <a:effectLst>
                  <a:outerShdw blurRad="38100" dist="38100" dir="2700000" algn="tl">
                    <a:srgbClr val="000000">
                      <a:alpha val="43137"/>
                    </a:srgbClr>
                  </a:outerShdw>
                </a:effectLst>
              </a:rPr>
              <a:t>Code Generation</a:t>
            </a:r>
          </a:p>
        </p:txBody>
      </p:sp>
      <p:sp>
        <p:nvSpPr>
          <p:cNvPr id="3" name="Content Placeholder 2"/>
          <p:cNvSpPr>
            <a:spLocks noGrp="1"/>
          </p:cNvSpPr>
          <p:nvPr>
            <p:ph idx="1"/>
          </p:nvPr>
        </p:nvSpPr>
        <p:spPr>
          <a:xfrm>
            <a:off x="524692" y="2570209"/>
            <a:ext cx="10461171" cy="3948158"/>
          </a:xfrm>
        </p:spPr>
        <p:txBody>
          <a:bodyPr>
            <a:normAutofit fontScale="92500"/>
          </a:bodyPr>
          <a:lstStyle/>
          <a:p>
            <a:pPr algn="just"/>
            <a:r>
              <a:rPr lang="en-US" dirty="0"/>
              <a:t>The code generator  takes  as input an intermediate representation of  the source program  and maps  it into  the  target language.  </a:t>
            </a:r>
          </a:p>
          <a:p>
            <a:pPr algn="just"/>
            <a:r>
              <a:rPr lang="en-US" dirty="0"/>
              <a:t>If  the  target  language  is  machine code, registers or  memory locations  are selected  for  each  of  the variables used by the program.  </a:t>
            </a:r>
          </a:p>
          <a:p>
            <a:pPr algn="just"/>
            <a:r>
              <a:rPr lang="en-US" dirty="0"/>
              <a:t>Then, the intermediate  instructions are translated into sequences of  machine instructions  that  perform  the  same  task.</a:t>
            </a:r>
          </a:p>
          <a:p>
            <a:pPr algn="just"/>
            <a:r>
              <a:rPr lang="en-US" dirty="0"/>
              <a:t>The F  in  each instruction  tells  us  that  it  deals  with  floating-point  numbers</a:t>
            </a:r>
          </a:p>
          <a:p>
            <a:pPr algn="just"/>
            <a:r>
              <a:rPr lang="en-US" dirty="0"/>
              <a:t>The  #  signifies  that  60.0 is  to  be  treated  as  an immediate  constant.</a:t>
            </a:r>
          </a:p>
        </p:txBody>
      </p:sp>
      <p:pic>
        <p:nvPicPr>
          <p:cNvPr id="4" name="Picture 2"/>
          <p:cNvPicPr>
            <a:picLocks noChangeAspect="1" noChangeArrowheads="1"/>
          </p:cNvPicPr>
          <p:nvPr/>
        </p:nvPicPr>
        <p:blipFill>
          <a:blip r:embed="rId2"/>
          <a:srcRect/>
          <a:stretch>
            <a:fillRect/>
          </a:stretch>
        </p:blipFill>
        <p:spPr bwMode="auto">
          <a:xfrm>
            <a:off x="6558468" y="561068"/>
            <a:ext cx="3097161" cy="182880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7963"/>
            <a:ext cx="9144000" cy="2387600"/>
          </a:xfrm>
        </p:spPr>
        <p:txBody>
          <a:bodyPr/>
          <a:lstStyle/>
          <a:p>
            <a:r>
              <a:rPr lang="en-US" dirty="0">
                <a:effectLst>
                  <a:outerShdw blurRad="38100" dist="38100" dir="2700000" algn="tl">
                    <a:srgbClr val="000000">
                      <a:alpha val="43137"/>
                    </a:srgbClr>
                  </a:outerShdw>
                </a:effectLst>
              </a:rPr>
              <a:t>Types of Compiler</a:t>
            </a:r>
          </a:p>
        </p:txBody>
      </p:sp>
      <p:sp>
        <p:nvSpPr>
          <p:cNvPr id="3" name="Subtitle 2"/>
          <p:cNvSpPr>
            <a:spLocks noGrp="1"/>
          </p:cNvSpPr>
          <p:nvPr>
            <p:ph type="subTitle" idx="1"/>
          </p:nvPr>
        </p:nvSpPr>
        <p:spPr>
          <a:xfrm>
            <a:off x="1432559" y="2595563"/>
            <a:ext cx="9814561" cy="3465603"/>
          </a:xfrm>
        </p:spPr>
        <p:txBody>
          <a:bodyPr>
            <a:normAutofit/>
          </a:bodyPr>
          <a:lstStyle/>
          <a:p>
            <a:endParaRPr lang="en-US" dirty="0"/>
          </a:p>
          <a:p>
            <a:r>
              <a:rPr lang="en-US" i="1" dirty="0"/>
              <a:t>Lecture 2</a:t>
            </a:r>
          </a:p>
          <a:p>
            <a:endParaRPr lang="en-US" i="1" dirty="0"/>
          </a:p>
          <a:p>
            <a:r>
              <a:rPr lang="en-US" i="1" dirty="0" smtClean="0"/>
              <a:t>Muhammad Haris</a:t>
            </a:r>
            <a:endParaRPr lang="en-US" i="1" dirty="0"/>
          </a:p>
          <a:p>
            <a:r>
              <a:rPr lang="en-US" i="1" dirty="0"/>
              <a:t>Lecturer Computer Science </a:t>
            </a:r>
          </a:p>
          <a:p>
            <a:endParaRPr lang="en-US" i="1" dirty="0"/>
          </a:p>
          <a:p>
            <a:r>
              <a:rPr lang="en-US" i="1" dirty="0"/>
              <a:t>Sukkur IBA </a:t>
            </a:r>
            <a:r>
              <a:rPr lang="en-US" i="1" dirty="0" smtClean="0"/>
              <a:t>University </a:t>
            </a:r>
            <a:r>
              <a:rPr lang="en-US" i="1" dirty="0" err="1" smtClean="0"/>
              <a:t>Kandhkot</a:t>
            </a:r>
            <a:r>
              <a:rPr lang="en-US" i="1" dirty="0" smtClean="0"/>
              <a:t> Campus</a:t>
            </a:r>
            <a:endParaRPr lang="en-US" i="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Types of a Compiler</a:t>
            </a:r>
          </a:p>
        </p:txBody>
      </p:sp>
      <p:sp>
        <p:nvSpPr>
          <p:cNvPr id="3" name="Content Placeholder 2"/>
          <p:cNvSpPr>
            <a:spLocks noGrp="1"/>
          </p:cNvSpPr>
          <p:nvPr>
            <p:ph idx="1"/>
          </p:nvPr>
        </p:nvSpPr>
        <p:spPr/>
        <p:txBody>
          <a:bodyPr/>
          <a:lstStyle/>
          <a:p>
            <a:endParaRPr lang="en-US" dirty="0"/>
          </a:p>
          <a:p>
            <a:r>
              <a:rPr lang="en-US" dirty="0"/>
              <a:t>Single-pass compilers</a:t>
            </a:r>
          </a:p>
          <a:p>
            <a:r>
              <a:rPr lang="en-US" dirty="0"/>
              <a:t>2-pass compilers</a:t>
            </a:r>
          </a:p>
          <a:p>
            <a:r>
              <a:rPr lang="en-US" dirty="0"/>
              <a:t>Multi-pass compilers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Assessment Strategy – </a:t>
            </a:r>
            <a:r>
              <a:rPr lang="en-US" b="1" dirty="0">
                <a:solidFill>
                  <a:srgbClr val="FF0000"/>
                </a:solidFill>
                <a:effectLst>
                  <a:outerShdw blurRad="38100" dist="38100" dir="2700000" algn="tl">
                    <a:srgbClr val="000000">
                      <a:alpha val="43137"/>
                    </a:srgbClr>
                  </a:outerShdw>
                </a:effectLst>
              </a:rPr>
              <a:t>Negotiable!!!</a:t>
            </a:r>
          </a:p>
        </p:txBody>
      </p:sp>
      <p:graphicFrame>
        <p:nvGraphicFramePr>
          <p:cNvPr id="4" name="Content Placeholder 3"/>
          <p:cNvGraphicFramePr>
            <a:graphicFrameLocks noGrp="1"/>
          </p:cNvGraphicFramePr>
          <p:nvPr>
            <p:ph idx="1"/>
          </p:nvPr>
        </p:nvGraphicFramePr>
        <p:xfrm>
          <a:off x="1084218" y="2194560"/>
          <a:ext cx="9993085" cy="3631564"/>
        </p:xfrm>
        <a:graphic>
          <a:graphicData uri="http://schemas.openxmlformats.org/drawingml/2006/table">
            <a:tbl>
              <a:tblPr firstRow="1" firstCol="1" bandRow="1">
                <a:tableStyleId>{7E9639D4-E3E2-4D34-9284-5A2195B3D0D7}</a:tableStyleId>
              </a:tblPr>
              <a:tblGrid>
                <a:gridCol w="3290834"/>
                <a:gridCol w="1674056"/>
                <a:gridCol w="5028195"/>
              </a:tblGrid>
              <a:tr h="393776">
                <a:tc>
                  <a:txBody>
                    <a:bodyPr/>
                    <a:lstStyle/>
                    <a:p>
                      <a:pPr marL="0" marR="0" algn="ctr">
                        <a:lnSpc>
                          <a:spcPct val="107000"/>
                        </a:lnSpc>
                        <a:spcBef>
                          <a:spcPts val="0"/>
                        </a:spcBef>
                        <a:spcAft>
                          <a:spcPts val="0"/>
                        </a:spcAft>
                      </a:pPr>
                      <a:r>
                        <a:rPr lang="en-US" sz="2000" dirty="0">
                          <a:effectLst/>
                        </a:rPr>
                        <a:t>Tool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Weightage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Criteria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09447">
                <a:tc>
                  <a:txBody>
                    <a:bodyPr/>
                    <a:lstStyle/>
                    <a:p>
                      <a:pPr marL="0" marR="0" algn="ctr">
                        <a:lnSpc>
                          <a:spcPct val="107000"/>
                        </a:lnSpc>
                        <a:spcBef>
                          <a:spcPts val="0"/>
                        </a:spcBef>
                        <a:spcAft>
                          <a:spcPts val="0"/>
                        </a:spcAft>
                      </a:pPr>
                      <a:r>
                        <a:rPr lang="en-US" sz="2000" b="0" dirty="0">
                          <a:effectLst/>
                        </a:rPr>
                        <a:t>Mid Examination</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30 Points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marL="0" marR="0" algn="ctr">
                        <a:lnSpc>
                          <a:spcPct val="107000"/>
                        </a:lnSpc>
                        <a:spcBef>
                          <a:spcPts val="0"/>
                        </a:spcBef>
                        <a:spcAft>
                          <a:spcPts val="0"/>
                        </a:spcAft>
                      </a:pPr>
                      <a:r>
                        <a:rPr lang="en-US" sz="2000" dirty="0">
                          <a:effectLst>
                            <a:outerShdw blurRad="38100" dist="38100" dir="2700000" algn="tl">
                              <a:srgbClr val="000000">
                                <a:alpha val="43137"/>
                              </a:srgbClr>
                            </a:outerShdw>
                          </a:effectLst>
                        </a:rPr>
                        <a:t>Correctness of Solutions, Ethics</a:t>
                      </a:r>
                      <a:endPar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09447">
                <a:tc>
                  <a:txBody>
                    <a:bodyPr/>
                    <a:lstStyle/>
                    <a:p>
                      <a:pPr marL="0" marR="0" algn="ctr">
                        <a:lnSpc>
                          <a:spcPct val="107000"/>
                        </a:lnSpc>
                        <a:spcBef>
                          <a:spcPts val="0"/>
                        </a:spcBef>
                        <a:spcAft>
                          <a:spcPts val="0"/>
                        </a:spcAft>
                      </a:pPr>
                      <a:r>
                        <a:rPr lang="en-US" sz="2000" b="0" dirty="0">
                          <a:effectLst/>
                        </a:rPr>
                        <a:t>Final Examination</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50 Points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marL="0" marR="0" algn="ctr">
                        <a:lnSpc>
                          <a:spcPct val="107000"/>
                        </a:lnSpc>
                        <a:spcBef>
                          <a:spcPts val="0"/>
                        </a:spcBef>
                        <a:spcAft>
                          <a:spcPts val="0"/>
                        </a:spcAft>
                      </a:pPr>
                      <a:r>
                        <a:rPr lang="en-US" sz="2000" dirty="0">
                          <a:effectLst>
                            <a:outerShdw blurRad="38100" dist="38100" dir="2700000" algn="tl">
                              <a:srgbClr val="000000">
                                <a:alpha val="43137"/>
                              </a:srgbClr>
                            </a:outerShdw>
                          </a:effectLst>
                        </a:rPr>
                        <a:t>Correctness of Solutions, Ethics</a:t>
                      </a:r>
                      <a:endPar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09447">
                <a:tc>
                  <a:txBody>
                    <a:bodyPr/>
                    <a:lstStyle/>
                    <a:p>
                      <a:pPr marL="0" marR="0" algn="ctr">
                        <a:lnSpc>
                          <a:spcPct val="107000"/>
                        </a:lnSpc>
                        <a:spcBef>
                          <a:spcPts val="0"/>
                        </a:spcBef>
                        <a:spcAft>
                          <a:spcPts val="0"/>
                        </a:spcAft>
                      </a:pPr>
                      <a:r>
                        <a:rPr lang="en-US" sz="2000" b="0" dirty="0">
                          <a:effectLst/>
                        </a:rPr>
                        <a:t>Project Presentation/ Demonstration</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10 Points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marL="0" marR="0" algn="ctr">
                        <a:lnSpc>
                          <a:spcPct val="107000"/>
                        </a:lnSpc>
                        <a:spcBef>
                          <a:spcPts val="0"/>
                        </a:spcBef>
                        <a:spcAft>
                          <a:spcPts val="0"/>
                        </a:spcAft>
                      </a:pPr>
                      <a:r>
                        <a:rPr lang="en-US" sz="2000" dirty="0">
                          <a:effectLst>
                            <a:outerShdw blurRad="38100" dist="38100" dir="2700000" algn="tl">
                              <a:srgbClr val="000000">
                                <a:alpha val="43137"/>
                              </a:srgbClr>
                            </a:outerShdw>
                          </a:effectLst>
                        </a:rPr>
                        <a:t>Submission Punctuality, Class Participation</a:t>
                      </a:r>
                      <a:endPar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09447">
                <a:tc>
                  <a:txBody>
                    <a:bodyPr/>
                    <a:lstStyle/>
                    <a:p>
                      <a:pPr marL="0" marR="0" algn="ctr">
                        <a:lnSpc>
                          <a:spcPct val="107000"/>
                        </a:lnSpc>
                        <a:spcBef>
                          <a:spcPts val="0"/>
                        </a:spcBef>
                        <a:spcAft>
                          <a:spcPts val="0"/>
                        </a:spcAft>
                      </a:pPr>
                      <a:r>
                        <a:rPr lang="en-US" sz="2000" b="0" dirty="0">
                          <a:effectLst/>
                        </a:rPr>
                        <a:t>Assignments</a:t>
                      </a:r>
                      <a:endParaRPr lang="en-US"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rPr>
                        <a:t>10 Points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marL="0" marR="0" algn="ctr">
                        <a:lnSpc>
                          <a:spcPct val="107000"/>
                        </a:lnSpc>
                        <a:spcBef>
                          <a:spcPts val="0"/>
                        </a:spcBef>
                        <a:spcAft>
                          <a:spcPts val="0"/>
                        </a:spcAft>
                      </a:pPr>
                      <a:r>
                        <a:rPr lang="en-US" sz="2000" dirty="0">
                          <a:effectLst>
                            <a:outerShdw blurRad="38100" dist="38100" dir="2700000" algn="tl">
                              <a:srgbClr val="000000">
                                <a:alpha val="43137"/>
                              </a:srgbClr>
                            </a:outerShdw>
                          </a:effectLst>
                        </a:rPr>
                        <a:t>Submission Punctuality, Ethics</a:t>
                      </a:r>
                      <a:endParaRPr lang="en-US" sz="20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outerShdw blurRad="38100" dist="38100" dir="2700000" algn="tl">
                    <a:srgbClr val="000000">
                      <a:alpha val="43137"/>
                    </a:srgbClr>
                  </a:outerShdw>
                </a:effectLst>
              </a:rPr>
              <a:t>Single Pass Compiler</a:t>
            </a:r>
          </a:p>
        </p:txBody>
      </p:sp>
      <p:sp>
        <p:nvSpPr>
          <p:cNvPr id="4" name="Content Placeholder 3"/>
          <p:cNvSpPr>
            <a:spLocks noGrp="1"/>
          </p:cNvSpPr>
          <p:nvPr>
            <p:ph idx="1"/>
          </p:nvPr>
        </p:nvSpPr>
        <p:spPr/>
        <p:txBody>
          <a:bodyPr/>
          <a:lstStyle/>
          <a:p>
            <a:r>
              <a:rPr lang="en-US" dirty="0"/>
              <a:t>If we combine or group all the phases of compiler design in a </a:t>
            </a:r>
            <a:r>
              <a:rPr lang="en-US" b="1" dirty="0"/>
              <a:t>single</a:t>
            </a:r>
            <a:r>
              <a:rPr lang="en-US" dirty="0"/>
              <a:t> module known as single pass compiler.</a:t>
            </a:r>
          </a:p>
          <a:p>
            <a:endParaRPr lang="en-US" dirty="0"/>
          </a:p>
          <a:p>
            <a:endParaRPr lang="en-US" dirty="0"/>
          </a:p>
        </p:txBody>
      </p:sp>
      <p:pic>
        <p:nvPicPr>
          <p:cNvPr id="5" name="Picture 4"/>
          <p:cNvPicPr>
            <a:picLocks noChangeAspect="1"/>
          </p:cNvPicPr>
          <p:nvPr/>
        </p:nvPicPr>
        <p:blipFill>
          <a:blip r:embed="rId2"/>
          <a:stretch>
            <a:fillRect/>
          </a:stretch>
        </p:blipFill>
        <p:spPr>
          <a:xfrm>
            <a:off x="7819888" y="2641282"/>
            <a:ext cx="3936684" cy="391215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ffectLst>
                  <a:outerShdw blurRad="38100" dist="38100" dir="2700000" algn="tl">
                    <a:srgbClr val="000000">
                      <a:alpha val="43137"/>
                    </a:srgbClr>
                  </a:outerShdw>
                </a:effectLst>
              </a:rPr>
              <a:t>Single Pass Compiler</a:t>
            </a:r>
          </a:p>
        </p:txBody>
      </p:sp>
      <p:sp>
        <p:nvSpPr>
          <p:cNvPr id="4" name="Content Placeholder 3"/>
          <p:cNvSpPr>
            <a:spLocks noGrp="1"/>
          </p:cNvSpPr>
          <p:nvPr>
            <p:ph idx="1"/>
          </p:nvPr>
        </p:nvSpPr>
        <p:spPr>
          <a:xfrm>
            <a:off x="433250" y="1865596"/>
            <a:ext cx="11205755" cy="4482953"/>
          </a:xfrm>
        </p:spPr>
        <p:txBody>
          <a:bodyPr>
            <a:normAutofit/>
          </a:bodyPr>
          <a:lstStyle/>
          <a:p>
            <a:pPr fontAlgn="base"/>
            <a:r>
              <a:rPr lang="en-US" dirty="0"/>
              <a:t>A one pass/single pass compiler is that type of compiler that passes through the part of each compilation unit exactly once.</a:t>
            </a:r>
          </a:p>
          <a:p>
            <a:pPr fontAlgn="base"/>
            <a:r>
              <a:rPr lang="en-US" dirty="0"/>
              <a:t>Single pass compiler is faster and smaller than the multi pass compiler.</a:t>
            </a:r>
          </a:p>
          <a:p>
            <a:pPr fontAlgn="base"/>
            <a:r>
              <a:rPr lang="en-US" dirty="0"/>
              <a:t>As a disadvantage of single pass compiler is that it is less efficient in comparison with multi-pass compiler.</a:t>
            </a:r>
          </a:p>
          <a:p>
            <a:endParaRPr lang="en-US" dirty="0"/>
          </a:p>
          <a:p>
            <a:r>
              <a:rPr lang="en-US" dirty="0">
                <a:solidFill>
                  <a:srgbClr val="FF0000"/>
                </a:solidFill>
              </a:rPr>
              <a:t>Single pass compiler almost never done, early </a:t>
            </a:r>
            <a:r>
              <a:rPr lang="en-US" b="1" dirty="0">
                <a:solidFill>
                  <a:srgbClr val="FF0000"/>
                </a:solidFill>
              </a:rPr>
              <a:t>Pascal compiler</a:t>
            </a:r>
            <a:r>
              <a:rPr lang="en-US" dirty="0">
                <a:solidFill>
                  <a:srgbClr val="FF0000"/>
                </a:solidFill>
              </a:rPr>
              <a:t> did this as an introduction</a:t>
            </a:r>
            <a:r>
              <a:rPr lang="en-US" dirty="0"/>
              <a:t>.</a:t>
            </a:r>
          </a:p>
          <a:p>
            <a:endParaRPr lang="en-US"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1151709" y="4101736"/>
            <a:ext cx="9716588" cy="1449977"/>
          </a:xfrm>
        </p:spPr>
        <p:txBody>
          <a:bodyPr>
            <a:normAutofit fontScale="92500" lnSpcReduction="20000"/>
          </a:bodyPr>
          <a:lstStyle/>
          <a:p>
            <a:pPr fontAlgn="base"/>
            <a:endParaRPr lang="en-US" dirty="0"/>
          </a:p>
          <a:p>
            <a:pPr fontAlgn="base"/>
            <a:r>
              <a:rPr lang="en-US" dirty="0"/>
              <a:t>We can not optimize very well due to the context of expressions are limited, as we can’t backup and process, it again so grammar should be limited or simplified.</a:t>
            </a:r>
          </a:p>
        </p:txBody>
      </p:sp>
      <p:pic>
        <p:nvPicPr>
          <p:cNvPr id="13" name="Picture 12"/>
          <p:cNvPicPr>
            <a:picLocks noChangeAspect="1"/>
          </p:cNvPicPr>
          <p:nvPr/>
        </p:nvPicPr>
        <p:blipFill>
          <a:blip r:embed="rId2"/>
          <a:stretch>
            <a:fillRect/>
          </a:stretch>
        </p:blipFill>
        <p:spPr>
          <a:xfrm>
            <a:off x="1410787" y="1463041"/>
            <a:ext cx="8647613" cy="2280907"/>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2-pass or Multi-pass Compiler</a:t>
            </a:r>
          </a:p>
        </p:txBody>
      </p:sp>
      <p:pic>
        <p:nvPicPr>
          <p:cNvPr id="4" name="Content Placeholder 3"/>
          <p:cNvPicPr>
            <a:picLocks noGrp="1" noChangeAspect="1"/>
          </p:cNvPicPr>
          <p:nvPr>
            <p:ph idx="1"/>
          </p:nvPr>
        </p:nvPicPr>
        <p:blipFill>
          <a:blip r:embed="rId2"/>
          <a:stretch>
            <a:fillRect/>
          </a:stretch>
        </p:blipFill>
        <p:spPr>
          <a:xfrm>
            <a:off x="4292363" y="3775168"/>
            <a:ext cx="7061435" cy="2523286"/>
          </a:xfrm>
          <a:prstGeom prst="rect">
            <a:avLst/>
          </a:prstGeom>
        </p:spPr>
      </p:pic>
      <p:sp>
        <p:nvSpPr>
          <p:cNvPr id="5" name="Text Placeholder 4"/>
          <p:cNvSpPr>
            <a:spLocks noGrp="1"/>
          </p:cNvSpPr>
          <p:nvPr>
            <p:ph type="body" sz="half" idx="4294967295"/>
          </p:nvPr>
        </p:nvSpPr>
        <p:spPr>
          <a:xfrm>
            <a:off x="929639" y="1573711"/>
            <a:ext cx="10332720" cy="2710906"/>
          </a:xfrm>
        </p:spPr>
        <p:txBody>
          <a:bodyPr>
            <a:normAutofit/>
          </a:bodyPr>
          <a:lstStyle/>
          <a:p>
            <a:endParaRPr lang="en-US" dirty="0"/>
          </a:p>
          <a:p>
            <a:r>
              <a:rPr lang="en-US" dirty="0"/>
              <a:t>A Two pass/multi-pass Compiler is a type of compiler that processes the </a:t>
            </a:r>
            <a:r>
              <a:rPr lang="en-US" i="1" dirty="0"/>
              <a:t>source code</a:t>
            </a:r>
            <a:r>
              <a:rPr lang="en-US" dirty="0"/>
              <a:t> or abstract syntax tree of a program more than once. In multi-pass Compiler we divide phases in two pass as: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First Pass</a:t>
            </a:r>
          </a:p>
        </p:txBody>
      </p:sp>
      <p:sp>
        <p:nvSpPr>
          <p:cNvPr id="3" name="Content Placeholder 2"/>
          <p:cNvSpPr>
            <a:spLocks noGrp="1"/>
          </p:cNvSpPr>
          <p:nvPr>
            <p:ph idx="1"/>
          </p:nvPr>
        </p:nvSpPr>
        <p:spPr>
          <a:xfrm>
            <a:off x="838200" y="1690688"/>
            <a:ext cx="10515600" cy="4351338"/>
          </a:xfrm>
        </p:spPr>
        <p:txBody>
          <a:bodyPr/>
          <a:lstStyle/>
          <a:p>
            <a:pPr fontAlgn="base"/>
            <a:r>
              <a:rPr lang="en-US" b="1" dirty="0"/>
              <a:t>(a).</a:t>
            </a:r>
            <a:r>
              <a:rPr lang="en-US" dirty="0"/>
              <a:t> Front end</a:t>
            </a:r>
          </a:p>
          <a:p>
            <a:pPr fontAlgn="base"/>
            <a:r>
              <a:rPr lang="en-US" b="1" dirty="0"/>
              <a:t>(b).</a:t>
            </a:r>
            <a:r>
              <a:rPr lang="en-US" dirty="0"/>
              <a:t> Analytic part</a:t>
            </a:r>
          </a:p>
          <a:p>
            <a:pPr fontAlgn="base"/>
            <a:r>
              <a:rPr lang="en-US" b="1" dirty="0"/>
              <a:t>(c).</a:t>
            </a:r>
            <a:r>
              <a:rPr lang="en-US" dirty="0"/>
              <a:t> Platform independent</a:t>
            </a:r>
          </a:p>
          <a:p>
            <a:endParaRPr lang="en-US" dirty="0"/>
          </a:p>
          <a:p>
            <a:endParaRPr lang="en-US" dirty="0"/>
          </a:p>
        </p:txBody>
      </p:sp>
      <p:pic>
        <p:nvPicPr>
          <p:cNvPr id="6" name="Picture 5"/>
          <p:cNvPicPr>
            <a:picLocks noChangeAspect="1"/>
          </p:cNvPicPr>
          <p:nvPr/>
        </p:nvPicPr>
        <p:blipFill>
          <a:blip r:embed="rId2"/>
          <a:stretch>
            <a:fillRect/>
          </a:stretch>
        </p:blipFill>
        <p:spPr>
          <a:xfrm>
            <a:off x="5089752" y="1027906"/>
            <a:ext cx="6900603" cy="505775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Second Pass</a:t>
            </a:r>
          </a:p>
        </p:txBody>
      </p:sp>
      <p:sp>
        <p:nvSpPr>
          <p:cNvPr id="3" name="Content Placeholder 2"/>
          <p:cNvSpPr>
            <a:spLocks noGrp="1"/>
          </p:cNvSpPr>
          <p:nvPr>
            <p:ph idx="1"/>
          </p:nvPr>
        </p:nvSpPr>
        <p:spPr>
          <a:xfrm>
            <a:off x="838200" y="1690688"/>
            <a:ext cx="10515600" cy="4351338"/>
          </a:xfrm>
        </p:spPr>
        <p:txBody>
          <a:bodyPr/>
          <a:lstStyle/>
          <a:p>
            <a:pPr fontAlgn="base"/>
            <a:r>
              <a:rPr lang="en-US" b="1" dirty="0"/>
              <a:t>(a).</a:t>
            </a:r>
            <a:r>
              <a:rPr lang="en-US" dirty="0"/>
              <a:t> Back end</a:t>
            </a:r>
          </a:p>
          <a:p>
            <a:pPr fontAlgn="base"/>
            <a:r>
              <a:rPr lang="en-US" b="1" dirty="0"/>
              <a:t>(b).</a:t>
            </a:r>
            <a:r>
              <a:rPr lang="en-US" dirty="0"/>
              <a:t> Synthesis Part</a:t>
            </a:r>
          </a:p>
          <a:p>
            <a:pPr fontAlgn="base"/>
            <a:r>
              <a:rPr lang="en-US" b="1" dirty="0"/>
              <a:t>(c).</a:t>
            </a:r>
            <a:r>
              <a:rPr lang="en-US" dirty="0"/>
              <a:t> Platform Dependent</a:t>
            </a:r>
          </a:p>
          <a:p>
            <a:endParaRPr lang="en-US" dirty="0"/>
          </a:p>
        </p:txBody>
      </p:sp>
      <p:pic>
        <p:nvPicPr>
          <p:cNvPr id="4" name="Picture 3"/>
          <p:cNvPicPr>
            <a:picLocks noChangeAspect="1"/>
          </p:cNvPicPr>
          <p:nvPr/>
        </p:nvPicPr>
        <p:blipFill>
          <a:blip r:embed="rId2"/>
          <a:stretch>
            <a:fillRect/>
          </a:stretch>
        </p:blipFill>
        <p:spPr>
          <a:xfrm>
            <a:off x="3156449" y="3298235"/>
            <a:ext cx="8197352" cy="3243787"/>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Multi-pass Benefit – 1</a:t>
            </a:r>
          </a:p>
        </p:txBody>
      </p:sp>
      <p:pic>
        <p:nvPicPr>
          <p:cNvPr id="4" name="Content Placeholder 3"/>
          <p:cNvPicPr>
            <a:picLocks noGrp="1" noChangeAspect="1"/>
          </p:cNvPicPr>
          <p:nvPr>
            <p:ph idx="1"/>
          </p:nvPr>
        </p:nvPicPr>
        <p:blipFill>
          <a:blip r:embed="rId2"/>
          <a:stretch>
            <a:fillRect/>
          </a:stretch>
        </p:blipFill>
        <p:spPr>
          <a:xfrm>
            <a:off x="838200" y="1617569"/>
            <a:ext cx="9873343" cy="495280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Multi-pass Benefit – 2</a:t>
            </a:r>
          </a:p>
        </p:txBody>
      </p:sp>
      <p:pic>
        <p:nvPicPr>
          <p:cNvPr id="5" name="Content Placeholder 4"/>
          <p:cNvPicPr>
            <a:picLocks noGrp="1" noChangeAspect="1"/>
          </p:cNvPicPr>
          <p:nvPr>
            <p:ph idx="1"/>
          </p:nvPr>
        </p:nvPicPr>
        <p:blipFill>
          <a:blip r:embed="rId2"/>
          <a:stretch>
            <a:fillRect/>
          </a:stretch>
        </p:blipFill>
        <p:spPr>
          <a:xfrm>
            <a:off x="4075612" y="1430488"/>
            <a:ext cx="7180217" cy="492144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 ideal Multi-pass Compiler</a:t>
            </a:r>
          </a:p>
        </p:txBody>
      </p:sp>
      <p:pic>
        <p:nvPicPr>
          <p:cNvPr id="6" name="Picture 5" descr="Picture 3"/>
          <p:cNvPicPr>
            <a:picLocks noChangeAspect="1" noChangeArrowheads="1"/>
          </p:cNvPicPr>
          <p:nvPr/>
        </p:nvPicPr>
        <p:blipFill>
          <a:blip r:embed="rId2"/>
          <a:srcRect/>
          <a:stretch>
            <a:fillRect/>
          </a:stretch>
        </p:blipFill>
        <p:spPr bwMode="auto">
          <a:xfrm>
            <a:off x="1190898" y="2030324"/>
            <a:ext cx="8932817" cy="425107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Cross Compilers</a:t>
            </a:r>
          </a:p>
        </p:txBody>
      </p:sp>
      <p:sp>
        <p:nvSpPr>
          <p:cNvPr id="3" name="Content Placeholder 2"/>
          <p:cNvSpPr>
            <a:spLocks noGrp="1"/>
          </p:cNvSpPr>
          <p:nvPr>
            <p:ph idx="1"/>
          </p:nvPr>
        </p:nvSpPr>
        <p:spPr/>
        <p:txBody>
          <a:bodyPr/>
          <a:lstStyle/>
          <a:p>
            <a:endParaRPr lang="en-US" dirty="0"/>
          </a:p>
          <a:p>
            <a:r>
              <a:rPr lang="en-US" dirty="0"/>
              <a:t>A cross compiler is one that can run on a computer’s operating system that is different from the operating system that the program ordinarily uses. It breaks down binary codes, understands them and allows computer programmers to gain access to the codes.</a:t>
            </a:r>
          </a:p>
          <a:p>
            <a:endParaRPr lang="en-US" dirty="0"/>
          </a:p>
          <a:p>
            <a:r>
              <a:rPr lang="en-US" dirty="0"/>
              <a:t> For example, a </a:t>
            </a:r>
            <a:r>
              <a:rPr lang="en-US" b="1" dirty="0"/>
              <a:t>compiler</a:t>
            </a:r>
            <a:r>
              <a:rPr lang="en-US" dirty="0"/>
              <a:t> that runs on a Windows 7 PC but generates code that runs on Android smartphone is a </a:t>
            </a:r>
            <a:r>
              <a:rPr lang="en-US" b="1" dirty="0"/>
              <a:t>cross compiler</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Should we start?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Parallelizing Compiler</a:t>
            </a:r>
          </a:p>
        </p:txBody>
      </p:sp>
      <p:sp>
        <p:nvSpPr>
          <p:cNvPr id="3" name="Content Placeholder 2"/>
          <p:cNvSpPr>
            <a:spLocks noGrp="1"/>
          </p:cNvSpPr>
          <p:nvPr>
            <p:ph idx="1"/>
          </p:nvPr>
        </p:nvSpPr>
        <p:spPr>
          <a:xfrm>
            <a:off x="838199" y="1825624"/>
            <a:ext cx="10696303" cy="4601301"/>
          </a:xfrm>
        </p:spPr>
        <p:txBody>
          <a:bodyPr/>
          <a:lstStyle/>
          <a:p>
            <a:endParaRPr lang="en-US" dirty="0"/>
          </a:p>
          <a:p>
            <a:r>
              <a:rPr lang="en-US" dirty="0"/>
              <a:t>A </a:t>
            </a:r>
            <a:r>
              <a:rPr lang="en-US" b="1" dirty="0"/>
              <a:t>parallelizing compiler</a:t>
            </a:r>
            <a:r>
              <a:rPr lang="en-US" dirty="0"/>
              <a:t> is typically a </a:t>
            </a:r>
            <a:r>
              <a:rPr lang="en-US" b="1" dirty="0"/>
              <a:t>compiler</a:t>
            </a:r>
            <a:r>
              <a:rPr lang="en-US" dirty="0"/>
              <a:t> that finds parallelism in a sequential program and generates appropriate code for a </a:t>
            </a:r>
            <a:r>
              <a:rPr lang="en-US" b="1" dirty="0"/>
              <a:t>parallel</a:t>
            </a:r>
            <a:r>
              <a:rPr lang="en-US" dirty="0"/>
              <a:t> computer. </a:t>
            </a:r>
          </a:p>
          <a:p>
            <a:endParaRPr lang="en-US" dirty="0"/>
          </a:p>
          <a:p>
            <a:r>
              <a:rPr lang="en-US" dirty="0"/>
              <a:t>More recent </a:t>
            </a:r>
            <a:r>
              <a:rPr lang="en-US" b="1" dirty="0"/>
              <a:t>parallelizing compilers</a:t>
            </a:r>
            <a:r>
              <a:rPr lang="en-US" dirty="0"/>
              <a:t> accept explicitly </a:t>
            </a:r>
            <a:r>
              <a:rPr lang="en-US" b="1" dirty="0"/>
              <a:t>parallel</a:t>
            </a:r>
            <a:r>
              <a:rPr lang="en-US" dirty="0"/>
              <a:t> language constructs, such as array assignments or </a:t>
            </a:r>
            <a:r>
              <a:rPr lang="en-US" b="1" dirty="0"/>
              <a:t>parallel</a:t>
            </a:r>
            <a:r>
              <a:rPr lang="en-US" dirty="0"/>
              <a:t> loops.</a:t>
            </a:r>
          </a:p>
          <a:p>
            <a:endParaRPr lang="en-US" dirty="0"/>
          </a:p>
          <a:p>
            <a:r>
              <a:rPr lang="en-US" dirty="0"/>
              <a:t>Applications: </a:t>
            </a:r>
            <a:r>
              <a:rPr lang="en-US" dirty="0">
                <a:effectLst>
                  <a:outerShdw blurRad="38100" dist="38100" dir="2700000" algn="tl">
                    <a:srgbClr val="000000">
                      <a:alpha val="43137"/>
                    </a:srgbClr>
                  </a:outerShdw>
                </a:effectLst>
              </a:rPr>
              <a:t>Big Data</a:t>
            </a:r>
            <a:r>
              <a:rPr lang="en-US" dirty="0"/>
              <a:t> and </a:t>
            </a:r>
            <a:r>
              <a:rPr lang="en-US" dirty="0">
                <a:effectLst>
                  <a:outerShdw blurRad="38100" dist="38100" dir="2700000" algn="tl">
                    <a:srgbClr val="000000">
                      <a:alpha val="43137"/>
                    </a:srgbClr>
                  </a:outerShdw>
                </a:effectLst>
              </a:rPr>
              <a:t>Multithreading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Compiler Traditional Application</a:t>
            </a:r>
          </a:p>
        </p:txBody>
      </p:sp>
      <p:sp>
        <p:nvSpPr>
          <p:cNvPr id="3" name="Content Placeholder 2"/>
          <p:cNvSpPr>
            <a:spLocks noGrp="1"/>
          </p:cNvSpPr>
          <p:nvPr>
            <p:ph idx="1"/>
          </p:nvPr>
        </p:nvSpPr>
        <p:spPr/>
        <p:txBody>
          <a:bodyPr>
            <a:normAutofit fontScale="92500" lnSpcReduction="10000"/>
          </a:bodyPr>
          <a:lstStyle/>
          <a:p>
            <a:r>
              <a:rPr lang="en-US" dirty="0"/>
              <a:t>Implementation of High-Level Programming Languages</a:t>
            </a:r>
          </a:p>
          <a:p>
            <a:endParaRPr lang="en-US" dirty="0"/>
          </a:p>
          <a:p>
            <a:r>
              <a:rPr lang="en-US" dirty="0"/>
              <a:t>Optimizations for Computer  Architectures </a:t>
            </a:r>
          </a:p>
          <a:p>
            <a:pPr lvl="1"/>
            <a:r>
              <a:rPr lang="en-US" dirty="0"/>
              <a:t>Parallelism, parallel (independent) or serial(dependent) instruction be executed </a:t>
            </a:r>
          </a:p>
          <a:p>
            <a:pPr lvl="1"/>
            <a:r>
              <a:rPr lang="en-US" dirty="0"/>
              <a:t>memory hierarchy (register, cache, RAM,HDD)</a:t>
            </a:r>
          </a:p>
          <a:p>
            <a:pPr lvl="1"/>
            <a:endParaRPr lang="en-US" dirty="0"/>
          </a:p>
          <a:p>
            <a:r>
              <a:rPr lang="en-US" dirty="0"/>
              <a:t>Design of New Computer Architectures </a:t>
            </a:r>
          </a:p>
          <a:p>
            <a:pPr lvl="1"/>
            <a:r>
              <a:rPr lang="en-US" dirty="0"/>
              <a:t>CISC -Complex Instruction set computer, used in x86 machines</a:t>
            </a:r>
          </a:p>
          <a:p>
            <a:pPr lvl="2"/>
            <a:r>
              <a:rPr lang="en-US" dirty="0"/>
              <a:t>Uses complex addressing to store data structures using registers and stack.</a:t>
            </a:r>
          </a:p>
          <a:p>
            <a:pPr lvl="1"/>
            <a:r>
              <a:rPr lang="en-US" dirty="0"/>
              <a:t>RISC-Reduced Instruction set computer</a:t>
            </a:r>
          </a:p>
          <a:p>
            <a:pPr lvl="2"/>
            <a:r>
              <a:rPr lang="en-US" dirty="0"/>
              <a:t>PowerPC, SPARC , MIPS,  Alpha,  and  PA-RIS C,  are  based  on  the  RISC  concept</a:t>
            </a:r>
          </a:p>
          <a:p>
            <a:pPr lvl="1"/>
            <a:r>
              <a:rPr lang="en-US" dirty="0"/>
              <a:t>Specialized Architectures (embedded machines)</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7" y="255043"/>
            <a:ext cx="10515600" cy="1325563"/>
          </a:xfrm>
        </p:spPr>
        <p:txBody>
          <a:bodyPr/>
          <a:lstStyle/>
          <a:p>
            <a:r>
              <a:rPr lang="en-US" dirty="0">
                <a:effectLst>
                  <a:outerShdw blurRad="38100" dist="38100" dir="2700000" algn="tl">
                    <a:srgbClr val="000000">
                      <a:alpha val="43137"/>
                    </a:srgbClr>
                  </a:outerShdw>
                </a:effectLst>
              </a:rPr>
              <a:t>Compiler Also……</a:t>
            </a:r>
            <a:endParaRPr lang="en-US" dirty="0"/>
          </a:p>
        </p:txBody>
      </p:sp>
      <p:sp>
        <p:nvSpPr>
          <p:cNvPr id="3" name="Content Placeholder 2"/>
          <p:cNvSpPr>
            <a:spLocks noGrp="1"/>
          </p:cNvSpPr>
          <p:nvPr>
            <p:ph idx="1"/>
          </p:nvPr>
        </p:nvSpPr>
        <p:spPr>
          <a:xfrm>
            <a:off x="718457" y="1698172"/>
            <a:ext cx="10881359" cy="4833257"/>
          </a:xfrm>
        </p:spPr>
        <p:txBody>
          <a:bodyPr>
            <a:normAutofit fontScale="92500" lnSpcReduction="10000"/>
          </a:bodyPr>
          <a:lstStyle/>
          <a:p>
            <a:r>
              <a:rPr lang="en-US" dirty="0"/>
              <a:t>Natural Language Processing </a:t>
            </a:r>
          </a:p>
          <a:p>
            <a:r>
              <a:rPr lang="en-US" dirty="0"/>
              <a:t>Database  Query  Interpreters</a:t>
            </a:r>
          </a:p>
          <a:p>
            <a:endParaRPr lang="en-US" dirty="0"/>
          </a:p>
          <a:p>
            <a:r>
              <a:rPr lang="en-US" dirty="0"/>
              <a:t>Compiled  Simulation</a:t>
            </a:r>
          </a:p>
          <a:p>
            <a:pPr lvl="1"/>
            <a:r>
              <a:rPr lang="en-US" dirty="0"/>
              <a:t>Instead of writing a simulator that  interprets the  design,  it  is faster to  compile  the  design to  produce  machine  code that  simulates  that  particular design natively.  </a:t>
            </a:r>
          </a:p>
          <a:p>
            <a:endParaRPr lang="en-US" dirty="0"/>
          </a:p>
          <a:p>
            <a:r>
              <a:rPr lang="en-US" dirty="0"/>
              <a:t>Hardware  Synthesis:</a:t>
            </a:r>
          </a:p>
          <a:p>
            <a:pPr lvl="1"/>
            <a:r>
              <a:rPr lang="en-US" dirty="0"/>
              <a:t>Hardware  designs  are  typically  described  at  the  register transfer  level  (RTL)  ,  where  variables  represent  registers  and  expressions  represent combinational logic.  </a:t>
            </a:r>
          </a:p>
          <a:p>
            <a:pPr lvl="1"/>
            <a:r>
              <a:rPr lang="en-US" sz="2400" dirty="0"/>
              <a:t>Hardware-synthesis  tools translate RTL descriptions automatically into gates ,  which are then mapped to transistors and eventually  to a physical layout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Assignment 1</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698" y="1337991"/>
            <a:ext cx="10816045" cy="536925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7963"/>
            <a:ext cx="9144000" cy="2387600"/>
          </a:xfrm>
        </p:spPr>
        <p:txBody>
          <a:bodyPr/>
          <a:lstStyle/>
          <a:p>
            <a:r>
              <a:rPr lang="en-US" dirty="0">
                <a:effectLst>
                  <a:outerShdw blurRad="38100" dist="38100" dir="2700000" algn="tl">
                    <a:srgbClr val="000000">
                      <a:alpha val="43137"/>
                    </a:srgbClr>
                  </a:outerShdw>
                </a:effectLst>
              </a:rPr>
              <a:t>Introduction to Compilers</a:t>
            </a:r>
          </a:p>
        </p:txBody>
      </p:sp>
      <p:sp>
        <p:nvSpPr>
          <p:cNvPr id="3" name="Subtitle 2"/>
          <p:cNvSpPr>
            <a:spLocks noGrp="1"/>
          </p:cNvSpPr>
          <p:nvPr>
            <p:ph type="subTitle" idx="1"/>
          </p:nvPr>
        </p:nvSpPr>
        <p:spPr>
          <a:xfrm>
            <a:off x="1432559" y="2595563"/>
            <a:ext cx="9814561" cy="3465603"/>
          </a:xfrm>
        </p:spPr>
        <p:txBody>
          <a:bodyPr>
            <a:normAutofit/>
          </a:bodyPr>
          <a:lstStyle/>
          <a:p>
            <a:endParaRPr lang="en-US" dirty="0"/>
          </a:p>
          <a:p>
            <a:r>
              <a:rPr lang="en-US" i="1" dirty="0"/>
              <a:t>Lecture 1</a:t>
            </a:r>
          </a:p>
          <a:p>
            <a:endParaRPr lang="en-US" i="1" dirty="0"/>
          </a:p>
          <a:p>
            <a:r>
              <a:rPr lang="en-US" i="1" dirty="0" smtClean="0"/>
              <a:t>Muhammad Haris</a:t>
            </a:r>
          </a:p>
          <a:p>
            <a:r>
              <a:rPr lang="en-US" i="1" dirty="0" smtClean="0"/>
              <a:t>Lecturer </a:t>
            </a:r>
            <a:r>
              <a:rPr lang="en-US" i="1" dirty="0"/>
              <a:t>Computer Science </a:t>
            </a:r>
          </a:p>
          <a:p>
            <a:endParaRPr lang="en-US" i="1" dirty="0"/>
          </a:p>
          <a:p>
            <a:r>
              <a:rPr lang="en-US" i="1" dirty="0"/>
              <a:t>Sukkur IBA </a:t>
            </a:r>
            <a:r>
              <a:rPr lang="en-US" i="1" dirty="0" smtClean="0"/>
              <a:t>University </a:t>
            </a:r>
            <a:r>
              <a:rPr lang="en-US" i="1" dirty="0" err="1" smtClean="0"/>
              <a:t>Kandhkot</a:t>
            </a:r>
            <a:r>
              <a:rPr lang="en-US" i="1" dirty="0" smtClean="0"/>
              <a:t> campus</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What are compilers?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What are compilers?</a:t>
            </a:r>
            <a:endParaRPr lang="en-US" dirty="0"/>
          </a:p>
        </p:txBody>
      </p:sp>
      <p:sp>
        <p:nvSpPr>
          <p:cNvPr id="3" name="Content Placeholder 2"/>
          <p:cNvSpPr>
            <a:spLocks noGrp="1"/>
          </p:cNvSpPr>
          <p:nvPr>
            <p:ph idx="1"/>
          </p:nvPr>
        </p:nvSpPr>
        <p:spPr/>
        <p:txBody>
          <a:bodyPr/>
          <a:lstStyle/>
          <a:p>
            <a:r>
              <a:rPr lang="en-US" dirty="0"/>
              <a:t>A translator or a language processor</a:t>
            </a:r>
          </a:p>
          <a:p>
            <a:endParaRPr lang="en-US" dirty="0"/>
          </a:p>
          <a:p>
            <a:pPr lvl="1"/>
            <a:r>
              <a:rPr lang="en-US" dirty="0"/>
              <a:t>Compiler</a:t>
            </a:r>
          </a:p>
          <a:p>
            <a:pPr lvl="1"/>
            <a:endParaRPr lang="en-US" dirty="0"/>
          </a:p>
          <a:p>
            <a:pPr lvl="1"/>
            <a:r>
              <a:rPr lang="en-US" dirty="0"/>
              <a:t>Interpreter</a:t>
            </a:r>
          </a:p>
          <a:p>
            <a:pPr lvl="1"/>
            <a:endParaRPr lang="en-US" dirty="0"/>
          </a:p>
          <a:p>
            <a:pPr lvl="1"/>
            <a:r>
              <a:rPr lang="en-US" dirty="0"/>
              <a:t>Assembler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2050</Words>
  <Application>Microsoft Office PowerPoint</Application>
  <PresentationFormat>Widescreen</PresentationFormat>
  <Paragraphs>323</Paragraphs>
  <Slides>63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Calibri Light</vt:lpstr>
      <vt:lpstr>Symbol</vt:lpstr>
      <vt:lpstr>Times New Roman</vt:lpstr>
      <vt:lpstr>Wingdings</vt:lpstr>
      <vt:lpstr>Office Theme</vt:lpstr>
      <vt:lpstr>Compiler Construction</vt:lpstr>
      <vt:lpstr>Study Resources </vt:lpstr>
      <vt:lpstr>Program Learning Outcomes (PLOs) with respect to COMPILER CONSTRUTION</vt:lpstr>
      <vt:lpstr>Course Learning Outcomes</vt:lpstr>
      <vt:lpstr>Assessment Strategy – Negotiable!!!</vt:lpstr>
      <vt:lpstr>Should we start?</vt:lpstr>
      <vt:lpstr>Introduction to Compilers</vt:lpstr>
      <vt:lpstr>What are compilers?</vt:lpstr>
      <vt:lpstr>What are compilers?</vt:lpstr>
      <vt:lpstr>Language Processing System</vt:lpstr>
      <vt:lpstr>Pre-processor</vt:lpstr>
      <vt:lpstr>Pre-processor</vt:lpstr>
      <vt:lpstr>Pre-processor</vt:lpstr>
      <vt:lpstr>Java Pre-processor</vt:lpstr>
      <vt:lpstr>Linker / Loader</vt:lpstr>
      <vt:lpstr>Linker / Loader</vt:lpstr>
      <vt:lpstr>Linker / Loader</vt:lpstr>
      <vt:lpstr>Compiler vs Interpreter</vt:lpstr>
      <vt:lpstr>Compiler vs Interpreter</vt:lpstr>
      <vt:lpstr>PowerPoint Presentation</vt:lpstr>
      <vt:lpstr>Hybrid Complier </vt:lpstr>
      <vt:lpstr>Intermediate Code – Bytecode </vt:lpstr>
      <vt:lpstr>Phases of Compilation</vt:lpstr>
      <vt:lpstr>Phases of Compiler</vt:lpstr>
      <vt:lpstr>Frontend – Analysis</vt:lpstr>
      <vt:lpstr>Backend – Synthesis</vt:lpstr>
      <vt:lpstr>Mid-end or Optimization</vt:lpstr>
      <vt:lpstr>The Structure of a Compiler  </vt:lpstr>
      <vt:lpstr>PowerPoint Presentation</vt:lpstr>
      <vt:lpstr>PowerPoint Presentation</vt:lpstr>
      <vt:lpstr>Lexical Analysis</vt:lpstr>
      <vt:lpstr>Lexical Analysis</vt:lpstr>
      <vt:lpstr>Lexical Analysis/ Scanning</vt:lpstr>
      <vt:lpstr>Lexical Analysis/ Scanning</vt:lpstr>
      <vt:lpstr>Syntax  Analysis or Parsing</vt:lpstr>
      <vt:lpstr>Input:  for ( ; expr ; expr )</vt:lpstr>
      <vt:lpstr>Parser / Parsing???</vt:lpstr>
      <vt:lpstr>Parsing id+id*id                    E  E+E |E*E | id</vt:lpstr>
      <vt:lpstr>Semantic Analyzer</vt:lpstr>
      <vt:lpstr>Semantic Analysis</vt:lpstr>
      <vt:lpstr>Intermediate Code Generation</vt:lpstr>
      <vt:lpstr>Intermediate Code Generation</vt:lpstr>
      <vt:lpstr>The 3-address Code</vt:lpstr>
      <vt:lpstr>The 3-address Code</vt:lpstr>
      <vt:lpstr>Code Optimization</vt:lpstr>
      <vt:lpstr>Code Optimization</vt:lpstr>
      <vt:lpstr>Code Generation</vt:lpstr>
      <vt:lpstr>Types of Compiler</vt:lpstr>
      <vt:lpstr>Types of a Compiler</vt:lpstr>
      <vt:lpstr>Single Pass Compiler</vt:lpstr>
      <vt:lpstr>Single Pass Compiler</vt:lpstr>
      <vt:lpstr>PowerPoint Presentation</vt:lpstr>
      <vt:lpstr>2-pass or Multi-pass Compiler</vt:lpstr>
      <vt:lpstr>First Pass</vt:lpstr>
      <vt:lpstr>Second Pass</vt:lpstr>
      <vt:lpstr>Multi-pass Benefit – 1</vt:lpstr>
      <vt:lpstr>Multi-pass Benefit – 2</vt:lpstr>
      <vt:lpstr>An ideal Multi-pass Compiler</vt:lpstr>
      <vt:lpstr>The Cross Compilers</vt:lpstr>
      <vt:lpstr>Parallelizing Compiler</vt:lpstr>
      <vt:lpstr>Compiler Traditional Application</vt:lpstr>
      <vt:lpstr>Compiler Also……</vt:lpstr>
      <vt:lpstr>Assignment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Theory of Automata</dc:title>
  <dc:creator>Faryal Shamsi</dc:creator>
  <cp:lastModifiedBy>Muhammad Haris</cp:lastModifiedBy>
  <cp:revision>408</cp:revision>
  <dcterms:created xsi:type="dcterms:W3CDTF">2020-08-15T12:25:00Z</dcterms:created>
  <dcterms:modified xsi:type="dcterms:W3CDTF">2025-09-07T06:21:53Z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416B01B18EB94D3AB166B6F78EBDC005_12</vt:lpwstr>
  </property>
  <property fmtid="{D5CDD505-2E9C-101B-9397-08002B2CF9AE}" pid="3" name="KSOProductBuildVer">
    <vt:lpwstr>1033-12.2.0.21931</vt:lpwstr>
  </property>
</Properties>
</file>