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97" r:id="rId2"/>
    <p:sldId id="455" r:id="rId3"/>
    <p:sldId id="477" r:id="rId4"/>
    <p:sldId id="453" r:id="rId5"/>
    <p:sldId id="456" r:id="rId6"/>
    <p:sldId id="457" r:id="rId7"/>
    <p:sldId id="461" r:id="rId8"/>
    <p:sldId id="454" r:id="rId9"/>
    <p:sldId id="406" r:id="rId10"/>
    <p:sldId id="407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79" r:id="rId22"/>
    <p:sldId id="480" r:id="rId23"/>
    <p:sldId id="482" r:id="rId24"/>
    <p:sldId id="4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320FD-083E-4118-96FA-A85B12B504EC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7ED6D-261E-4D86-BC4B-439870402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9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6202677969_0_14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g16202677969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325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6202677969_0_14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8" name="Google Shape;1228;g16202677969_0_1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89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16202677969_0_1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5" name="Google Shape;1235;g16202677969_0_15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g16202677969_0_15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44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6202677969_0_15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g16202677969_0_1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02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16202677969_0_15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g16202677969_0_1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15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16202677969_0_15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g16202677969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52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6202677969_0_15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g16202677969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71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6202677969_0_14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g16202677969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401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6202677969_0_14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g16202677969_0_1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36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6202677969_0_14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g16202677969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728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16202677969_0_1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g16202677969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075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6202677969_0_14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g16202677969_0_1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8580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6202677969_0_14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g16202677969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157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16202677969_0_14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3" name="Google Shape;1213;g16202677969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4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6202677969_0_14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g16202677969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794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7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5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564E-9212-46C3-9E2E-4565FCD036A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E318-34B9-4ED6-ACB4-94F83F14D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7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79"/>
          <p:cNvSpPr txBox="1">
            <a:spLocks noGrp="1"/>
          </p:cNvSpPr>
          <p:nvPr>
            <p:ph type="ctrTitle"/>
          </p:nvPr>
        </p:nvSpPr>
        <p:spPr>
          <a:xfrm>
            <a:off x="1719941" y="282395"/>
            <a:ext cx="9213600" cy="288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</a:t>
            </a:r>
            <a:b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Directed </a:t>
            </a:r>
            <a:b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9" name="Google Shape;1119;p179"/>
          <p:cNvSpPr txBox="1">
            <a:spLocks noGrp="1"/>
          </p:cNvSpPr>
          <p:nvPr>
            <p:ph type="subTitle" idx="1"/>
          </p:nvPr>
        </p:nvSpPr>
        <p:spPr>
          <a:xfrm>
            <a:off x="1419496" y="3170329"/>
            <a:ext cx="9814400" cy="346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endParaRPr dirty="0"/>
          </a:p>
          <a:p>
            <a:pPr>
              <a:spcBef>
                <a:spcPts val="1067"/>
              </a:spcBef>
              <a:buClr>
                <a:schemeClr val="dk1"/>
              </a:buClr>
              <a:buSzPts val="1800"/>
            </a:pPr>
            <a:endParaRPr dirty="0"/>
          </a:p>
          <a:p>
            <a:pPr>
              <a:spcBef>
                <a:spcPts val="1067"/>
              </a:spcBef>
              <a:buClr>
                <a:schemeClr val="dk1"/>
              </a:buClr>
              <a:buSzPts val="1800"/>
            </a:pPr>
            <a:endParaRPr i="1" dirty="0"/>
          </a:p>
          <a:p>
            <a:pPr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i="1" dirty="0" smtClean="0"/>
              <a:t>Muhammad Haris</a:t>
            </a:r>
            <a:endParaRPr dirty="0"/>
          </a:p>
          <a:p>
            <a:pPr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i="1" dirty="0"/>
              <a:t>Lecturer Computer Science </a:t>
            </a:r>
            <a:endParaRPr dirty="0"/>
          </a:p>
          <a:p>
            <a:pPr>
              <a:spcBef>
                <a:spcPts val="1067"/>
              </a:spcBef>
              <a:buClr>
                <a:schemeClr val="dk1"/>
              </a:buClr>
              <a:buSzPts val="1800"/>
            </a:pPr>
            <a:endParaRPr i="1" dirty="0"/>
          </a:p>
          <a:p>
            <a:pPr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i="1" dirty="0"/>
              <a:t>Sukkur IBA </a:t>
            </a:r>
            <a:r>
              <a:rPr lang="en" i="1" dirty="0" smtClean="0"/>
              <a:t>University Kandhkot Campus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42002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CFG Example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0" name="Google Shape;1180;p1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 fontScale="92500" lnSpcReduction="10000"/>
          </a:bodyPr>
          <a:lstStyle/>
          <a:p>
            <a:pPr marL="237061" indent="-191342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/>
              <a:t>lists  of digits  separated  by  plus  or  minus  signs .</a:t>
            </a:r>
            <a:endParaRPr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191342">
              <a:spcBef>
                <a:spcPts val="1067"/>
              </a:spcBef>
              <a:buClr>
                <a:schemeClr val="dk1"/>
              </a:buClr>
              <a:buSzPct val="100000"/>
            </a:pPr>
            <a:r>
              <a:rPr lang="en" sz="2400"/>
              <a:t>OR</a:t>
            </a:r>
            <a:endParaRPr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/>
          </a:p>
          <a:p>
            <a:pPr marL="237061" indent="-191342">
              <a:spcBef>
                <a:spcPts val="1067"/>
              </a:spcBef>
              <a:buClr>
                <a:schemeClr val="dk1"/>
              </a:buClr>
              <a:buSzPct val="100000"/>
            </a:pPr>
            <a:r>
              <a:rPr lang="en" sz="2400"/>
              <a:t>The string of  zero terminals,  written as є,  is  called the  </a:t>
            </a:r>
            <a:r>
              <a:rPr lang="en" sz="2400" b="1"/>
              <a:t>empty</a:t>
            </a:r>
            <a:r>
              <a:rPr lang="en" sz="2400"/>
              <a:t>  </a:t>
            </a:r>
            <a:r>
              <a:rPr lang="en" sz="2400" b="1"/>
              <a:t>string</a:t>
            </a:r>
            <a:r>
              <a:rPr lang="en" sz="2400"/>
              <a:t>.</a:t>
            </a:r>
            <a:endParaRPr/>
          </a:p>
        </p:txBody>
      </p:sp>
      <p:pic>
        <p:nvPicPr>
          <p:cNvPr id="1181" name="Google Shape;1181;p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2342480"/>
            <a:ext cx="4572000" cy="144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2" name="Google Shape;1182;p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601" y="3962402"/>
            <a:ext cx="5486401" cy="5946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84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 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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CFG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3" name="Google Shape;1203;p1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/>
              <a:t>Using  the  variable  </a:t>
            </a:r>
            <a:r>
              <a:rPr lang="en" sz="2400" b="1">
                <a:solidFill>
                  <a:srgbClr val="FF0000"/>
                </a:solidFill>
              </a:rPr>
              <a:t>expr</a:t>
            </a:r>
            <a:r>
              <a:rPr lang="en" sz="2400"/>
              <a:t>  to  denote  an  </a:t>
            </a:r>
            <a:r>
              <a:rPr lang="en" sz="2400" b="1"/>
              <a:t>expression</a:t>
            </a:r>
            <a:r>
              <a:rPr lang="en" sz="2400"/>
              <a:t>  and the variable </a:t>
            </a:r>
            <a:r>
              <a:rPr lang="en" sz="2400" b="1">
                <a:solidFill>
                  <a:srgbClr val="FF0000"/>
                </a:solidFill>
              </a:rPr>
              <a:t>stmt</a:t>
            </a:r>
            <a:r>
              <a:rPr lang="en" sz="2400"/>
              <a:t> to denote  a  statement ,  this  structuring  rule  can  be expressed as:</a:t>
            </a:r>
            <a:endParaRPr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ts val="1800"/>
              <a:buNone/>
            </a:pPr>
            <a:endParaRPr sz="240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ts val="1800"/>
              <a:buNone/>
            </a:pPr>
            <a:endParaRPr sz="2400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Such a rule is called a </a:t>
            </a:r>
            <a:r>
              <a:rPr lang="en" sz="2400" b="1"/>
              <a:t>production</a:t>
            </a:r>
            <a:r>
              <a:rPr lang="en" sz="2400"/>
              <a:t>.  </a:t>
            </a:r>
            <a:endParaRPr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In a production, lexical elements  like the </a:t>
            </a:r>
            <a:r>
              <a:rPr lang="en" sz="2400" b="1"/>
              <a:t>keyword</a:t>
            </a:r>
            <a:r>
              <a:rPr lang="en" sz="2400"/>
              <a:t> if  and the parentheses  are called  </a:t>
            </a:r>
            <a:r>
              <a:rPr lang="en" sz="2400" b="1"/>
              <a:t>terminals</a:t>
            </a:r>
            <a:r>
              <a:rPr lang="en" sz="2400"/>
              <a:t>.  </a:t>
            </a:r>
            <a:endParaRPr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Variables like  </a:t>
            </a:r>
            <a:r>
              <a:rPr lang="en" sz="2400">
                <a:solidFill>
                  <a:srgbClr val="FF0000"/>
                </a:solidFill>
              </a:rPr>
              <a:t>expr</a:t>
            </a:r>
            <a:r>
              <a:rPr lang="en" sz="2400"/>
              <a:t>  and  </a:t>
            </a:r>
            <a:r>
              <a:rPr lang="en" sz="2400">
                <a:solidFill>
                  <a:srgbClr val="FF0000"/>
                </a:solidFill>
              </a:rPr>
              <a:t>stmt</a:t>
            </a:r>
            <a:r>
              <a:rPr lang="en" sz="2400"/>
              <a:t>  represent  sequences  of </a:t>
            </a:r>
            <a:r>
              <a:rPr lang="en" sz="2400" b="1"/>
              <a:t>terminals</a:t>
            </a:r>
            <a:r>
              <a:rPr lang="en" sz="2400"/>
              <a:t> and are called  </a:t>
            </a:r>
            <a:r>
              <a:rPr lang="en" sz="2400" b="1"/>
              <a:t>non-terminals</a:t>
            </a:r>
            <a:r>
              <a:rPr lang="en" sz="2400"/>
              <a:t>.</a:t>
            </a:r>
            <a:endParaRPr/>
          </a:p>
        </p:txBody>
      </p:sp>
      <p:pic>
        <p:nvPicPr>
          <p:cNvPr id="1204" name="Google Shape;1204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2819402"/>
            <a:ext cx="4953000" cy="545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35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Trees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0" name="Google Shape;1210;p19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/>
              <a:t>Parsing is  the  problem of </a:t>
            </a:r>
            <a:endParaRPr/>
          </a:p>
          <a:p>
            <a:pPr marL="694249" lvl="1" indent="-245527">
              <a:spcBef>
                <a:spcPts val="533"/>
              </a:spcBef>
              <a:buClr>
                <a:schemeClr val="dk1"/>
              </a:buClr>
              <a:buSzPts val="1700"/>
            </a:pPr>
            <a:r>
              <a:rPr lang="en" sz="2267"/>
              <a:t>taking a start symbol and  </a:t>
            </a:r>
            <a:endParaRPr sz="2267"/>
          </a:p>
          <a:p>
            <a:pPr marL="694249" lvl="1" indent="-245527">
              <a:spcBef>
                <a:spcPts val="533"/>
              </a:spcBef>
              <a:buClr>
                <a:schemeClr val="dk1"/>
              </a:buClr>
              <a:buSzPts val="1700"/>
            </a:pPr>
            <a:r>
              <a:rPr lang="en" sz="2267"/>
              <a:t>figuring out  how to derive a string of terminal  from the  it following the grammar rules</a:t>
            </a:r>
            <a:endParaRPr/>
          </a:p>
          <a:p>
            <a:pPr marL="457189" lvl="1" indent="0">
              <a:spcBef>
                <a:spcPts val="533"/>
              </a:spcBef>
              <a:buClr>
                <a:schemeClr val="dk1"/>
              </a:buClr>
              <a:buSzPts val="1700"/>
              <a:buNone/>
            </a:pPr>
            <a:endParaRPr sz="2267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And if it  cannot  be  derived from the start symbol of  the grammar ,  then reporting syntax errors within the string.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035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Trees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6" name="Google Shape;1216;p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 dirty="0"/>
              <a:t>A  parse tree  pictorially  shows  how the  start  symbol  of a  grammar  derives  a  string  in  the language.  </a:t>
            </a:r>
            <a:endParaRPr dirty="0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 dirty="0"/>
              <a:t>If non-terminal  </a:t>
            </a:r>
            <a:r>
              <a:rPr lang="en" sz="2400" b="1" dirty="0"/>
              <a:t>A</a:t>
            </a:r>
            <a:r>
              <a:rPr lang="en" sz="2400" dirty="0"/>
              <a:t> has a production A </a:t>
            </a:r>
            <a:r>
              <a:rPr lang="en" sz="2400" dirty="0">
                <a:sym typeface="Symbol" panose="05050102010706020507" pitchFamily="18" charset="2"/>
              </a:rPr>
              <a:t> </a:t>
            </a:r>
            <a:r>
              <a:rPr lang="en" sz="2400" dirty="0"/>
              <a:t>XYZ,  then a parse tree  may have an interior node  labeled  </a:t>
            </a:r>
            <a:r>
              <a:rPr lang="en" sz="2400" b="1" dirty="0"/>
              <a:t>A</a:t>
            </a:r>
            <a:r>
              <a:rPr lang="en" sz="2400" dirty="0"/>
              <a:t>  with  three children labeled  X, Y, and  Z, from  left  to  right: </a:t>
            </a:r>
            <a:endParaRPr dirty="0"/>
          </a:p>
        </p:txBody>
      </p:sp>
      <p:pic>
        <p:nvPicPr>
          <p:cNvPr id="1217" name="Google Shape;1217;p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2" y="3733802"/>
            <a:ext cx="2676525" cy="1587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241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2" name="Google Shape;1222;p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2732" y="4083096"/>
            <a:ext cx="8415301" cy="119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1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Trees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4" name="Google Shape;1224;p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8676" y="1"/>
            <a:ext cx="2676525" cy="1587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19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1200" y="1752601"/>
            <a:ext cx="8247389" cy="2560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49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Trees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1" name="Google Shape;1231;p19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 lnSpcReduction="10000"/>
          </a:bodyPr>
          <a:lstStyle/>
          <a:p>
            <a:pPr marL="237061" indent="-168482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/>
              <a:t>The process  of  finding a parse tree for a given string of </a:t>
            </a:r>
            <a:r>
              <a:rPr lang="en" sz="2400" b="1" dirty="0"/>
              <a:t>terminals</a:t>
            </a:r>
            <a:r>
              <a:rPr lang="en" sz="2400" dirty="0"/>
              <a:t> using a predefined </a:t>
            </a:r>
            <a:r>
              <a:rPr lang="en" sz="2400" b="1" dirty="0"/>
              <a:t>CFG</a:t>
            </a:r>
            <a:r>
              <a:rPr lang="en" sz="2400" dirty="0"/>
              <a:t>, is called parsing. </a:t>
            </a:r>
            <a:endParaRPr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168482">
              <a:spcBef>
                <a:spcPts val="1067"/>
              </a:spcBef>
              <a:buClr>
                <a:schemeClr val="dk1"/>
              </a:buClr>
              <a:buSzPct val="100000"/>
            </a:pPr>
            <a:r>
              <a:rPr lang="en" sz="2400" dirty="0"/>
              <a:t>Such as </a:t>
            </a:r>
            <a:r>
              <a:rPr lang="en" sz="2400" b="1" dirty="0" smtClean="0"/>
              <a:t>9-5+2</a:t>
            </a:r>
            <a:endParaRPr sz="2400" b="1"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148586">
              <a:spcBef>
                <a:spcPts val="1067"/>
              </a:spcBef>
              <a:buClr>
                <a:srgbClr val="FF0000"/>
              </a:buClr>
              <a:buSzPct val="100000"/>
            </a:pPr>
            <a:r>
              <a:rPr lang="en" dirty="0">
                <a:solidFill>
                  <a:srgbClr val="FF0000"/>
                </a:solidFill>
              </a:rPr>
              <a:t>Can you parse it?</a:t>
            </a:r>
            <a:endParaRPr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  <p:pic>
        <p:nvPicPr>
          <p:cNvPr id="1232" name="Google Shape;1232;p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4979" y="3564483"/>
            <a:ext cx="427672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4437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tree Example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39" name="Google Shape;1239;p1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28594">
              <a:spcBef>
                <a:spcPts val="0"/>
              </a:spcBef>
              <a:buClr>
                <a:schemeClr val="dk1"/>
              </a:buClr>
              <a:buSzPts val="2100"/>
            </a:pPr>
            <a:r>
              <a:rPr lang="en"/>
              <a:t>The  derivation  of  9-5+2</a:t>
            </a:r>
            <a:endParaRPr dirty="0"/>
          </a:p>
        </p:txBody>
      </p:sp>
      <p:pic>
        <p:nvPicPr>
          <p:cNvPr id="1240" name="Google Shape;1240;p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6842" y="1690688"/>
            <a:ext cx="42767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1" name="Google Shape;1241;p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5801" y="3466568"/>
            <a:ext cx="3676649" cy="316283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50"/>
              </a:srgbClr>
            </a:outerShdw>
          </a:effectLst>
        </p:spPr>
      </p:pic>
      <p:pic>
        <p:nvPicPr>
          <p:cNvPr id="1242" name="Google Shape;1242;p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9242" y="1843088"/>
            <a:ext cx="427672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1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4202" y="386847"/>
            <a:ext cx="7357404" cy="5742364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98"/>
          <p:cNvSpPr txBox="1">
            <a:spLocks noGrp="1"/>
          </p:cNvSpPr>
          <p:nvPr>
            <p:ph type="title"/>
          </p:nvPr>
        </p:nvSpPr>
        <p:spPr>
          <a:xfrm>
            <a:off x="359899" y="2792423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700"/>
            </a:pPr>
            <a:r>
              <a:rPr lang="en" sz="2267"/>
              <a:t>Input: </a:t>
            </a:r>
            <a:r>
              <a:rPr lang="en"/>
              <a:t/>
            </a:r>
            <a:br>
              <a:rPr lang="en"/>
            </a:br>
            <a:r>
              <a:rPr lang="en"/>
              <a:t>for ( ; expr ; expr 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562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Ambiguity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54" name="Google Shape;1254;p19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" sz="2400"/>
              <a:t>A  grammar  can  have  more than one  parse trees  generating  a given string of terminals.  </a:t>
            </a:r>
            <a:endParaRPr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Such a grammar is  said  to be  </a:t>
            </a:r>
            <a:r>
              <a:rPr lang="en" sz="2400" b="1"/>
              <a:t>ambiguous</a:t>
            </a:r>
            <a:r>
              <a:rPr lang="en" sz="2400"/>
              <a:t>. </a:t>
            </a:r>
            <a:endParaRPr/>
          </a:p>
          <a:p>
            <a:pPr marL="237061" indent="-84665">
              <a:spcBef>
                <a:spcPts val="1067"/>
              </a:spcBef>
              <a:buClr>
                <a:schemeClr val="dk1"/>
              </a:buClr>
              <a:buSzPts val="1800"/>
              <a:buNone/>
            </a:pPr>
            <a:endParaRPr sz="2400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Since a string with more than one parse trees usually has more than one meaning, </a:t>
            </a:r>
            <a:endParaRPr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/>
              <a:t>we need to design unambiguous grammars for  compiling applications,  or to use ambiguous grammars with additional rules to resolve the ambiguities 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146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00"/>
          <p:cNvSpPr txBox="1">
            <a:spLocks noGrp="1"/>
          </p:cNvSpPr>
          <p:nvPr>
            <p:ph type="title"/>
          </p:nvPr>
        </p:nvSpPr>
        <p:spPr>
          <a:xfrm>
            <a:off x="838199" y="365124"/>
            <a:ext cx="10304400" cy="627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 fontScale="90000"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 dirty="0"/>
              <a:t/>
            </a:r>
            <a:br>
              <a:rPr lang="en" sz="2800" dirty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/>
              <a:t>Consider a CFG -</a:t>
            </a:r>
            <a:br>
              <a:rPr lang="en" sz="2800" dirty="0"/>
            </a:br>
            <a:r>
              <a:rPr lang="en" sz="2800" dirty="0"/>
              <a:t/>
            </a:r>
            <a:br>
              <a:rPr lang="en" sz="2800" dirty="0"/>
            </a:br>
            <a:r>
              <a:rPr lang="en" dirty="0"/>
              <a:t>E </a:t>
            </a:r>
            <a:r>
              <a:rPr lang="en" dirty="0">
                <a:sym typeface="Symbol" panose="05050102010706020507" pitchFamily="18" charset="2"/>
              </a:rPr>
              <a:t></a:t>
            </a:r>
            <a:r>
              <a:rPr lang="en" dirty="0"/>
              <a:t> E</a:t>
            </a:r>
            <a:r>
              <a:rPr lang="en" dirty="0">
                <a:solidFill>
                  <a:srgbClr val="FF0000"/>
                </a:solidFill>
              </a:rPr>
              <a:t>+</a:t>
            </a:r>
            <a:r>
              <a:rPr lang="en" dirty="0"/>
              <a:t>E</a:t>
            </a:r>
            <a:br>
              <a:rPr lang="en" dirty="0"/>
            </a:br>
            <a:r>
              <a:rPr lang="en" dirty="0"/>
              <a:t>E </a:t>
            </a:r>
            <a:r>
              <a:rPr lang="en" dirty="0">
                <a:sym typeface="Symbol" panose="05050102010706020507" pitchFamily="18" charset="2"/>
              </a:rPr>
              <a:t></a:t>
            </a:r>
            <a:r>
              <a:rPr lang="en" dirty="0"/>
              <a:t> E</a:t>
            </a:r>
            <a:r>
              <a:rPr lang="en" dirty="0">
                <a:solidFill>
                  <a:srgbClr val="FF0000"/>
                </a:solidFill>
              </a:rPr>
              <a:t>*</a:t>
            </a:r>
            <a:r>
              <a:rPr lang="en" dirty="0"/>
              <a:t>E</a:t>
            </a:r>
            <a:br>
              <a:rPr lang="en" dirty="0"/>
            </a:br>
            <a:r>
              <a:rPr lang="en" dirty="0"/>
              <a:t>E </a:t>
            </a:r>
            <a:r>
              <a:rPr lang="en" dirty="0">
                <a:sym typeface="Symbol" panose="05050102010706020507" pitchFamily="18" charset="2"/>
              </a:rPr>
              <a:t></a:t>
            </a:r>
            <a:r>
              <a:rPr lang="en" dirty="0"/>
              <a:t> </a:t>
            </a:r>
            <a:r>
              <a:rPr lang="en" i="1" dirty="0">
                <a:solidFill>
                  <a:srgbClr val="FF0000"/>
                </a:solidFill>
              </a:rPr>
              <a:t>id</a:t>
            </a:r>
            <a:br>
              <a:rPr lang="en" i="1" dirty="0">
                <a:solidFill>
                  <a:srgbClr val="FF0000"/>
                </a:solidFill>
              </a:rPr>
            </a:br>
            <a:r>
              <a:rPr lang="en" i="1" dirty="0">
                <a:solidFill>
                  <a:srgbClr val="FF0000"/>
                </a:solidFill>
              </a:rPr>
              <a:t/>
            </a:r>
            <a:br>
              <a:rPr lang="en" i="1" dirty="0">
                <a:solidFill>
                  <a:srgbClr val="FF0000"/>
                </a:solidFill>
              </a:rPr>
            </a:br>
            <a:r>
              <a:rPr lang="en" sz="2800" dirty="0"/>
              <a:t/>
            </a:r>
            <a:br>
              <a:rPr lang="en" sz="2800" dirty="0"/>
            </a:br>
            <a:r>
              <a:rPr lang="en" sz="5333" dirty="0"/>
              <a:t>Can you parse </a:t>
            </a:r>
            <a:r>
              <a:rPr lang="en" sz="5333" dirty="0">
                <a:solidFill>
                  <a:srgbClr val="FF0000"/>
                </a:solidFill>
              </a:rPr>
              <a:t>id+id*id </a:t>
            </a:r>
            <a:r>
              <a:rPr lang="en" sz="5333" dirty="0"/>
              <a:t>?</a:t>
            </a:r>
            <a:br>
              <a:rPr lang="en" sz="5333" dirty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/>
              <a:t/>
            </a:r>
            <a:br>
              <a:rPr lang="en" sz="2800" dirty="0"/>
            </a:br>
            <a:r>
              <a:rPr lang="en" sz="2800" dirty="0"/>
              <a:t/>
            </a:r>
            <a:br>
              <a:rPr lang="en" sz="2800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64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8938" y="1399735"/>
            <a:ext cx="3932237" cy="16002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Recap. Lecture 1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Compiler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2205584" y="3895746"/>
            <a:ext cx="2151605" cy="1280160"/>
          </a:xfrm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pPr algn="ctr"/>
            <a:r>
              <a:rPr lang="en-US" sz="2400" dirty="0"/>
              <a:t>Symbol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58" y="457200"/>
            <a:ext cx="4957219" cy="59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01"/>
          <p:cNvSpPr txBox="1">
            <a:spLocks noGrp="1"/>
          </p:cNvSpPr>
          <p:nvPr>
            <p:ph type="title"/>
          </p:nvPr>
        </p:nvSpPr>
        <p:spPr>
          <a:xfrm>
            <a:off x="655320" y="4198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Parsing </a:t>
            </a:r>
            <a:r>
              <a:rPr lang="e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id+id*id                    </a:t>
            </a:r>
            <a:r>
              <a:rPr lang="en" dirty="0"/>
              <a:t>E </a:t>
            </a:r>
            <a:r>
              <a:rPr lang="en" dirty="0">
                <a:sym typeface="Symbol" panose="05050102010706020507" pitchFamily="18" charset="2"/>
              </a:rPr>
              <a:t></a:t>
            </a:r>
            <a:r>
              <a:rPr lang="en" dirty="0"/>
              <a:t> E</a:t>
            </a:r>
            <a:r>
              <a:rPr lang="en" dirty="0">
                <a:solidFill>
                  <a:srgbClr val="FF0000"/>
                </a:solidFill>
              </a:rPr>
              <a:t>+</a:t>
            </a:r>
            <a:r>
              <a:rPr lang="en" dirty="0"/>
              <a:t>E |E</a:t>
            </a:r>
            <a:r>
              <a:rPr lang="en" dirty="0">
                <a:solidFill>
                  <a:srgbClr val="FF0000"/>
                </a:solidFill>
              </a:rPr>
              <a:t>*</a:t>
            </a:r>
            <a:r>
              <a:rPr lang="en" dirty="0"/>
              <a:t>E | </a:t>
            </a:r>
            <a:r>
              <a:rPr lang="en" i="1" dirty="0">
                <a:solidFill>
                  <a:srgbClr val="FF0000"/>
                </a:solidFill>
              </a:rPr>
              <a:t>id</a:t>
            </a:r>
            <a:endParaRPr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899" y="165597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65" name="Google Shape;1265;p201"/>
          <p:cNvSpPr txBox="1"/>
          <p:nvPr/>
        </p:nvSpPr>
        <p:spPr>
          <a:xfrm>
            <a:off x="3043645" y="2037806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cxnSp>
        <p:nvCxnSpPr>
          <p:cNvPr id="1266" name="Google Shape;1266;p201"/>
          <p:cNvCxnSpPr/>
          <p:nvPr/>
        </p:nvCxnSpPr>
        <p:spPr>
          <a:xfrm flipH="1">
            <a:off x="2678171" y="2508069"/>
            <a:ext cx="3916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7" name="Google Shape;1267;p201"/>
          <p:cNvSpPr txBox="1"/>
          <p:nvPr/>
        </p:nvSpPr>
        <p:spPr>
          <a:xfrm>
            <a:off x="2233749" y="3082836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cxnSp>
        <p:nvCxnSpPr>
          <p:cNvPr id="1268" name="Google Shape;1268;p201"/>
          <p:cNvCxnSpPr>
            <a:stCxn id="1265" idx="2"/>
          </p:cNvCxnSpPr>
          <p:nvPr/>
        </p:nvCxnSpPr>
        <p:spPr>
          <a:xfrm>
            <a:off x="3265645" y="2561005"/>
            <a:ext cx="0" cy="7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9" name="Google Shape;1269;p201"/>
          <p:cNvCxnSpPr/>
          <p:nvPr/>
        </p:nvCxnSpPr>
        <p:spPr>
          <a:xfrm>
            <a:off x="3391443" y="2508068"/>
            <a:ext cx="5324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0" name="Google Shape;1270;p201"/>
          <p:cNvSpPr txBox="1"/>
          <p:nvPr/>
        </p:nvSpPr>
        <p:spPr>
          <a:xfrm>
            <a:off x="3909060" y="3082834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sp>
        <p:nvSpPr>
          <p:cNvPr id="1271" name="Google Shape;1271;p201"/>
          <p:cNvSpPr txBox="1"/>
          <p:nvPr/>
        </p:nvSpPr>
        <p:spPr>
          <a:xfrm>
            <a:off x="3059156" y="3272244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2" name="Google Shape;1272;p201"/>
          <p:cNvCxnSpPr/>
          <p:nvPr/>
        </p:nvCxnSpPr>
        <p:spPr>
          <a:xfrm flipH="1">
            <a:off x="3519089" y="3559627"/>
            <a:ext cx="3916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3" name="Google Shape;1273;p201"/>
          <p:cNvSpPr txBox="1"/>
          <p:nvPr/>
        </p:nvSpPr>
        <p:spPr>
          <a:xfrm>
            <a:off x="3074667" y="4134393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cxnSp>
        <p:nvCxnSpPr>
          <p:cNvPr id="1274" name="Google Shape;1274;p201"/>
          <p:cNvCxnSpPr/>
          <p:nvPr/>
        </p:nvCxnSpPr>
        <p:spPr>
          <a:xfrm>
            <a:off x="4106632" y="3624940"/>
            <a:ext cx="0" cy="7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5" name="Google Shape;1275;p201"/>
          <p:cNvCxnSpPr/>
          <p:nvPr/>
        </p:nvCxnSpPr>
        <p:spPr>
          <a:xfrm>
            <a:off x="4232360" y="3559627"/>
            <a:ext cx="5324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6" name="Google Shape;1276;p201"/>
          <p:cNvSpPr txBox="1"/>
          <p:nvPr/>
        </p:nvSpPr>
        <p:spPr>
          <a:xfrm>
            <a:off x="4749979" y="4134392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sp>
        <p:nvSpPr>
          <p:cNvPr id="1277" name="Google Shape;1277;p201"/>
          <p:cNvSpPr txBox="1"/>
          <p:nvPr/>
        </p:nvSpPr>
        <p:spPr>
          <a:xfrm>
            <a:off x="3824964" y="4349214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8" name="Google Shape;1278;p201"/>
          <p:cNvCxnSpPr/>
          <p:nvPr/>
        </p:nvCxnSpPr>
        <p:spPr>
          <a:xfrm flipH="1">
            <a:off x="2442617" y="3673928"/>
            <a:ext cx="13200" cy="5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9" name="Google Shape;1279;p201"/>
          <p:cNvSpPr txBox="1"/>
          <p:nvPr/>
        </p:nvSpPr>
        <p:spPr>
          <a:xfrm>
            <a:off x="2227217" y="4245427"/>
            <a:ext cx="466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0" name="Google Shape;1280;p201"/>
          <p:cNvCxnSpPr/>
          <p:nvPr/>
        </p:nvCxnSpPr>
        <p:spPr>
          <a:xfrm flipH="1">
            <a:off x="3299047" y="4610479"/>
            <a:ext cx="13200" cy="5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1" name="Google Shape;1281;p201"/>
          <p:cNvSpPr txBox="1"/>
          <p:nvPr/>
        </p:nvSpPr>
        <p:spPr>
          <a:xfrm>
            <a:off x="3083647" y="5181976"/>
            <a:ext cx="466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2" name="Google Shape;1282;p201"/>
          <p:cNvCxnSpPr/>
          <p:nvPr/>
        </p:nvCxnSpPr>
        <p:spPr>
          <a:xfrm flipH="1">
            <a:off x="4918839" y="4620272"/>
            <a:ext cx="13200" cy="5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3" name="Google Shape;1283;p201"/>
          <p:cNvSpPr txBox="1"/>
          <p:nvPr/>
        </p:nvSpPr>
        <p:spPr>
          <a:xfrm>
            <a:off x="4703439" y="5191771"/>
            <a:ext cx="466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201"/>
          <p:cNvSpPr txBox="1"/>
          <p:nvPr/>
        </p:nvSpPr>
        <p:spPr>
          <a:xfrm>
            <a:off x="8146867" y="2028012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cxnSp>
        <p:nvCxnSpPr>
          <p:cNvPr id="1285" name="Google Shape;1285;p201"/>
          <p:cNvCxnSpPr/>
          <p:nvPr/>
        </p:nvCxnSpPr>
        <p:spPr>
          <a:xfrm flipH="1">
            <a:off x="7781393" y="2498275"/>
            <a:ext cx="3916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6" name="Google Shape;1286;p201"/>
          <p:cNvSpPr txBox="1"/>
          <p:nvPr/>
        </p:nvSpPr>
        <p:spPr>
          <a:xfrm>
            <a:off x="7336971" y="3073040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cxnSp>
        <p:nvCxnSpPr>
          <p:cNvPr id="1287" name="Google Shape;1287;p201"/>
          <p:cNvCxnSpPr>
            <a:stCxn id="1284" idx="2"/>
          </p:cNvCxnSpPr>
          <p:nvPr/>
        </p:nvCxnSpPr>
        <p:spPr>
          <a:xfrm>
            <a:off x="8368867" y="2551211"/>
            <a:ext cx="0" cy="7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8" name="Google Shape;1288;p201"/>
          <p:cNvCxnSpPr/>
          <p:nvPr/>
        </p:nvCxnSpPr>
        <p:spPr>
          <a:xfrm>
            <a:off x="8494664" y="2498273"/>
            <a:ext cx="5324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9" name="Google Shape;1289;p201"/>
          <p:cNvSpPr txBox="1"/>
          <p:nvPr/>
        </p:nvSpPr>
        <p:spPr>
          <a:xfrm>
            <a:off x="9012283" y="3073040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sp>
        <p:nvSpPr>
          <p:cNvPr id="1290" name="Google Shape;1290;p201"/>
          <p:cNvSpPr txBox="1"/>
          <p:nvPr/>
        </p:nvSpPr>
        <p:spPr>
          <a:xfrm>
            <a:off x="8162379" y="3262450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*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1" name="Google Shape;1291;p201"/>
          <p:cNvCxnSpPr/>
          <p:nvPr/>
        </p:nvCxnSpPr>
        <p:spPr>
          <a:xfrm flipH="1">
            <a:off x="7028647" y="3573644"/>
            <a:ext cx="3916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2" name="Google Shape;1292;p201"/>
          <p:cNvSpPr txBox="1"/>
          <p:nvPr/>
        </p:nvSpPr>
        <p:spPr>
          <a:xfrm>
            <a:off x="8177889" y="4124598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  <p:cxnSp>
        <p:nvCxnSpPr>
          <p:cNvPr id="1293" name="Google Shape;1293;p201"/>
          <p:cNvCxnSpPr/>
          <p:nvPr/>
        </p:nvCxnSpPr>
        <p:spPr>
          <a:xfrm>
            <a:off x="7559040" y="3632424"/>
            <a:ext cx="0" cy="70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94" name="Google Shape;1294;p201"/>
          <p:cNvCxnSpPr/>
          <p:nvPr/>
        </p:nvCxnSpPr>
        <p:spPr>
          <a:xfrm>
            <a:off x="7741917" y="3573643"/>
            <a:ext cx="53240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5" name="Google Shape;1295;p201"/>
          <p:cNvSpPr txBox="1"/>
          <p:nvPr/>
        </p:nvSpPr>
        <p:spPr>
          <a:xfrm>
            <a:off x="7293699" y="4352483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6" name="Google Shape;1296;p201"/>
          <p:cNvCxnSpPr/>
          <p:nvPr/>
        </p:nvCxnSpPr>
        <p:spPr>
          <a:xfrm flipH="1">
            <a:off x="6808604" y="4624495"/>
            <a:ext cx="13200" cy="5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7" name="Google Shape;1297;p201"/>
          <p:cNvSpPr txBox="1"/>
          <p:nvPr/>
        </p:nvSpPr>
        <p:spPr>
          <a:xfrm>
            <a:off x="6593204" y="5195994"/>
            <a:ext cx="466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8" name="Google Shape;1298;p201"/>
          <p:cNvCxnSpPr/>
          <p:nvPr/>
        </p:nvCxnSpPr>
        <p:spPr>
          <a:xfrm flipH="1">
            <a:off x="8428395" y="4634289"/>
            <a:ext cx="13200" cy="5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9" name="Google Shape;1299;p201"/>
          <p:cNvSpPr txBox="1"/>
          <p:nvPr/>
        </p:nvSpPr>
        <p:spPr>
          <a:xfrm>
            <a:off x="8201973" y="5126459"/>
            <a:ext cx="466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0" name="Google Shape;1300;p201"/>
          <p:cNvCxnSpPr/>
          <p:nvPr/>
        </p:nvCxnSpPr>
        <p:spPr>
          <a:xfrm flipH="1">
            <a:off x="9212164" y="3573643"/>
            <a:ext cx="13200" cy="5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201"/>
          <p:cNvSpPr txBox="1"/>
          <p:nvPr/>
        </p:nvSpPr>
        <p:spPr>
          <a:xfrm>
            <a:off x="8985743" y="4065812"/>
            <a:ext cx="466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201"/>
          <p:cNvSpPr txBox="1"/>
          <p:nvPr/>
        </p:nvSpPr>
        <p:spPr>
          <a:xfrm>
            <a:off x="6645457" y="4056258"/>
            <a:ext cx="44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1467"/>
          </a:p>
        </p:txBody>
      </p:sp>
    </p:spTree>
    <p:extLst>
      <p:ext uri="{BB962C8B-B14F-4D97-AF65-F5344CB8AC3E}">
        <p14:creationId xmlns:p14="http://schemas.microsoft.com/office/powerpoint/2010/main" val="10504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863"/>
            <a:ext cx="12192000" cy="602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7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217" y="-36060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61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820805"/>
            <a:ext cx="84871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1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5003"/>
            <a:ext cx="9646276" cy="57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0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ntermediate Code Gen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0893" y="283335"/>
            <a:ext cx="12706729" cy="600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9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81"/>
          <p:cNvSpPr txBox="1">
            <a:spLocks noGrp="1"/>
          </p:cNvSpPr>
          <p:nvPr>
            <p:ph type="title"/>
          </p:nvPr>
        </p:nvSpPr>
        <p:spPr>
          <a:xfrm>
            <a:off x="629195" y="372318"/>
            <a:ext cx="7886800" cy="99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1" name="Google Shape;1131;p181"/>
          <p:cNvSpPr txBox="1">
            <a:spLocks noGrp="1"/>
          </p:cNvSpPr>
          <p:nvPr>
            <p:ph type="body" idx="1"/>
          </p:nvPr>
        </p:nvSpPr>
        <p:spPr>
          <a:xfrm>
            <a:off x="629195" y="1201781"/>
            <a:ext cx="10724800" cy="410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100"/>
              <a:buNone/>
            </a:pPr>
            <a:endParaRPr dirty="0"/>
          </a:p>
          <a:p>
            <a:pPr marL="237061" indent="-228594">
              <a:spcBef>
                <a:spcPts val="1067"/>
              </a:spcBef>
              <a:buClr>
                <a:schemeClr val="dk1"/>
              </a:buClr>
              <a:buSzPts val="2100"/>
            </a:pPr>
            <a:r>
              <a:rPr lang="en" dirty="0"/>
              <a:t>The analysis phase of  a compiler  breaks up a source  program into  constituent pieces and  produces  an internal representation for it,  called intermediate  code. </a:t>
            </a:r>
            <a:endParaRPr dirty="0"/>
          </a:p>
          <a:p>
            <a:pPr marL="237061" indent="-50799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dirty="0"/>
          </a:p>
          <a:p>
            <a:pPr marL="694249" lvl="1" indent="-245527">
              <a:spcBef>
                <a:spcPts val="533"/>
              </a:spcBef>
              <a:buClr>
                <a:schemeClr val="dk1"/>
              </a:buClr>
              <a:buSzPts val="1700"/>
            </a:pPr>
            <a:r>
              <a:rPr lang="en" sz="2267" dirty="0"/>
              <a:t>Lexical  Analysis, </a:t>
            </a:r>
            <a:endParaRPr sz="2267" dirty="0"/>
          </a:p>
          <a:p>
            <a:pPr marL="694249" lvl="1" indent="-245527">
              <a:spcBef>
                <a:spcPts val="533"/>
              </a:spcBef>
              <a:buClr>
                <a:schemeClr val="dk1"/>
              </a:buClr>
              <a:buSzPts val="1700"/>
            </a:pPr>
            <a:r>
              <a:rPr lang="en" sz="2267" dirty="0"/>
              <a:t>Syntax and Semantics Analysis,</a:t>
            </a:r>
            <a:endParaRPr sz="2267" dirty="0"/>
          </a:p>
          <a:p>
            <a:pPr marL="694249" lvl="1" indent="-245527">
              <a:spcBef>
                <a:spcPts val="533"/>
              </a:spcBef>
              <a:buClr>
                <a:schemeClr val="dk1"/>
              </a:buClr>
              <a:buSzPts val="1700"/>
            </a:pPr>
            <a:r>
              <a:rPr lang="en" sz="2267" dirty="0"/>
              <a:t>Intermediate Code Generation.</a:t>
            </a:r>
            <a:endParaRPr dirty="0"/>
          </a:p>
          <a:p>
            <a:pPr marL="237061" indent="-50799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18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/>
          <a:srcRect t="1" b="45454"/>
          <a:stretch/>
        </p:blipFill>
        <p:spPr bwMode="auto">
          <a:xfrm>
            <a:off x="1094703" y="3198"/>
            <a:ext cx="10980155" cy="58953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550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/>
          <a:srcRect t="1" b="45454"/>
          <a:stretch/>
        </p:blipFill>
        <p:spPr bwMode="auto">
          <a:xfrm>
            <a:off x="3721838" y="429397"/>
            <a:ext cx="4257718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/>
          <a:srcRect t="30909"/>
          <a:stretch/>
        </p:blipFill>
        <p:spPr bwMode="auto">
          <a:xfrm>
            <a:off x="3721838" y="2317666"/>
            <a:ext cx="4159380" cy="4118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79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/>
          <a:srcRect t="1" b="45454"/>
          <a:stretch/>
        </p:blipFill>
        <p:spPr bwMode="auto">
          <a:xfrm>
            <a:off x="270300" y="158941"/>
            <a:ext cx="4257718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3"/>
          <a:srcRect t="30909"/>
          <a:stretch/>
        </p:blipFill>
        <p:spPr bwMode="auto">
          <a:xfrm>
            <a:off x="368638" y="2034331"/>
            <a:ext cx="4159380" cy="41187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/>
          <a:srcRect t="30909"/>
          <a:stretch/>
        </p:blipFill>
        <p:spPr bwMode="auto">
          <a:xfrm>
            <a:off x="4749686" y="158941"/>
            <a:ext cx="3973587" cy="3934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3803" y="971033"/>
            <a:ext cx="3283166" cy="1063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49686" y="4276714"/>
            <a:ext cx="3859742" cy="19547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16806" y="2444941"/>
            <a:ext cx="3097161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22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Syntax Directed Translation </a:t>
            </a:r>
            <a:b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Techniques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7927F4E-027F-41A7-A869-71DF2ABF7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7" y="2671957"/>
            <a:ext cx="11155332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7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Free Grammar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4" name="Google Shape;1174;p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01924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A set of  terminal  symbols,  may be referred to  as “</a:t>
            </a:r>
            <a:r>
              <a:rPr lang="en" b="1" dirty="0"/>
              <a:t>tokens</a:t>
            </a:r>
            <a:r>
              <a:rPr lang="en" dirty="0"/>
              <a:t>”. </a:t>
            </a:r>
            <a:endParaRPr dirty="0"/>
          </a:p>
          <a:p>
            <a:pPr marL="237061" indent="-201924">
              <a:spcBef>
                <a:spcPts val="1067"/>
              </a:spcBef>
              <a:buClr>
                <a:schemeClr val="dk1"/>
              </a:buClr>
              <a:buSzPct val="100000"/>
            </a:pPr>
            <a:r>
              <a:rPr lang="en" dirty="0"/>
              <a:t>A set of non-terminals,  may be called  “</a:t>
            </a:r>
            <a:r>
              <a:rPr lang="en" b="1" dirty="0"/>
              <a:t>syntactic variables</a:t>
            </a:r>
            <a:r>
              <a:rPr lang="en" dirty="0"/>
              <a:t>”.</a:t>
            </a:r>
            <a:endParaRPr dirty="0"/>
          </a:p>
          <a:p>
            <a:pPr marL="237061" indent="-201924">
              <a:spcBef>
                <a:spcPts val="1067"/>
              </a:spcBef>
              <a:buClr>
                <a:schemeClr val="dk1"/>
              </a:buClr>
              <a:buSzPct val="100000"/>
            </a:pPr>
            <a:r>
              <a:rPr lang="en" dirty="0"/>
              <a:t>A designation of one of the  non-terminals  as the  </a:t>
            </a:r>
            <a:r>
              <a:rPr lang="en" b="1" dirty="0"/>
              <a:t>start</a:t>
            </a:r>
            <a:r>
              <a:rPr lang="en" dirty="0"/>
              <a:t> </a:t>
            </a:r>
            <a:r>
              <a:rPr lang="en" b="1" dirty="0"/>
              <a:t>symbol</a:t>
            </a:r>
            <a:r>
              <a:rPr lang="en" dirty="0"/>
              <a:t>.</a:t>
            </a:r>
            <a:endParaRPr dirty="0"/>
          </a:p>
          <a:p>
            <a:pPr marL="237061" indent="-201924">
              <a:spcBef>
                <a:spcPts val="1067"/>
              </a:spcBef>
              <a:buClr>
                <a:schemeClr val="dk1"/>
              </a:buClr>
              <a:buSzPct val="100000"/>
            </a:pPr>
            <a:r>
              <a:rPr lang="en" dirty="0"/>
              <a:t>A  set  of  </a:t>
            </a:r>
            <a:r>
              <a:rPr lang="en" b="1" dirty="0"/>
              <a:t>productions</a:t>
            </a:r>
            <a:r>
              <a:rPr lang="en" dirty="0"/>
              <a:t>,  where each production  consists  of a  </a:t>
            </a:r>
            <a:endParaRPr dirty="0"/>
          </a:p>
          <a:p>
            <a:pPr marL="914377" lvl="1" indent="-434329">
              <a:spcBef>
                <a:spcPts val="533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b="1" dirty="0"/>
              <a:t>Non-terminal</a:t>
            </a:r>
            <a:r>
              <a:rPr lang="en" dirty="0"/>
              <a:t>, called the  </a:t>
            </a:r>
            <a:r>
              <a:rPr lang="en" b="1" dirty="0"/>
              <a:t>head</a:t>
            </a:r>
            <a:r>
              <a:rPr lang="en" dirty="0"/>
              <a:t>  or </a:t>
            </a:r>
            <a:r>
              <a:rPr lang="en" b="1" dirty="0"/>
              <a:t>left</a:t>
            </a:r>
            <a:r>
              <a:rPr lang="en" dirty="0"/>
              <a:t>-</a:t>
            </a:r>
            <a:r>
              <a:rPr lang="en" b="1" dirty="0"/>
              <a:t>side</a:t>
            </a:r>
            <a:r>
              <a:rPr lang="en" dirty="0"/>
              <a:t>  of  the production, </a:t>
            </a:r>
            <a:endParaRPr dirty="0"/>
          </a:p>
          <a:p>
            <a:pPr marL="914377" lvl="1" indent="-434329">
              <a:spcBef>
                <a:spcPts val="533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dirty="0"/>
              <a:t>an </a:t>
            </a:r>
            <a:r>
              <a:rPr lang="en" b="1" dirty="0"/>
              <a:t>arrow</a:t>
            </a:r>
            <a:r>
              <a:rPr lang="en" dirty="0"/>
              <a:t>, and </a:t>
            </a:r>
            <a:endParaRPr dirty="0"/>
          </a:p>
          <a:p>
            <a:pPr marL="914377" lvl="1" indent="-434329">
              <a:spcBef>
                <a:spcPts val="533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dirty="0"/>
              <a:t>a sequence of terminals and/or non-terminals , called  the body  or right side  of  the  production.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56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24050</TotalTime>
  <Words>491</Words>
  <Application>Microsoft Office PowerPoint</Application>
  <PresentationFormat>Widescreen</PresentationFormat>
  <Paragraphs>96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Office Theme</vt:lpstr>
      <vt:lpstr>A Simple  Syntax Directed  Translation</vt:lpstr>
      <vt:lpstr>Recap. Lecture 1  Structure of Compiler</vt:lpstr>
      <vt:lpstr>PowerPoint Presentation</vt:lpstr>
      <vt:lpstr>Analysis</vt:lpstr>
      <vt:lpstr>PowerPoint Presentation</vt:lpstr>
      <vt:lpstr>PowerPoint Presentation</vt:lpstr>
      <vt:lpstr>PowerPoint Presentation</vt:lpstr>
      <vt:lpstr>A Syntax Directed Translation  Tools and Techniques</vt:lpstr>
      <vt:lpstr>Context Free Grammar </vt:lpstr>
      <vt:lpstr>CFG Example</vt:lpstr>
      <vt:lpstr>Syntax  CFG</vt:lpstr>
      <vt:lpstr>Parse Trees</vt:lpstr>
      <vt:lpstr>Parse Trees</vt:lpstr>
      <vt:lpstr>Parse Trees</vt:lpstr>
      <vt:lpstr>Parse Trees</vt:lpstr>
      <vt:lpstr>Parse tree Example</vt:lpstr>
      <vt:lpstr>Input:  for ( ; expr ; expr )</vt:lpstr>
      <vt:lpstr>Ambiguity</vt:lpstr>
      <vt:lpstr>  Consider a CFG -  E  E+E E  E*E E  id   Can you parse id+id*id ?    </vt:lpstr>
      <vt:lpstr>Parsing id+id*id                    E  E+E |E*E | id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Theory of Automata</dc:title>
  <dc:creator>Faryal Shamsi</dc:creator>
  <cp:lastModifiedBy>Muhammad Haris</cp:lastModifiedBy>
  <cp:revision>397</cp:revision>
  <dcterms:created xsi:type="dcterms:W3CDTF">2020-08-15T12:25:58Z</dcterms:created>
  <dcterms:modified xsi:type="dcterms:W3CDTF">2025-09-14T04:41:14Z</dcterms:modified>
</cp:coreProperties>
</file>