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96" r:id="rId2"/>
    <p:sldId id="398" r:id="rId3"/>
    <p:sldId id="399" r:id="rId4"/>
    <p:sldId id="400" r:id="rId5"/>
    <p:sldId id="401" r:id="rId6"/>
    <p:sldId id="402" r:id="rId7"/>
    <p:sldId id="403" r:id="rId8"/>
    <p:sldId id="405" r:id="rId9"/>
    <p:sldId id="441" r:id="rId10"/>
    <p:sldId id="442" r:id="rId11"/>
    <p:sldId id="448" r:id="rId12"/>
    <p:sldId id="538" r:id="rId13"/>
    <p:sldId id="539" r:id="rId14"/>
    <p:sldId id="451" r:id="rId15"/>
    <p:sldId id="453" r:id="rId16"/>
    <p:sldId id="605" r:id="rId17"/>
    <p:sldId id="591" r:id="rId18"/>
    <p:sldId id="679" r:id="rId19"/>
    <p:sldId id="406" r:id="rId20"/>
    <p:sldId id="408" r:id="rId21"/>
    <p:sldId id="482" r:id="rId22"/>
    <p:sldId id="484" r:id="rId23"/>
    <p:sldId id="676" r:id="rId24"/>
    <p:sldId id="678" r:id="rId25"/>
    <p:sldId id="505" r:id="rId26"/>
    <p:sldId id="507" r:id="rId27"/>
    <p:sldId id="502" r:id="rId28"/>
    <p:sldId id="541" r:id="rId29"/>
    <p:sldId id="444" r:id="rId30"/>
    <p:sldId id="519" r:id="rId31"/>
    <p:sldId id="520" r:id="rId32"/>
    <p:sldId id="521" r:id="rId33"/>
    <p:sldId id="522" r:id="rId34"/>
    <p:sldId id="530" r:id="rId35"/>
    <p:sldId id="531" r:id="rId36"/>
    <p:sldId id="532" r:id="rId37"/>
    <p:sldId id="666" r:id="rId38"/>
    <p:sldId id="533" r:id="rId39"/>
    <p:sldId id="534" r:id="rId40"/>
    <p:sldId id="535" r:id="rId41"/>
    <p:sldId id="53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74" d="100"/>
          <a:sy n="74" d="100"/>
        </p:scale>
        <p:origin x="4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5320FD-083E-4118-96FA-A85B12B504EC}" type="datetimeFigureOut">
              <a:rPr lang="en-US" smtClean="0"/>
              <a:t>9/14/2025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7ED6D-261E-4D86-BC4B-439870402F0E}" type="slidenum">
              <a:rPr lang="en-US" smtClean="0"/>
              <a:t>‹#›</a:t>
            </a:fld>
            <a:endParaRPr lang="en-US"/>
          </a:p>
        </p:txBody>
      </p:sp>
    </p:spTree>
    <p:extLst>
      <p:ext uri="{BB962C8B-B14F-4D97-AF65-F5344CB8AC3E}">
        <p14:creationId xmlns:p14="http://schemas.microsoft.com/office/powerpoint/2010/main" val="1106654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6202677969_0_9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1" name="Google Shape;641;g16202677969_0_9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7689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6202677969_0_11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9" name="Google Shape;939;g16202677969_0_1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2655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16202677969_0_12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8" name="Google Shape;978;g16202677969_0_1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49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6202677969_0_10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3" name="Google Shape;743;g16202677969_0_10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5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6202677969_0_10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16202677969_0_10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g16202677969_0_10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13</a:t>
            </a:fld>
            <a:endParaRPr lang="en-GB"/>
          </a:p>
        </p:txBody>
      </p:sp>
    </p:spTree>
    <p:extLst>
      <p:ext uri="{BB962C8B-B14F-4D97-AF65-F5344CB8AC3E}">
        <p14:creationId xmlns:p14="http://schemas.microsoft.com/office/powerpoint/2010/main" val="313040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202677969_0_12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7" name="Google Shape;997;g16202677969_0_1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964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16202677969_0_12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0" name="Google Shape;1010;g16202677969_0_1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643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6202677969_0_9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3" name="Google Shape;703;g16202677969_0_9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5045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6202677969_0_98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g16202677969_0_9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011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6202677969_0_10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g16202677969_0_10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187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16202677969_0_10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g16202677969_0_10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5340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6202677969_0_93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g16202677969_0_9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773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16202677969_0_124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3" name="Google Shape;1023;g16202677969_0_1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045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6202677969_0_12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5" name="Google Shape;1075;g16202677969_0_12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8036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6202677969_0_129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g16202677969_0_1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9235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6202677969_0_129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1" name="Google Shape;1081;g16202677969_0_12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719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6202677969_0_119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4" name="Google Shape;954;g16202677969_0_1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768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6202677969_0_106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2" name="Google Shape;802;g16202677969_0_10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629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6202677969_0_10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8" name="Google Shape;808;g16202677969_0_10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640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6202677969_0_10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4" name="Google Shape;814;g16202677969_0_10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627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6202677969_0_107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0" name="Google Shape;820;g16202677969_0_10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0214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6202677969_0_11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g16202677969_0_1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71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16202677969_0_94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9" name="Google Shape;659;g16202677969_0_9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340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16202677969_0_11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0" name="Google Shape;880;g16202677969_0_1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131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6202677969_0_11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7" name="Google Shape;887;g16202677969_0_1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265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16202677969_0_11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7" name="Google Shape;887;g16202677969_0_1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55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g16202677969_0_114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g16202677969_0_1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654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6202677969_0_114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0" name="Google Shape;900;g16202677969_0_1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019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6202677969_0_11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g16202677969_0_1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622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6202677969_0_115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3" name="Google Shape;913;g16202677969_0_1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8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6202677969_0_94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g16202677969_0_9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789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6202677969_0_9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g16202677969_0_9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02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6202677969_0_9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g16202677969_0_9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1818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6202677969_0_96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g16202677969_0_9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7621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6202677969_0_97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g16202677969_0_9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87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6202677969_0_117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2" name="Google Shape;932;g16202677969_0_1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32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5B564E-9212-46C3-9E2E-4565FCD036A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564E-9212-46C3-9E2E-4565FCD036A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564E-9212-46C3-9E2E-4565FCD036A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564E-9212-46C3-9E2E-4565FCD036A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5B564E-9212-46C3-9E2E-4565FCD036AB}"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5B564E-9212-46C3-9E2E-4565FCD036AB}"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5B564E-9212-46C3-9E2E-4565FCD036AB}"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5B564E-9212-46C3-9E2E-4565FCD036AB}"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564E-9212-46C3-9E2E-4565FCD036AB}"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5B564E-9212-46C3-9E2E-4565FCD036AB}"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5B564E-9212-46C3-9E2E-4565FCD036AB}"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564E-9212-46C3-9E2E-4565FCD036AB}" type="datetimeFigureOut">
              <a:rPr lang="en-US" smtClean="0"/>
              <a:t>9/14/2025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FE318-34B9-4ED6-ACB4-94F83F14D9D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odedost.com/wp-content/uploads/2017/08/codeblocks-16.01mingw-setup.rar"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codedost.com/wp-content/uploads/2017/09/flex-2.5.4a-1.rar"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105"/>
          <p:cNvSpPr txBox="1">
            <a:spLocks noGrp="1"/>
          </p:cNvSpPr>
          <p:nvPr>
            <p:ph type="ctrTitle"/>
          </p:nvPr>
        </p:nvSpPr>
        <p:spPr>
          <a:xfrm>
            <a:off x="1719940" y="0"/>
            <a:ext cx="9107600" cy="2141600"/>
          </a:xfrm>
          <a:prstGeom prst="rect">
            <a:avLst/>
          </a:prstGeom>
          <a:noFill/>
          <a:ln>
            <a:noFill/>
          </a:ln>
        </p:spPr>
        <p:txBody>
          <a:bodyPr spcFirstLastPara="1" vert="horz" wrap="square" lIns="91433" tIns="45700" rIns="91433" bIns="45700" rtlCol="0" anchor="b" anchorCtr="0">
            <a:normAutofit/>
          </a:bodyPr>
          <a:lstStyle/>
          <a:p>
            <a:pPr>
              <a:spcBef>
                <a:spcPts val="0"/>
              </a:spcBef>
              <a:buClr>
                <a:schemeClr val="dk1"/>
              </a:buClr>
              <a:buSzPts val="4500"/>
            </a:pPr>
            <a:r>
              <a:rPr lang="en-GB" dirty="0">
                <a:effectLst>
                  <a:outerShdw blurRad="38100" dist="38100" dir="2700000" algn="tl">
                    <a:srgbClr val="000000">
                      <a:alpha val="43137"/>
                    </a:srgbClr>
                  </a:outerShdw>
                </a:effectLst>
              </a:rPr>
              <a:t>Lexical Analysis</a:t>
            </a:r>
            <a:endParaRPr dirty="0">
              <a:effectLst>
                <a:outerShdw blurRad="38100" dist="38100" dir="2700000" algn="tl">
                  <a:srgbClr val="000000">
                    <a:alpha val="43137"/>
                  </a:srgbClr>
                </a:outerShdw>
              </a:effectLst>
            </a:endParaRPr>
          </a:p>
        </p:txBody>
      </p:sp>
      <p:sp>
        <p:nvSpPr>
          <p:cNvPr id="644" name="Google Shape;644;p105"/>
          <p:cNvSpPr txBox="1">
            <a:spLocks noGrp="1"/>
          </p:cNvSpPr>
          <p:nvPr>
            <p:ph type="subTitle" idx="1"/>
          </p:nvPr>
        </p:nvSpPr>
        <p:spPr>
          <a:xfrm>
            <a:off x="1366517" y="2141492"/>
            <a:ext cx="9998000" cy="3940000"/>
          </a:xfrm>
          <a:prstGeom prst="rect">
            <a:avLst/>
          </a:prstGeom>
          <a:noFill/>
          <a:ln>
            <a:noFill/>
          </a:ln>
        </p:spPr>
        <p:txBody>
          <a:bodyPr spcFirstLastPara="1" vert="horz" wrap="square" lIns="91433" tIns="45700" rIns="91433" bIns="45700" rtlCol="0" anchor="t" anchorCtr="0">
            <a:normAutofit/>
          </a:bodyPr>
          <a:lstStyle/>
          <a:p>
            <a:pPr>
              <a:spcBef>
                <a:spcPts val="0"/>
              </a:spcBef>
              <a:buClr>
                <a:schemeClr val="dk1"/>
              </a:buClr>
              <a:buSzPts val="1800"/>
            </a:pPr>
            <a:endParaRPr dirty="0"/>
          </a:p>
          <a:p>
            <a:pPr>
              <a:spcBef>
                <a:spcPts val="1065"/>
              </a:spcBef>
              <a:buClr>
                <a:schemeClr val="dk1"/>
              </a:buClr>
              <a:buSzPts val="1800"/>
            </a:pPr>
            <a:r>
              <a:rPr lang="en-GB" i="1" dirty="0"/>
              <a:t>Course Textbook (Chapter 2 &amp; 3)</a:t>
            </a:r>
            <a:endParaRPr dirty="0"/>
          </a:p>
          <a:p>
            <a:pPr>
              <a:spcBef>
                <a:spcPts val="1065"/>
              </a:spcBef>
              <a:buClr>
                <a:schemeClr val="dk1"/>
              </a:buClr>
              <a:buSzPts val="1800"/>
            </a:pPr>
            <a:endParaRPr i="1" dirty="0"/>
          </a:p>
          <a:p>
            <a:pPr>
              <a:spcBef>
                <a:spcPts val="1065"/>
              </a:spcBef>
              <a:buClr>
                <a:schemeClr val="dk1"/>
              </a:buClr>
              <a:buSzPts val="1800"/>
            </a:pPr>
            <a:r>
              <a:rPr lang="en-GB" i="1" dirty="0" smtClean="0"/>
              <a:t>Muhammad Haris </a:t>
            </a:r>
            <a:endParaRPr dirty="0"/>
          </a:p>
          <a:p>
            <a:pPr>
              <a:spcBef>
                <a:spcPts val="1065"/>
              </a:spcBef>
              <a:buClr>
                <a:schemeClr val="dk1"/>
              </a:buClr>
              <a:buSzPts val="1800"/>
            </a:pPr>
            <a:r>
              <a:rPr lang="en-GB" i="1" dirty="0"/>
              <a:t>Lecturer Computer Science </a:t>
            </a:r>
            <a:endParaRPr dirty="0"/>
          </a:p>
          <a:p>
            <a:pPr>
              <a:spcBef>
                <a:spcPts val="1065"/>
              </a:spcBef>
              <a:buClr>
                <a:schemeClr val="dk1"/>
              </a:buClr>
              <a:buSzPts val="1800"/>
            </a:pPr>
            <a:endParaRPr i="1" dirty="0"/>
          </a:p>
          <a:p>
            <a:pPr>
              <a:spcBef>
                <a:spcPts val="1065"/>
              </a:spcBef>
              <a:buClr>
                <a:schemeClr val="dk1"/>
              </a:buClr>
              <a:buSzPts val="1800"/>
            </a:pPr>
            <a:r>
              <a:rPr lang="en-GB" i="1" dirty="0"/>
              <a:t>Sukkur IBA University</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15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Regular expression</a:t>
            </a:r>
            <a:endParaRPr dirty="0">
              <a:effectLst>
                <a:outerShdw blurRad="38100" dist="38100" dir="2700000" algn="tl">
                  <a:srgbClr val="000000">
                    <a:alpha val="43137"/>
                  </a:srgbClr>
                </a:outerShdw>
              </a:effectLst>
            </a:endParaRPr>
          </a:p>
        </p:txBody>
      </p:sp>
      <p:sp>
        <p:nvSpPr>
          <p:cNvPr id="942" name="Google Shape;942;p151"/>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236855">
              <a:spcBef>
                <a:spcPts val="0"/>
              </a:spcBef>
              <a:buClr>
                <a:schemeClr val="dk1"/>
              </a:buClr>
              <a:buSzPts val="1800"/>
            </a:pPr>
            <a:r>
              <a:rPr lang="en-GB" sz="2400" b="1" dirty="0">
                <a:effectLst>
                  <a:outerShdw blurRad="38100" dist="38100" dir="2700000" algn="tl">
                    <a:srgbClr val="000000">
                      <a:alpha val="43137"/>
                    </a:srgbClr>
                  </a:outerShdw>
                </a:effectLst>
              </a:rPr>
              <a:t>L*</a:t>
            </a:r>
            <a:r>
              <a:rPr lang="en-GB" sz="2400" dirty="0">
                <a:effectLst>
                  <a:outerShdw blurRad="38100" dist="38100" dir="2700000" algn="tl">
                    <a:srgbClr val="000000">
                      <a:alpha val="43137"/>
                    </a:srgbClr>
                  </a:outerShdw>
                </a:effectLst>
              </a:rPr>
              <a:t>  is the set  of ail strings of  letters, including Ɛ  the empty string.</a:t>
            </a:r>
            <a:endParaRPr dirty="0">
              <a:effectLst>
                <a:outerShdw blurRad="38100" dist="38100" dir="2700000" algn="tl">
                  <a:srgbClr val="000000">
                    <a:alpha val="43137"/>
                  </a:srgbClr>
                </a:outerShdw>
              </a:effectLst>
            </a:endParaRPr>
          </a:p>
          <a:p>
            <a:pPr marL="236855" indent="-236855">
              <a:spcBef>
                <a:spcPts val="1065"/>
              </a:spcBef>
              <a:buClr>
                <a:schemeClr val="dk1"/>
              </a:buClr>
              <a:buSzPts val="1800"/>
            </a:pPr>
            <a:r>
              <a:rPr lang="en-GB" sz="2400" b="1" dirty="0">
                <a:effectLst>
                  <a:outerShdw blurRad="38100" dist="38100" dir="2700000" algn="tl">
                    <a:srgbClr val="000000">
                      <a:alpha val="43137"/>
                    </a:srgbClr>
                  </a:outerShdw>
                </a:effectLst>
              </a:rPr>
              <a:t>D+</a:t>
            </a:r>
            <a:r>
              <a:rPr lang="en-GB" sz="2400" dirty="0">
                <a:effectLst>
                  <a:outerShdw blurRad="38100" dist="38100" dir="2700000" algn="tl">
                    <a:srgbClr val="000000">
                      <a:alpha val="43137"/>
                    </a:srgbClr>
                  </a:outerShdw>
                </a:effectLst>
              </a:rPr>
              <a:t>  is the set  of all strings of one or more digits.</a:t>
            </a:r>
            <a:endParaRPr dirty="0">
              <a:effectLst>
                <a:outerShdw blurRad="38100" dist="38100" dir="2700000" algn="tl">
                  <a:srgbClr val="000000">
                    <a:alpha val="43137"/>
                  </a:srgbClr>
                </a:outerShdw>
              </a:effectLst>
            </a:endParaRPr>
          </a:p>
          <a:p>
            <a:pPr marL="236855" indent="-236855">
              <a:spcBef>
                <a:spcPts val="1065"/>
              </a:spcBef>
              <a:buClr>
                <a:schemeClr val="dk1"/>
              </a:buClr>
              <a:buSzPts val="1800"/>
            </a:pPr>
            <a:r>
              <a:rPr lang="en-GB" sz="2400" b="1" dirty="0">
                <a:effectLst>
                  <a:outerShdw blurRad="38100" dist="38100" dir="2700000" algn="tl">
                    <a:srgbClr val="000000">
                      <a:alpha val="43137"/>
                    </a:srgbClr>
                  </a:outerShdw>
                </a:effectLst>
              </a:rPr>
              <a:t>L ( L  U  D)*</a:t>
            </a:r>
            <a:r>
              <a:rPr lang="en-GB" sz="2400" dirty="0">
                <a:effectLst>
                  <a:outerShdw blurRad="38100" dist="38100" dir="2700000" algn="tl">
                    <a:srgbClr val="000000">
                      <a:alpha val="43137"/>
                    </a:srgbClr>
                  </a:outerShdw>
                </a:effectLst>
              </a:rPr>
              <a:t> is  the  set  of all strings of letters  and  digits beginning with a letter.</a:t>
            </a:r>
            <a:endParaRPr dirty="0">
              <a:effectLst>
                <a:outerShdw blurRad="38100" dist="38100" dir="2700000" algn="tl">
                  <a:srgbClr val="000000">
                    <a:alpha val="43137"/>
                  </a:srgbClr>
                </a:outerShdw>
              </a:effectLst>
            </a:endParaRPr>
          </a:p>
          <a:p>
            <a:pPr marL="236855" indent="-236855">
              <a:spcBef>
                <a:spcPts val="1065"/>
              </a:spcBef>
              <a:buClr>
                <a:schemeClr val="dk1"/>
              </a:buClr>
              <a:buSzPts val="1800"/>
            </a:pPr>
            <a:r>
              <a:rPr lang="en-GB" sz="2400" dirty="0">
                <a:effectLst>
                  <a:outerShdw blurRad="38100" dist="38100" dir="2700000" algn="tl">
                    <a:srgbClr val="000000">
                      <a:alpha val="43137"/>
                    </a:srgbClr>
                  </a:outerShdw>
                </a:effectLst>
              </a:rPr>
              <a:t>If we include the underscore in </a:t>
            </a:r>
            <a:r>
              <a:rPr lang="en-GB" sz="2400" b="1" dirty="0">
                <a:effectLst>
                  <a:outerShdw blurRad="38100" dist="38100" dir="2700000" algn="tl">
                    <a:srgbClr val="000000">
                      <a:alpha val="43137"/>
                    </a:srgbClr>
                  </a:outerShdw>
                </a:effectLst>
              </a:rPr>
              <a:t>L ( L  U  D)*</a:t>
            </a:r>
            <a:r>
              <a:rPr lang="en-GB" sz="2400" dirty="0">
                <a:effectLst>
                  <a:outerShdw blurRad="38100" dist="38100" dir="2700000" algn="tl">
                    <a:srgbClr val="000000">
                      <a:alpha val="43137"/>
                    </a:srgbClr>
                  </a:outerShdw>
                </a:effectLst>
              </a:rPr>
              <a:t> , then it will be like a valid C identifier.</a:t>
            </a:r>
            <a:endParaRPr dirty="0">
              <a:effectLst>
                <a:outerShdw blurRad="38100" dist="38100" dir="2700000" algn="tl">
                  <a:srgbClr val="000000">
                    <a:alpha val="43137"/>
                  </a:srgbClr>
                </a:outerShdw>
              </a:effectLst>
            </a:endParaRPr>
          </a:p>
          <a:p>
            <a:pPr marL="236855" indent="-236855">
              <a:spcBef>
                <a:spcPts val="1065"/>
              </a:spcBef>
              <a:buClr>
                <a:schemeClr val="dk1"/>
              </a:buClr>
              <a:buSzPts val="1800"/>
              <a:buNone/>
            </a:pPr>
            <a:endParaRPr sz="2400" dirty="0">
              <a:effectLst>
                <a:outerShdw blurRad="38100" dist="38100" dir="2700000" algn="tl">
                  <a:srgbClr val="000000">
                    <a:alpha val="43137"/>
                  </a:srgbClr>
                </a:outerShdw>
              </a:effectLst>
            </a:endParaRPr>
          </a:p>
          <a:p>
            <a:pPr marL="236855" indent="-84455">
              <a:spcBef>
                <a:spcPts val="1065"/>
              </a:spcBef>
              <a:buClr>
                <a:schemeClr val="dk1"/>
              </a:buClr>
              <a:buSzPts val="1800"/>
              <a:buNone/>
            </a:pPr>
            <a:endParaRPr sz="2400" dirty="0">
              <a:effectLst>
                <a:outerShdw blurRad="38100" dist="38100" dir="2700000" algn="tl">
                  <a:srgbClr val="000000">
                    <a:alpha val="43137"/>
                  </a:srgbClr>
                </a:outerShdw>
              </a:effectLst>
            </a:endParaRPr>
          </a:p>
          <a:p>
            <a:pPr marL="236855" indent="-84455">
              <a:spcBef>
                <a:spcPts val="1065"/>
              </a:spcBef>
              <a:buClr>
                <a:schemeClr val="dk1"/>
              </a:buClr>
              <a:buSzPts val="1800"/>
              <a:buNone/>
            </a:pPr>
            <a:endParaRPr sz="2400" dirty="0">
              <a:effectLst>
                <a:outerShdw blurRad="38100" dist="38100" dir="2700000" algn="tl">
                  <a:srgbClr val="000000">
                    <a:alpha val="43137"/>
                  </a:srgbClr>
                </a:outerShdw>
              </a:effectLst>
            </a:endParaRPr>
          </a:p>
        </p:txBody>
      </p:sp>
      <p:pic>
        <p:nvPicPr>
          <p:cNvPr id="943" name="Google Shape;943;p151"/>
          <p:cNvPicPr preferRelativeResize="0"/>
          <p:nvPr/>
        </p:nvPicPr>
        <p:blipFill rotWithShape="1">
          <a:blip r:embed="rId3"/>
          <a:srcRect/>
          <a:stretch>
            <a:fillRect/>
          </a:stretch>
        </p:blipFill>
        <p:spPr>
          <a:xfrm>
            <a:off x="3886200" y="4433888"/>
            <a:ext cx="3808304" cy="823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157"/>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Transition Diagram</a:t>
            </a:r>
            <a:endParaRPr dirty="0">
              <a:effectLst>
                <a:outerShdw blurRad="38100" dist="38100" dir="2700000" algn="tl">
                  <a:srgbClr val="000000">
                    <a:alpha val="43137"/>
                  </a:srgbClr>
                </a:outerShdw>
              </a:effectLst>
            </a:endParaRPr>
          </a:p>
        </p:txBody>
      </p:sp>
      <p:sp>
        <p:nvSpPr>
          <p:cNvPr id="981" name="Google Shape;981;p157"/>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228600">
              <a:spcBef>
                <a:spcPts val="0"/>
              </a:spcBef>
              <a:buClr>
                <a:schemeClr val="dk1"/>
              </a:buClr>
              <a:buSzPts val="2100"/>
            </a:pPr>
            <a:r>
              <a:rPr lang="en-GB"/>
              <a:t>It is an intermediate  step  in  the  construction  of  a  lexical analyzer,  </a:t>
            </a:r>
          </a:p>
          <a:p>
            <a:pPr marL="236855" indent="-228600">
              <a:spcBef>
                <a:spcPts val="1065"/>
              </a:spcBef>
              <a:buClr>
                <a:schemeClr val="dk1"/>
              </a:buClr>
              <a:buSzPts val="2100"/>
            </a:pPr>
            <a:r>
              <a:rPr lang="en-GB"/>
              <a:t>Convert patterns  into  stylized  flowcharts, called </a:t>
            </a:r>
            <a:r>
              <a:rPr lang="en-GB" b="1"/>
              <a:t>transition  diagrams</a:t>
            </a:r>
            <a:r>
              <a:rPr lang="en-GB"/>
              <a:t>.</a:t>
            </a:r>
          </a:p>
          <a:p>
            <a:pPr marL="236855" indent="-228600">
              <a:spcBef>
                <a:spcPts val="1065"/>
              </a:spcBef>
              <a:buClr>
                <a:schemeClr val="dk1"/>
              </a:buClr>
              <a:buSzPts val="2100"/>
            </a:pPr>
            <a:r>
              <a:rPr lang="en-GB"/>
              <a:t>Transition diagrams have a collection of  nodes called states.  </a:t>
            </a:r>
          </a:p>
          <a:p>
            <a:pPr marL="236855" indent="-228600">
              <a:spcBef>
                <a:spcPts val="1065"/>
              </a:spcBef>
              <a:buClr>
                <a:schemeClr val="dk1"/>
              </a:buClr>
              <a:buSzPts val="2100"/>
            </a:pPr>
            <a:r>
              <a:rPr lang="en-GB"/>
              <a:t>Each state  represents  a  condition  that  could  occur  during  the  process  of  scanning the  input looking  for  a lexeme  that  matches one  of several  patterns.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2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Reading Ahead</a:t>
            </a:r>
            <a:endParaRPr dirty="0">
              <a:effectLst>
                <a:outerShdw blurRad="38100" dist="38100" dir="2700000" algn="tl">
                  <a:srgbClr val="000000">
                    <a:alpha val="43137"/>
                  </a:srgbClr>
                </a:outerShdw>
              </a:effectLst>
            </a:endParaRPr>
          </a:p>
        </p:txBody>
      </p:sp>
      <p:sp>
        <p:nvSpPr>
          <p:cNvPr id="746" name="Google Shape;746;p121"/>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236855" indent="-228600">
              <a:spcBef>
                <a:spcPts val="0"/>
              </a:spcBef>
              <a:buClr>
                <a:schemeClr val="dk1"/>
              </a:buClr>
              <a:buSzPts val="2100"/>
            </a:pPr>
            <a:r>
              <a:rPr lang="en-GB"/>
              <a:t>A lexical analyzer may  need to  read ahead  some characters before it  can decide on the  token  to  be returned to the parser. </a:t>
            </a:r>
          </a:p>
          <a:p>
            <a:pPr marL="236855" indent="-228600">
              <a:spcBef>
                <a:spcPts val="1065"/>
              </a:spcBef>
              <a:buClr>
                <a:schemeClr val="dk1"/>
              </a:buClr>
              <a:buSzPts val="2100"/>
            </a:pPr>
            <a:r>
              <a:rPr lang="en-GB"/>
              <a:t>Example</a:t>
            </a:r>
          </a:p>
          <a:p>
            <a:pPr marL="694055" lvl="1" indent="-228600">
              <a:spcBef>
                <a:spcPts val="535"/>
              </a:spcBef>
              <a:buClr>
                <a:schemeClr val="dk1"/>
              </a:buClr>
              <a:buSzPts val="2100"/>
            </a:pPr>
            <a:r>
              <a:rPr lang="en-GB" sz="2800"/>
              <a:t>It may be &gt; or &gt;=</a:t>
            </a:r>
          </a:p>
          <a:p>
            <a:pPr marL="694055" lvl="1" indent="-228600">
              <a:spcBef>
                <a:spcPts val="535"/>
              </a:spcBef>
              <a:buClr>
                <a:schemeClr val="dk1"/>
              </a:buClr>
              <a:buSzPts val="2100"/>
            </a:pPr>
            <a:r>
              <a:rPr lang="en-GB" sz="2800"/>
              <a:t>It may be &lt; or &lt;=</a:t>
            </a:r>
          </a:p>
          <a:p>
            <a:pPr marL="694055" lvl="1" indent="-228600">
              <a:spcBef>
                <a:spcPts val="535"/>
              </a:spcBef>
              <a:buClr>
                <a:schemeClr val="dk1"/>
              </a:buClr>
              <a:buSzPts val="2100"/>
            </a:pPr>
            <a:r>
              <a:rPr lang="en-GB" sz="2800"/>
              <a:t>It may be = or ==</a:t>
            </a:r>
          </a:p>
          <a:p>
            <a:pPr marL="694055" lvl="1" indent="-228600">
              <a:spcBef>
                <a:spcPts val="535"/>
              </a:spcBef>
              <a:buClr>
                <a:schemeClr val="dk1"/>
              </a:buClr>
              <a:buSzPts val="2100"/>
            </a:pPr>
            <a:r>
              <a:rPr lang="en-GB" sz="2800"/>
              <a:t>While * or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752" name="Google Shape;752;p122"/>
          <p:cNvPicPr preferRelativeResize="0"/>
          <p:nvPr/>
        </p:nvPicPr>
        <p:blipFill rotWithShape="1">
          <a:blip r:embed="rId3"/>
          <a:srcRect/>
          <a:stretch>
            <a:fillRect/>
          </a:stretch>
        </p:blipFill>
        <p:spPr>
          <a:xfrm>
            <a:off x="4992631" y="911228"/>
            <a:ext cx="6610879" cy="4576761"/>
          </a:xfrm>
          <a:prstGeom prst="rect">
            <a:avLst/>
          </a:prstGeom>
          <a:noFill/>
          <a:ln>
            <a:noFill/>
          </a:ln>
        </p:spPr>
      </p:pic>
      <p:sp>
        <p:nvSpPr>
          <p:cNvPr id="753" name="Google Shape;753;p12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Reading Ahead</a:t>
            </a:r>
            <a:endParaRPr dirty="0">
              <a:effectLst>
                <a:outerShdw blurRad="38100" dist="38100" dir="2700000" algn="tl">
                  <a:srgbClr val="000000">
                    <a:alpha val="43137"/>
                  </a:srgbClr>
                </a:outerShdw>
              </a:effectLst>
            </a:endParaRPr>
          </a:p>
        </p:txBody>
      </p:sp>
      <p:sp>
        <p:nvSpPr>
          <p:cNvPr id="754" name="Google Shape;754;p122"/>
          <p:cNvSpPr txBox="1">
            <a:spLocks noGrp="1"/>
          </p:cNvSpPr>
          <p:nvPr>
            <p:ph type="body" idx="1"/>
          </p:nvPr>
        </p:nvSpPr>
        <p:spPr>
          <a:xfrm>
            <a:off x="838200" y="1825627"/>
            <a:ext cx="4735200" cy="3976000"/>
          </a:xfrm>
          <a:prstGeom prst="rect">
            <a:avLst/>
          </a:prstGeom>
          <a:noFill/>
          <a:ln>
            <a:noFill/>
          </a:ln>
        </p:spPr>
        <p:txBody>
          <a:bodyPr spcFirstLastPara="1" vert="horz" wrap="square" lIns="91433" tIns="45700" rIns="91433" bIns="45700" rtlCol="0" anchor="t" anchorCtr="0">
            <a:noAutofit/>
          </a:bodyPr>
          <a:lstStyle/>
          <a:p>
            <a:pPr marL="236855" indent="-50800">
              <a:spcBef>
                <a:spcPts val="0"/>
              </a:spcBef>
              <a:buClr>
                <a:schemeClr val="dk1"/>
              </a:buClr>
              <a:buSzPts val="2100"/>
              <a:buNone/>
            </a:pPr>
            <a:endParaRPr dirty="0"/>
          </a:p>
          <a:p>
            <a:pPr marL="236855" indent="-228600">
              <a:spcBef>
                <a:spcPts val="1065"/>
              </a:spcBef>
              <a:buClr>
                <a:schemeClr val="dk1"/>
              </a:buClr>
              <a:buSzPts val="2100"/>
            </a:pPr>
            <a:r>
              <a:rPr lang="en-GB" dirty="0"/>
              <a:t>A general  approach  to  reading  ahead on the  input,  is to  maintain  an  input buffer from which the  lexical  analyzer can read and push back  characters.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60"/>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2700"/>
            </a:pPr>
            <a:r>
              <a:rPr lang="en-GB" sz="3600" dirty="0">
                <a:effectLst>
                  <a:outerShdw blurRad="38100" dist="38100" dir="2700000" algn="tl">
                    <a:srgbClr val="000000">
                      <a:alpha val="43137"/>
                    </a:srgbClr>
                  </a:outerShdw>
                </a:effectLst>
              </a:rPr>
              <a:t>Recognition of reserve words: Method1</a:t>
            </a:r>
            <a:endParaRPr dirty="0">
              <a:effectLst>
                <a:outerShdw blurRad="38100" dist="38100" dir="2700000" algn="tl">
                  <a:srgbClr val="000000">
                    <a:alpha val="43137"/>
                  </a:srgbClr>
                </a:outerShdw>
              </a:effectLst>
            </a:endParaRPr>
          </a:p>
        </p:txBody>
      </p:sp>
      <p:sp>
        <p:nvSpPr>
          <p:cNvPr id="1000" name="Google Shape;1000;p160"/>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236855" indent="-228600">
              <a:spcBef>
                <a:spcPts val="0"/>
              </a:spcBef>
              <a:buClr>
                <a:schemeClr val="dk1"/>
              </a:buClr>
              <a:buSzPts val="1700"/>
            </a:pPr>
            <a:r>
              <a:rPr lang="en-GB" sz="2265" b="1"/>
              <a:t>If</a:t>
            </a:r>
            <a:r>
              <a:rPr lang="en-GB" sz="2265"/>
              <a:t> , </a:t>
            </a:r>
            <a:r>
              <a:rPr lang="en-GB" sz="2265" b="1"/>
              <a:t>then</a:t>
            </a:r>
            <a:r>
              <a:rPr lang="en-GB" sz="2265"/>
              <a:t> or </a:t>
            </a:r>
            <a:r>
              <a:rPr lang="en-GB" sz="2265" b="1"/>
              <a:t>While</a:t>
            </a:r>
            <a:r>
              <a:rPr lang="en-GB" sz="2265"/>
              <a:t> are reserved word but looks like an identifier.</a:t>
            </a:r>
          </a:p>
          <a:p>
            <a:pPr marL="236855" indent="-228600">
              <a:spcBef>
                <a:spcPts val="1065"/>
              </a:spcBef>
              <a:buClr>
                <a:schemeClr val="dk1"/>
              </a:buClr>
              <a:buSzPts val="1700"/>
            </a:pPr>
            <a:r>
              <a:rPr lang="en-GB" sz="2265"/>
              <a:t>We use transition graph to search identifier lexemes and recognize reserved words. </a:t>
            </a:r>
          </a:p>
          <a:p>
            <a:pPr marL="236855" indent="-84455">
              <a:spcBef>
                <a:spcPts val="1065"/>
              </a:spcBef>
              <a:buClr>
                <a:schemeClr val="dk1"/>
              </a:buClr>
              <a:buSzPts val="1700"/>
              <a:buNone/>
            </a:pPr>
            <a:endParaRPr sz="2265"/>
          </a:p>
          <a:p>
            <a:pPr marL="236855" indent="-84455">
              <a:spcBef>
                <a:spcPts val="1065"/>
              </a:spcBef>
              <a:buClr>
                <a:schemeClr val="dk1"/>
              </a:buClr>
              <a:buSzPts val="1700"/>
              <a:buNone/>
            </a:pPr>
            <a:endParaRPr sz="2265"/>
          </a:p>
          <a:p>
            <a:pPr marL="236855" indent="-84455">
              <a:spcBef>
                <a:spcPts val="1065"/>
              </a:spcBef>
              <a:buClr>
                <a:schemeClr val="dk1"/>
              </a:buClr>
              <a:buSzPts val="1700"/>
              <a:buNone/>
            </a:pPr>
            <a:endParaRPr sz="2265"/>
          </a:p>
        </p:txBody>
      </p:sp>
      <p:pic>
        <p:nvPicPr>
          <p:cNvPr id="1001" name="Google Shape;1001;p160"/>
          <p:cNvPicPr preferRelativeResize="0"/>
          <p:nvPr/>
        </p:nvPicPr>
        <p:blipFill rotWithShape="1">
          <a:blip r:embed="rId3"/>
          <a:srcRect/>
          <a:stretch>
            <a:fillRect/>
          </a:stretch>
        </p:blipFill>
        <p:spPr>
          <a:xfrm>
            <a:off x="2654407" y="3135086"/>
            <a:ext cx="8039448" cy="222068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6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Recognition of reserve words: Method2</a:t>
            </a:r>
            <a:endParaRPr dirty="0">
              <a:effectLst>
                <a:outerShdw blurRad="38100" dist="38100" dir="2700000" algn="tl">
                  <a:srgbClr val="000000">
                    <a:alpha val="43137"/>
                  </a:srgbClr>
                </a:outerShdw>
              </a:effectLst>
            </a:endParaRPr>
          </a:p>
        </p:txBody>
      </p:sp>
      <p:sp>
        <p:nvSpPr>
          <p:cNvPr id="1013" name="Google Shape;1013;p162"/>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236855">
              <a:spcBef>
                <a:spcPts val="0"/>
              </a:spcBef>
              <a:buClr>
                <a:schemeClr val="dk1"/>
              </a:buClr>
              <a:buSzPts val="1800"/>
            </a:pPr>
            <a:r>
              <a:rPr lang="en-GB" sz="2400"/>
              <a:t>Create  separate transition  diagrams  for  each  keyword</a:t>
            </a:r>
          </a:p>
        </p:txBody>
      </p:sp>
      <p:pic>
        <p:nvPicPr>
          <p:cNvPr id="1014" name="Google Shape;1014;p162"/>
          <p:cNvPicPr preferRelativeResize="0"/>
          <p:nvPr/>
        </p:nvPicPr>
        <p:blipFill rotWithShape="1">
          <a:blip r:embed="rId3"/>
          <a:srcRect/>
          <a:stretch>
            <a:fillRect/>
          </a:stretch>
        </p:blipFill>
        <p:spPr>
          <a:xfrm>
            <a:off x="1938334" y="3236687"/>
            <a:ext cx="7961997" cy="13172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ffectLst>
                  <a:outerShdw blurRad="38100" dist="38100" dir="2700000" algn="tl">
                    <a:srgbClr val="000000">
                      <a:alpha val="43137"/>
                    </a:srgbClr>
                  </a:outerShdw>
                </a:effectLst>
              </a:rPr>
              <a:t>Regular Expression (Java: </a:t>
            </a:r>
            <a:r>
              <a:rPr lang="en-US">
                <a:solidFill>
                  <a:srgbClr val="FF0000"/>
                </a:solidFill>
                <a:effectLst>
                  <a:outerShdw blurRad="38100" dist="38100" dir="2700000" algn="tl">
                    <a:srgbClr val="000000">
                      <a:alpha val="43137"/>
                    </a:srgbClr>
                  </a:outerShdw>
                </a:effectLst>
              </a:rPr>
              <a:t>java.util.regex</a:t>
            </a:r>
            <a:r>
              <a:rPr lang="en-US">
                <a:effectLst>
                  <a:outerShdw blurRad="38100" dist="38100" dir="2700000" algn="tl">
                    <a:srgbClr val="000000">
                      <a:alpha val="43137"/>
                    </a:srgbClr>
                  </a:outerShdw>
                </a:effectLst>
              </a:rPr>
              <a:t>)</a:t>
            </a:r>
          </a:p>
        </p:txBody>
      </p:sp>
      <p:sp>
        <p:nvSpPr>
          <p:cNvPr id="3" name="Content Placeholder 2"/>
          <p:cNvSpPr>
            <a:spLocks noGrp="1"/>
          </p:cNvSpPr>
          <p:nvPr>
            <p:ph idx="1"/>
          </p:nvPr>
        </p:nvSpPr>
        <p:spPr/>
        <p:txBody>
          <a:bodyPr>
            <a:normAutofit fontScale="87500" lnSpcReduction="20000"/>
          </a:bodyPr>
          <a:lstStyle/>
          <a:p>
            <a:r>
              <a:rPr lang="en-US" dirty="0">
                <a:sym typeface="+mn-ea"/>
              </a:rPr>
              <a:t>Regular Expressions/ Regex help search token matching complex criteria.  </a:t>
            </a:r>
            <a:endParaRPr lang="en-US" dirty="0"/>
          </a:p>
          <a:p>
            <a:endParaRPr lang="en-US" dirty="0"/>
          </a:p>
          <a:p>
            <a:r>
              <a:rPr lang="en-US" dirty="0"/>
              <a:t>First, the pattern is created using the </a:t>
            </a:r>
            <a:r>
              <a:rPr lang="en-US" dirty="0" err="1">
                <a:solidFill>
                  <a:srgbClr val="FF0000"/>
                </a:solidFill>
              </a:rPr>
              <a:t>Pattern.compile</a:t>
            </a:r>
            <a:r>
              <a:rPr lang="en-US" dirty="0">
                <a:solidFill>
                  <a:srgbClr val="FF0000"/>
                </a:solidFill>
              </a:rPr>
              <a:t>()</a:t>
            </a:r>
            <a:r>
              <a:rPr lang="en-US" dirty="0"/>
              <a:t> method. The first parameter indicates which pattern is being searched for and the second parameter has a flag to indicates that the search should be case-insensitive. The second parameter is optional.</a:t>
            </a:r>
          </a:p>
          <a:p>
            <a:endParaRPr lang="en-US" dirty="0"/>
          </a:p>
          <a:p>
            <a:r>
              <a:rPr lang="en-US" dirty="0"/>
              <a:t>The </a:t>
            </a:r>
            <a:r>
              <a:rPr lang="en-US" dirty="0">
                <a:solidFill>
                  <a:srgbClr val="FF0000"/>
                </a:solidFill>
              </a:rPr>
              <a:t>matcher()</a:t>
            </a:r>
            <a:r>
              <a:rPr lang="en-US" dirty="0"/>
              <a:t> method is used to search for the pattern in a string. It returns a Matcher object which contains information about the search that was performed.</a:t>
            </a:r>
          </a:p>
          <a:p>
            <a:endParaRPr lang="en-US" dirty="0"/>
          </a:p>
          <a:p>
            <a:r>
              <a:rPr lang="en-US" dirty="0"/>
              <a:t>The </a:t>
            </a:r>
            <a:r>
              <a:rPr lang="en-US" dirty="0">
                <a:solidFill>
                  <a:srgbClr val="FF0000"/>
                </a:solidFill>
              </a:rPr>
              <a:t>matches() </a:t>
            </a:r>
            <a:r>
              <a:rPr lang="en-US" dirty="0"/>
              <a:t>and </a:t>
            </a:r>
            <a:r>
              <a:rPr lang="en-US" dirty="0">
                <a:solidFill>
                  <a:srgbClr val="FF0000"/>
                </a:solidFill>
              </a:rPr>
              <a:t>find() </a:t>
            </a:r>
            <a:r>
              <a:rPr lang="en-US" dirty="0"/>
              <a:t>method returns true if the pattern was found in the string and false if it was not found.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Regular Expression (Java: </a:t>
            </a:r>
            <a:r>
              <a:rPr lang="en-US" dirty="0" err="1">
                <a:solidFill>
                  <a:srgbClr val="FF0000"/>
                </a:solidFill>
                <a:effectLst>
                  <a:outerShdw blurRad="38100" dist="38100" dir="2700000" algn="tl">
                    <a:srgbClr val="000000">
                      <a:alpha val="43137"/>
                    </a:srgbClr>
                  </a:outerShdw>
                </a:effectLst>
              </a:rPr>
              <a:t>java.util.regex</a:t>
            </a:r>
            <a:r>
              <a:rPr lang="en-US" dirty="0">
                <a:effectLst>
                  <a:outerShdw blurRad="38100" dist="38100" dir="2700000" algn="tl">
                    <a:srgbClr val="000000">
                      <a:alpha val="43137"/>
                    </a:srgbClr>
                  </a:outerShdw>
                </a:effectLst>
              </a:rPr>
              <a:t>)</a:t>
            </a:r>
          </a:p>
        </p:txBody>
      </p:sp>
      <p:sp>
        <p:nvSpPr>
          <p:cNvPr id="3" name="Content Placeholder 2"/>
          <p:cNvSpPr>
            <a:spLocks noGrp="1"/>
          </p:cNvSpPr>
          <p:nvPr>
            <p:ph sz="half" idx="1"/>
          </p:nvPr>
        </p:nvSpPr>
        <p:spPr/>
        <p:txBody>
          <a:bodyPr>
            <a:normAutofit fontScale="87500" lnSpcReduction="20000"/>
          </a:bodyPr>
          <a:lstStyle/>
          <a:p>
            <a:pPr marL="0" indent="0" algn="just">
              <a:buNone/>
            </a:pPr>
            <a:r>
              <a:rPr lang="en-US" b="1" i="0" dirty="0">
                <a:solidFill>
                  <a:srgbClr val="006699"/>
                </a:solidFill>
                <a:effectLst/>
                <a:latin typeface="inter-regular"/>
              </a:rPr>
              <a:t>import</a:t>
            </a:r>
            <a:r>
              <a:rPr lang="en-US" b="0" i="0" dirty="0">
                <a:solidFill>
                  <a:srgbClr val="000000"/>
                </a:solidFill>
                <a:effectLst/>
                <a:latin typeface="inter-regular"/>
              </a:rPr>
              <a:t> </a:t>
            </a:r>
            <a:r>
              <a:rPr lang="en-US" b="0" i="0" dirty="0" err="1">
                <a:solidFill>
                  <a:srgbClr val="000000"/>
                </a:solidFill>
                <a:effectLst/>
                <a:latin typeface="inter-regular"/>
              </a:rPr>
              <a:t>java.util.regex</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RegexExample1{  </a:t>
            </a:r>
          </a:p>
          <a:p>
            <a:pPr marL="0" indent="0" algn="just">
              <a:buNone/>
            </a:pP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marL="0" indent="0" algn="just">
              <a:buNone/>
            </a:pPr>
            <a:endParaRPr lang="en-US" b="0" i="0" dirty="0">
              <a:solidFill>
                <a:srgbClr val="008200"/>
              </a:solidFill>
              <a:effectLst/>
              <a:latin typeface="inter-regular"/>
            </a:endParaRPr>
          </a:p>
          <a:p>
            <a:pPr marL="0" indent="0" algn="just">
              <a:buNone/>
            </a:pPr>
            <a:r>
              <a:rPr lang="en-US" b="0" i="0" dirty="0">
                <a:solidFill>
                  <a:srgbClr val="008200"/>
                </a:solidFill>
                <a:effectLst/>
                <a:latin typeface="inter-regular"/>
              </a:rPr>
              <a:t>//1st way</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Pattern p = </a:t>
            </a:r>
            <a:r>
              <a:rPr lang="en-US" b="0" i="0" dirty="0" err="1">
                <a:solidFill>
                  <a:srgbClr val="000000"/>
                </a:solidFill>
                <a:effectLst/>
                <a:latin typeface="inter-regular"/>
              </a:rPr>
              <a:t>Pattern.compile</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a:t>
            </a:r>
            <a:r>
              <a:rPr lang="en-US" b="0" i="0" dirty="0">
                <a:solidFill>
                  <a:srgbClr val="008200"/>
                </a:solidFill>
                <a:effectLst/>
                <a:latin typeface="inter-regular"/>
              </a:rPr>
              <a:t>//. represents single character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Matcher m = </a:t>
            </a:r>
            <a:r>
              <a:rPr lang="en-US" b="0" i="0" dirty="0" err="1">
                <a:solidFill>
                  <a:srgbClr val="000000"/>
                </a:solidFill>
                <a:effectLst/>
                <a:latin typeface="inter-regular"/>
              </a:rPr>
              <a:t>p.matcher</a:t>
            </a:r>
            <a:r>
              <a:rPr lang="en-US" b="0" i="0" dirty="0">
                <a:solidFill>
                  <a:srgbClr val="000000"/>
                </a:solidFill>
                <a:effectLst/>
                <a:latin typeface="inter-regular"/>
              </a:rPr>
              <a:t>(</a:t>
            </a:r>
            <a:r>
              <a:rPr lang="en-US" b="0" i="0" dirty="0">
                <a:solidFill>
                  <a:srgbClr val="0000FF"/>
                </a:solidFill>
                <a:effectLst/>
                <a:latin typeface="inter-regular"/>
              </a:rPr>
              <a:t>"as"</a:t>
            </a:r>
            <a:r>
              <a:rPr lang="en-US" b="0" i="0" dirty="0">
                <a:solidFill>
                  <a:srgbClr val="000000"/>
                </a:solidFill>
                <a:effectLst/>
                <a:latin typeface="inter-regular"/>
              </a:rPr>
              <a:t>);  </a:t>
            </a:r>
          </a:p>
          <a:p>
            <a:pPr marL="0" indent="0" algn="just">
              <a:buNone/>
            </a:pPr>
            <a:r>
              <a:rPr lang="en-US" b="1" i="0" dirty="0" err="1">
                <a:solidFill>
                  <a:srgbClr val="006699"/>
                </a:solidFill>
                <a:effectLst/>
                <a:latin typeface="inter-regular"/>
              </a:rPr>
              <a:t>boolean</a:t>
            </a:r>
            <a:r>
              <a:rPr lang="en-US" b="0" i="0" dirty="0">
                <a:solidFill>
                  <a:srgbClr val="000000"/>
                </a:solidFill>
                <a:effectLst/>
                <a:latin typeface="inter-regular"/>
              </a:rPr>
              <a:t> b = </a:t>
            </a:r>
            <a:r>
              <a:rPr lang="en-US" b="0" i="0" dirty="0" err="1">
                <a:solidFill>
                  <a:srgbClr val="000000"/>
                </a:solidFill>
                <a:effectLst/>
                <a:latin typeface="inter-regular"/>
              </a:rPr>
              <a:t>m.matches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algn="just">
              <a:buFont typeface="+mj-lt"/>
              <a:buAutoNum type="arabicPeriod"/>
            </a:pPr>
            <a:endParaRPr lang="en-US" b="0" i="0" dirty="0">
              <a:solidFill>
                <a:srgbClr val="000000"/>
              </a:solidFill>
              <a:effectLst/>
              <a:latin typeface="inter-regular"/>
            </a:endParaRPr>
          </a:p>
        </p:txBody>
      </p:sp>
      <p:sp>
        <p:nvSpPr>
          <p:cNvPr id="4" name="Content Placeholder 3"/>
          <p:cNvSpPr>
            <a:spLocks noGrp="1"/>
          </p:cNvSpPr>
          <p:nvPr>
            <p:ph sz="half" idx="2"/>
          </p:nvPr>
        </p:nvSpPr>
        <p:spPr/>
        <p:txBody>
          <a:bodyPr>
            <a:normAutofit fontScale="87500" lnSpcReduction="20000"/>
          </a:bodyPr>
          <a:lstStyle/>
          <a:p>
            <a:pPr marL="0" indent="0" algn="just">
              <a:buNone/>
            </a:pPr>
            <a:r>
              <a:rPr lang="en-US" b="0" i="0" dirty="0">
                <a:solidFill>
                  <a:srgbClr val="008200"/>
                </a:solidFill>
                <a:effectLst/>
                <a:latin typeface="inter-regular"/>
              </a:rPr>
              <a:t>//2nd way</a:t>
            </a:r>
            <a:r>
              <a:rPr lang="en-US" b="0" i="0" dirty="0">
                <a:solidFill>
                  <a:srgbClr val="000000"/>
                </a:solidFill>
                <a:effectLst/>
                <a:latin typeface="inter-regular"/>
              </a:rPr>
              <a:t>  </a:t>
            </a:r>
          </a:p>
          <a:p>
            <a:pPr marL="0" indent="0" algn="just">
              <a:buNone/>
            </a:pPr>
            <a:r>
              <a:rPr lang="en-US" b="1" i="0" dirty="0" err="1">
                <a:solidFill>
                  <a:srgbClr val="006699"/>
                </a:solidFill>
                <a:effectLst/>
                <a:latin typeface="inter-regular"/>
              </a:rPr>
              <a:t>boolean</a:t>
            </a:r>
            <a:r>
              <a:rPr lang="en-US" b="0" i="0" dirty="0">
                <a:solidFill>
                  <a:srgbClr val="000000"/>
                </a:solidFill>
                <a:effectLst/>
                <a:latin typeface="inter-regular"/>
              </a:rPr>
              <a:t> b2=</a:t>
            </a:r>
            <a:r>
              <a:rPr lang="en-US" b="0" i="0" dirty="0" err="1">
                <a:solidFill>
                  <a:srgbClr val="000000"/>
                </a:solidFill>
                <a:effectLst/>
                <a:latin typeface="inter-regular"/>
              </a:rPr>
              <a:t>Pattern.compile</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).matcher(</a:t>
            </a:r>
            <a:r>
              <a:rPr lang="en-US" b="0" i="0" dirty="0">
                <a:solidFill>
                  <a:srgbClr val="0000FF"/>
                </a:solidFill>
                <a:effectLst/>
                <a:latin typeface="inter-regular"/>
              </a:rPr>
              <a:t>"as"</a:t>
            </a:r>
            <a:r>
              <a:rPr lang="en-US" b="0" i="0" dirty="0">
                <a:solidFill>
                  <a:srgbClr val="000000"/>
                </a:solidFill>
                <a:effectLst/>
                <a:latin typeface="inter-regular"/>
              </a:rPr>
              <a:t>).matches();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8200"/>
                </a:solidFill>
                <a:effectLst/>
                <a:latin typeface="inter-regular"/>
              </a:rPr>
              <a:t>//3rd way</a:t>
            </a:r>
            <a:r>
              <a:rPr lang="en-US" b="0" i="0" dirty="0">
                <a:solidFill>
                  <a:srgbClr val="000000"/>
                </a:solidFill>
                <a:effectLst/>
                <a:latin typeface="inter-regular"/>
              </a:rPr>
              <a:t>  </a:t>
            </a:r>
          </a:p>
          <a:p>
            <a:pPr marL="0" indent="0" algn="just">
              <a:buNone/>
            </a:pPr>
            <a:r>
              <a:rPr lang="en-US" b="1" i="0" dirty="0" err="1">
                <a:solidFill>
                  <a:srgbClr val="006699"/>
                </a:solidFill>
                <a:effectLst/>
                <a:latin typeface="inter-regular"/>
              </a:rPr>
              <a:t>boolean</a:t>
            </a:r>
            <a:r>
              <a:rPr lang="en-US" b="0" i="0" dirty="0">
                <a:solidFill>
                  <a:srgbClr val="000000"/>
                </a:solidFill>
                <a:effectLst/>
                <a:latin typeface="inter-regular"/>
              </a:rPr>
              <a:t> b3 = </a:t>
            </a:r>
            <a:r>
              <a:rPr lang="en-US" b="0" i="0" dirty="0" err="1">
                <a:solidFill>
                  <a:srgbClr val="000000"/>
                </a:solidFill>
                <a:effectLst/>
                <a:latin typeface="inter-regular"/>
              </a:rPr>
              <a:t>Pattern.matches</a:t>
            </a:r>
            <a:r>
              <a:rPr lang="en-US" b="0" i="0" dirty="0">
                <a:solidFill>
                  <a:srgbClr val="000000"/>
                </a:solidFill>
                <a:effectLst/>
                <a:latin typeface="inter-regular"/>
              </a:rPr>
              <a:t>(</a:t>
            </a:r>
            <a:r>
              <a:rPr lang="en-US" b="0" i="0" dirty="0">
                <a:solidFill>
                  <a:srgbClr val="0000FF"/>
                </a:solidFill>
                <a:effectLst/>
                <a:latin typeface="inter-regular"/>
              </a:rPr>
              <a:t>".s"</a:t>
            </a:r>
            <a:r>
              <a:rPr lang="en-US" b="0" i="0" dirty="0">
                <a:solidFill>
                  <a:srgbClr val="000000"/>
                </a:solidFill>
                <a:effectLst/>
                <a:latin typeface="inter-regular"/>
              </a:rPr>
              <a:t>, </a:t>
            </a:r>
            <a:r>
              <a:rPr lang="en-US" b="0" i="0" dirty="0">
                <a:solidFill>
                  <a:srgbClr val="0000FF"/>
                </a:solidFill>
                <a:effectLst/>
                <a:latin typeface="inter-regular"/>
              </a:rPr>
              <a:t>"as"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System.out.println</a:t>
            </a:r>
            <a:r>
              <a:rPr lang="en-US" b="0" i="0" dirty="0">
                <a:solidFill>
                  <a:srgbClr val="000000"/>
                </a:solidFill>
                <a:effectLst/>
                <a:latin typeface="inter-regular"/>
              </a:rPr>
              <a:t>(b+</a:t>
            </a:r>
            <a:r>
              <a:rPr lang="en-US" b="0" i="0" dirty="0">
                <a:solidFill>
                  <a:srgbClr val="0000FF"/>
                </a:solidFill>
                <a:effectLst/>
                <a:latin typeface="inter-regular"/>
              </a:rPr>
              <a:t>" "</a:t>
            </a:r>
            <a:r>
              <a:rPr lang="en-US" b="0" i="0" dirty="0">
                <a:solidFill>
                  <a:srgbClr val="000000"/>
                </a:solidFill>
                <a:effectLst/>
                <a:latin typeface="inter-regular"/>
              </a:rPr>
              <a:t>+b2+</a:t>
            </a:r>
            <a:r>
              <a:rPr lang="en-US" b="0" i="0" dirty="0">
                <a:solidFill>
                  <a:srgbClr val="0000FF"/>
                </a:solidFill>
                <a:effectLst/>
                <a:latin typeface="inter-regular"/>
              </a:rPr>
              <a:t>" "</a:t>
            </a:r>
            <a:r>
              <a:rPr lang="en-US" b="0" i="0" dirty="0">
                <a:solidFill>
                  <a:srgbClr val="000000"/>
                </a:solidFill>
                <a:effectLst/>
                <a:latin typeface="inter-regular"/>
              </a:rPr>
              <a:t>+b3);  </a:t>
            </a:r>
          </a:p>
          <a:p>
            <a:pPr marL="0" indent="0" algn="just">
              <a:buNone/>
            </a:pPr>
            <a:r>
              <a:rPr lang="en-US" b="0" i="0" dirty="0">
                <a:solidFill>
                  <a:srgbClr val="000000"/>
                </a:solidFill>
                <a:effectLst/>
                <a:latin typeface="inter-regular"/>
              </a:rPr>
              <a:t>}}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82;p142"/>
          <p:cNvSpPr txBox="1">
            <a:spLocks/>
          </p:cNvSpPr>
          <p:nvPr/>
        </p:nvSpPr>
        <p:spPr>
          <a:xfrm>
            <a:off x="921328" y="403476"/>
            <a:ext cx="10515600" cy="1325600"/>
          </a:xfrm>
          <a:prstGeom prst="rect">
            <a:avLst/>
          </a:prstGeom>
          <a:noFill/>
          <a:ln>
            <a:noFill/>
          </a:ln>
        </p:spPr>
        <p:txBody>
          <a:bodyPr spcFirstLastPara="1" vert="horz" wrap="square" lIns="91433" tIns="45700" rIns="91433" bIns="4570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3300"/>
            </a:pPr>
            <a:r>
              <a:rPr lang="en-GB" dirty="0" smtClean="0">
                <a:effectLst>
                  <a:outerShdw blurRad="38100" dist="38100" dir="2700000" algn="tl">
                    <a:srgbClr val="000000">
                      <a:alpha val="43137"/>
                    </a:srgbClr>
                  </a:outerShdw>
                </a:effectLst>
              </a:rPr>
              <a:t>Lexical  Errors</a:t>
            </a:r>
            <a:endParaRPr lang="en-GB" dirty="0">
              <a:effectLst>
                <a:outerShdw blurRad="38100" dist="38100" dir="2700000" algn="tl">
                  <a:srgbClr val="000000">
                    <a:alpha val="43137"/>
                  </a:srgbClr>
                </a:outerShdw>
              </a:effectLst>
            </a:endParaRPr>
          </a:p>
        </p:txBody>
      </p:sp>
      <p:sp>
        <p:nvSpPr>
          <p:cNvPr id="6" name="Google Shape;883;p142"/>
          <p:cNvSpPr txBox="1">
            <a:spLocks/>
          </p:cNvSpPr>
          <p:nvPr/>
        </p:nvSpPr>
        <p:spPr>
          <a:xfrm>
            <a:off x="838200" y="1792373"/>
            <a:ext cx="10515600" cy="4357600"/>
          </a:xfrm>
          <a:prstGeom prst="rect">
            <a:avLst/>
          </a:prstGeom>
          <a:noFill/>
          <a:ln>
            <a:noFill/>
          </a:ln>
        </p:spPr>
        <p:txBody>
          <a:bodyPr spcFirstLastPara="1" vert="horz" wrap="square" lIns="91433" tIns="45700" rIns="91433"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855" indent="-84455">
              <a:spcBef>
                <a:spcPts val="1065"/>
              </a:spcBef>
              <a:buClr>
                <a:schemeClr val="dk1"/>
              </a:buClr>
              <a:buSzPts val="1800"/>
              <a:buFont typeface="Arial" panose="020B0604020202020204" pitchFamily="34" charset="0"/>
              <a:buNone/>
            </a:pPr>
            <a:r>
              <a:rPr lang="en-US" dirty="0" smtClean="0"/>
              <a:t>Suppose a situation arises in which the lexical analyzer is unable to proceed because none of the patterns for tokens matches any prefix of the remaining input. The simplest recovery strategy is "panic mode" recovery. </a:t>
            </a:r>
          </a:p>
          <a:p>
            <a:pPr marL="236855" indent="-84455">
              <a:spcBef>
                <a:spcPts val="1065"/>
              </a:spcBef>
              <a:buClr>
                <a:schemeClr val="dk1"/>
              </a:buClr>
              <a:buSzPts val="1800"/>
              <a:buFont typeface="Arial" panose="020B0604020202020204" pitchFamily="34" charset="0"/>
              <a:buNone/>
            </a:pPr>
            <a:r>
              <a:rPr lang="en-US" sz="2400" dirty="0" smtClean="0">
                <a:sym typeface="+mn-ea"/>
              </a:rPr>
              <a:t>Example: 	</a:t>
            </a:r>
          </a:p>
          <a:p>
            <a:pPr marL="2065655" lvl="4" indent="457200">
              <a:spcBef>
                <a:spcPts val="1065"/>
              </a:spcBef>
              <a:buClr>
                <a:schemeClr val="dk1"/>
              </a:buClr>
              <a:buSzPts val="1800"/>
              <a:buFont typeface="Arial" panose="020B0604020202020204" pitchFamily="34" charset="0"/>
              <a:buNone/>
            </a:pPr>
            <a:r>
              <a:rPr lang="en-US" sz="2400" dirty="0" err="1" smtClean="0">
                <a:sym typeface="+mn-ea"/>
              </a:rPr>
              <a:t>int</a:t>
            </a:r>
            <a:r>
              <a:rPr lang="en-US" sz="2400" dirty="0" smtClean="0">
                <a:sym typeface="+mn-ea"/>
              </a:rPr>
              <a:t> a = 5 @ ;</a:t>
            </a:r>
          </a:p>
          <a:p>
            <a:pPr marL="2065655" lvl="4" indent="457200">
              <a:spcBef>
                <a:spcPts val="1065"/>
              </a:spcBef>
              <a:buClr>
                <a:schemeClr val="dk1"/>
              </a:buClr>
              <a:buSzPts val="1800"/>
              <a:buFont typeface="Arial" panose="020B0604020202020204" pitchFamily="34" charset="0"/>
              <a:buNone/>
            </a:pPr>
            <a:r>
              <a:rPr lang="en-US" sz="2400" dirty="0" smtClean="0"/>
              <a:t>String s = "Hello;</a:t>
            </a:r>
            <a:endParaRPr lang="en-US" sz="2400" dirty="0" smtClean="0">
              <a:sym typeface="+mn-ea"/>
            </a:endParaRPr>
          </a:p>
          <a:p>
            <a:pPr marL="2065655" lvl="4" indent="457200">
              <a:spcBef>
                <a:spcPts val="1065"/>
              </a:spcBef>
              <a:buClr>
                <a:schemeClr val="dk1"/>
              </a:buClr>
              <a:buSzPts val="1800"/>
              <a:buFont typeface="Arial" panose="020B0604020202020204" pitchFamily="34" charset="0"/>
              <a:buNone/>
            </a:pPr>
            <a:r>
              <a:rPr lang="en-US" sz="2400" dirty="0" err="1" smtClean="0"/>
              <a:t>int</a:t>
            </a:r>
            <a:r>
              <a:rPr lang="en-US" sz="2400" dirty="0" smtClean="0"/>
              <a:t> if = 10;</a:t>
            </a:r>
          </a:p>
          <a:p>
            <a:pPr marL="236855" indent="-84455">
              <a:spcBef>
                <a:spcPts val="1065"/>
              </a:spcBef>
              <a:buClr>
                <a:schemeClr val="dk1"/>
              </a:buClr>
              <a:buSzPts val="1800"/>
              <a:buFont typeface="Arial" panose="020B0604020202020204" pitchFamily="34" charset="0"/>
              <a:buNone/>
            </a:pPr>
            <a:endParaRPr lang="en-US" sz="2400" dirty="0"/>
          </a:p>
        </p:txBody>
      </p:sp>
    </p:spTree>
    <p:extLst>
      <p:ext uri="{BB962C8B-B14F-4D97-AF65-F5344CB8AC3E}">
        <p14:creationId xmlns:p14="http://schemas.microsoft.com/office/powerpoint/2010/main" val="1185559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15"/>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Remove White spaces, comments</a:t>
            </a:r>
            <a:endParaRPr dirty="0">
              <a:effectLst>
                <a:outerShdw blurRad="38100" dist="38100" dir="2700000" algn="tl">
                  <a:srgbClr val="000000">
                    <a:alpha val="43137"/>
                  </a:srgbClr>
                </a:outerShdw>
              </a:effectLst>
            </a:endParaRPr>
          </a:p>
        </p:txBody>
      </p:sp>
      <p:sp>
        <p:nvSpPr>
          <p:cNvPr id="706" name="Google Shape;706;p115"/>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lnSpcReduction="10000"/>
          </a:bodyPr>
          <a:lstStyle/>
          <a:p>
            <a:pPr marL="236855" indent="-228600">
              <a:spcBef>
                <a:spcPts val="0"/>
              </a:spcBef>
              <a:buClr>
                <a:schemeClr val="dk1"/>
              </a:buClr>
              <a:buSzPts val="2100"/>
            </a:pPr>
            <a:r>
              <a:rPr lang="en-GB"/>
              <a:t>Most  languages allow  arbitrary amounts  of white space to  appear  between  tokens.</a:t>
            </a:r>
          </a:p>
          <a:p>
            <a:pPr marL="236855" indent="-50800">
              <a:spcBef>
                <a:spcPts val="1065"/>
              </a:spcBef>
              <a:buClr>
                <a:schemeClr val="dk1"/>
              </a:buClr>
              <a:buSzPts val="2100"/>
              <a:buNone/>
            </a:pPr>
            <a:endParaRPr lang="en-GB"/>
          </a:p>
          <a:p>
            <a:pPr marL="236855" indent="-50800">
              <a:spcBef>
                <a:spcPts val="1065"/>
              </a:spcBef>
              <a:buClr>
                <a:schemeClr val="dk1"/>
              </a:buClr>
              <a:buSzPts val="2100"/>
              <a:buNone/>
            </a:pPr>
            <a:endParaRPr lang="en-GB"/>
          </a:p>
          <a:p>
            <a:pPr marL="236855" indent="-228600">
              <a:spcBef>
                <a:spcPts val="1065"/>
              </a:spcBef>
              <a:buClr>
                <a:schemeClr val="dk1"/>
              </a:buClr>
              <a:buSzPts val="2100"/>
            </a:pPr>
            <a:r>
              <a:rPr lang="en-GB"/>
              <a:t>Also comments are ignored by parser.</a:t>
            </a:r>
          </a:p>
          <a:p>
            <a:pPr marL="236855" indent="-50800">
              <a:spcBef>
                <a:spcPts val="1065"/>
              </a:spcBef>
              <a:buClr>
                <a:schemeClr val="dk1"/>
              </a:buClr>
              <a:buSzPts val="2100"/>
              <a:buNone/>
            </a:pPr>
            <a:endParaRPr lang="en-GB"/>
          </a:p>
          <a:p>
            <a:pPr marL="236855" indent="-50800">
              <a:spcBef>
                <a:spcPts val="1065"/>
              </a:spcBef>
              <a:buClr>
                <a:schemeClr val="dk1"/>
              </a:buClr>
              <a:buSzPts val="2100"/>
              <a:buNone/>
            </a:pPr>
            <a:endParaRPr lang="en-GB"/>
          </a:p>
          <a:p>
            <a:pPr marL="236855" indent="-228600">
              <a:spcBef>
                <a:spcPts val="1065"/>
              </a:spcBef>
              <a:buClr>
                <a:schemeClr val="dk1"/>
              </a:buClr>
              <a:buSzPts val="2100"/>
            </a:pPr>
            <a:r>
              <a:rPr lang="en-GB"/>
              <a:t>If comments and white  space (blanks, tabs, newlines)  are  eliminated  by  the  lexical  analyzer ,  the  parser will  never have  to  consider it. </a:t>
            </a:r>
          </a:p>
          <a:p>
            <a:pPr marL="236855" indent="-50800">
              <a:spcBef>
                <a:spcPts val="1065"/>
              </a:spcBef>
              <a:buClr>
                <a:schemeClr val="dk1"/>
              </a:buClr>
              <a:buSzPts val="2100"/>
              <a:buNone/>
            </a:pP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07"/>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a:effectLst>
                  <a:outerShdw blurRad="38100" dist="38100" dir="2700000" algn="tl">
                    <a:srgbClr val="000000">
                      <a:alpha val="43137"/>
                    </a:srgbClr>
                  </a:outerShdw>
                </a:effectLst>
              </a:rPr>
              <a:t>Lexical Analysis</a:t>
            </a:r>
            <a:endParaRPr>
              <a:effectLst>
                <a:outerShdw blurRad="38100" dist="38100" dir="2700000" algn="tl">
                  <a:srgbClr val="000000">
                    <a:alpha val="43137"/>
                  </a:srgbClr>
                </a:outerShdw>
              </a:effectLst>
            </a:endParaRPr>
          </a:p>
        </p:txBody>
      </p:sp>
      <p:pic>
        <p:nvPicPr>
          <p:cNvPr id="656" name="Google Shape;656;p107"/>
          <p:cNvPicPr preferRelativeResize="0"/>
          <p:nvPr/>
        </p:nvPicPr>
        <p:blipFill rotWithShape="1">
          <a:blip r:embed="rId3"/>
          <a:srcRect l="44629" b="72364"/>
          <a:stretch>
            <a:fillRect/>
          </a:stretch>
        </p:blipFill>
        <p:spPr>
          <a:xfrm>
            <a:off x="3552967" y="2011827"/>
            <a:ext cx="5515324" cy="360165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17"/>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Remove White spaces, comments</a:t>
            </a:r>
            <a:endParaRPr dirty="0">
              <a:effectLst>
                <a:outerShdw blurRad="38100" dist="38100" dir="2700000" algn="tl">
                  <a:srgbClr val="000000">
                    <a:alpha val="43137"/>
                  </a:srgbClr>
                </a:outerShdw>
              </a:effectLst>
            </a:endParaRPr>
          </a:p>
        </p:txBody>
      </p:sp>
      <p:sp>
        <p:nvSpPr>
          <p:cNvPr id="719" name="Google Shape;719;p117"/>
          <p:cNvSpPr txBox="1">
            <a:spLocks noGrp="1"/>
          </p:cNvSpPr>
          <p:nvPr>
            <p:ph type="body" idx="1"/>
          </p:nvPr>
        </p:nvSpPr>
        <p:spPr>
          <a:xfrm>
            <a:off x="694871" y="1696811"/>
            <a:ext cx="10802400" cy="4807600"/>
          </a:xfrm>
          <a:prstGeom prst="rect">
            <a:avLst/>
          </a:prstGeom>
          <a:noFill/>
          <a:ln>
            <a:noFill/>
          </a:ln>
        </p:spPr>
        <p:txBody>
          <a:bodyPr spcFirstLastPara="1" vert="horz" wrap="square" lIns="91433" tIns="45700" rIns="91433" bIns="45700" rtlCol="0" anchor="t" anchorCtr="0">
            <a:normAutofit/>
          </a:bodyPr>
          <a:lstStyle/>
          <a:p>
            <a:pPr marL="236855" indent="-50800">
              <a:spcBef>
                <a:spcPts val="0"/>
              </a:spcBef>
              <a:buClr>
                <a:schemeClr val="dk1"/>
              </a:buClr>
              <a:buSzPts val="2100"/>
              <a:buNone/>
            </a:pPr>
            <a:endParaRPr/>
          </a:p>
          <a:p>
            <a:pPr marL="236855" indent="-50800">
              <a:spcBef>
                <a:spcPts val="1065"/>
              </a:spcBef>
              <a:buClr>
                <a:schemeClr val="dk1"/>
              </a:buClr>
              <a:buSzPts val="2100"/>
              <a:buNone/>
            </a:pPr>
            <a:endParaRPr/>
          </a:p>
          <a:p>
            <a:pPr marL="236855" indent="-50800">
              <a:spcBef>
                <a:spcPts val="1065"/>
              </a:spcBef>
              <a:buClr>
                <a:schemeClr val="dk1"/>
              </a:buClr>
              <a:buSzPts val="2100"/>
              <a:buNone/>
            </a:pPr>
            <a:endParaRPr/>
          </a:p>
        </p:txBody>
      </p:sp>
      <p:sp>
        <p:nvSpPr>
          <p:cNvPr id="720" name="Google Shape;720;p117"/>
          <p:cNvSpPr/>
          <p:nvPr/>
        </p:nvSpPr>
        <p:spPr>
          <a:xfrm>
            <a:off x="1755059" y="1595021"/>
            <a:ext cx="9487200" cy="5262800"/>
          </a:xfrm>
          <a:prstGeom prst="rect">
            <a:avLst/>
          </a:prstGeom>
          <a:noFill/>
          <a:ln>
            <a:noFill/>
          </a:ln>
        </p:spPr>
        <p:txBody>
          <a:bodyPr spcFirstLastPara="1" wrap="square" lIns="91433" tIns="45700" rIns="91433" bIns="45700" anchor="t" anchorCtr="0">
            <a:noAutofit/>
          </a:bodyPr>
          <a:lstStyle/>
          <a:p>
            <a:pPr algn="just"/>
            <a:r>
              <a:rPr lang="en-GB" sz="2800" b="1">
                <a:solidFill>
                  <a:srgbClr val="006699"/>
                </a:solidFill>
                <a:latin typeface="Bahnschrift Light" panose="020B0502040204020203" charset="0"/>
                <a:ea typeface="Inter"/>
                <a:cs typeface="Bahnschrift Light" panose="020B0502040204020203" charset="0"/>
                <a:sym typeface="Inter"/>
              </a:rPr>
              <a:t>public</a:t>
            </a:r>
            <a:r>
              <a:rPr lang="en-GB" sz="2800">
                <a:solidFill>
                  <a:srgbClr val="000000"/>
                </a:solidFill>
                <a:latin typeface="Bahnschrift Light" panose="020B0502040204020203" charset="0"/>
                <a:ea typeface="Inter"/>
                <a:cs typeface="Bahnschrift Light" panose="020B0502040204020203" charset="0"/>
                <a:sym typeface="Inter"/>
              </a:rPr>
              <a:t> </a:t>
            </a:r>
            <a:r>
              <a:rPr lang="en-GB" sz="2800" b="1">
                <a:solidFill>
                  <a:srgbClr val="006699"/>
                </a:solidFill>
                <a:latin typeface="Bahnschrift Light" panose="020B0502040204020203" charset="0"/>
                <a:ea typeface="Inter"/>
                <a:cs typeface="Bahnschrift Light" panose="020B0502040204020203" charset="0"/>
                <a:sym typeface="Inter"/>
              </a:rPr>
              <a:t>class</a:t>
            </a:r>
            <a:r>
              <a:rPr lang="en-GB" sz="2800">
                <a:solidFill>
                  <a:srgbClr val="000000"/>
                </a:solidFill>
                <a:latin typeface="Bahnschrift Light" panose="020B0502040204020203" charset="0"/>
                <a:ea typeface="Inter"/>
                <a:cs typeface="Bahnschrift Light" panose="020B0502040204020203" charset="0"/>
                <a:sym typeface="Inter"/>
              </a:rPr>
              <a:t> removeWhiteSpace {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a:t>
            </a:r>
            <a:r>
              <a:rPr lang="en-GB" sz="2800" b="1">
                <a:solidFill>
                  <a:srgbClr val="006699"/>
                </a:solidFill>
                <a:latin typeface="Bahnschrift Light" panose="020B0502040204020203" charset="0"/>
                <a:ea typeface="Inter"/>
                <a:cs typeface="Bahnschrift Light" panose="020B0502040204020203" charset="0"/>
                <a:sym typeface="Inter"/>
              </a:rPr>
              <a:t>public</a:t>
            </a:r>
            <a:r>
              <a:rPr lang="en-GB" sz="2800">
                <a:solidFill>
                  <a:srgbClr val="000000"/>
                </a:solidFill>
                <a:latin typeface="Bahnschrift Light" panose="020B0502040204020203" charset="0"/>
                <a:ea typeface="Inter"/>
                <a:cs typeface="Bahnschrift Light" panose="020B0502040204020203" charset="0"/>
                <a:sym typeface="Inter"/>
              </a:rPr>
              <a:t> </a:t>
            </a:r>
            <a:r>
              <a:rPr lang="en-GB" sz="2800" b="1">
                <a:solidFill>
                  <a:srgbClr val="006699"/>
                </a:solidFill>
                <a:latin typeface="Bahnschrift Light" panose="020B0502040204020203" charset="0"/>
                <a:ea typeface="Inter"/>
                <a:cs typeface="Bahnschrift Light" panose="020B0502040204020203" charset="0"/>
                <a:sym typeface="Inter"/>
              </a:rPr>
              <a:t>static</a:t>
            </a:r>
            <a:r>
              <a:rPr lang="en-GB" sz="2800">
                <a:solidFill>
                  <a:srgbClr val="000000"/>
                </a:solidFill>
                <a:latin typeface="Bahnschrift Light" panose="020B0502040204020203" charset="0"/>
                <a:ea typeface="Inter"/>
                <a:cs typeface="Bahnschrift Light" panose="020B0502040204020203" charset="0"/>
                <a:sym typeface="Inter"/>
              </a:rPr>
              <a:t> </a:t>
            </a:r>
            <a:r>
              <a:rPr lang="en-GB" sz="2800" b="1">
                <a:solidFill>
                  <a:srgbClr val="006699"/>
                </a:solidFill>
                <a:latin typeface="Bahnschrift Light" panose="020B0502040204020203" charset="0"/>
                <a:ea typeface="Inter"/>
                <a:cs typeface="Bahnschrift Light" panose="020B0502040204020203" charset="0"/>
                <a:sym typeface="Inter"/>
              </a:rPr>
              <a:t>void</a:t>
            </a:r>
            <a:r>
              <a:rPr lang="en-GB" sz="2800">
                <a:solidFill>
                  <a:srgbClr val="000000"/>
                </a:solidFill>
                <a:latin typeface="Bahnschrift Light" panose="020B0502040204020203" charset="0"/>
                <a:ea typeface="Inter"/>
                <a:cs typeface="Bahnschrift Light" panose="020B0502040204020203" charset="0"/>
                <a:sym typeface="Inter"/>
              </a:rPr>
              <a:t> main(String[] args) {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String str1=</a:t>
            </a:r>
            <a:r>
              <a:rPr lang="en-GB" sz="2800">
                <a:solidFill>
                  <a:srgbClr val="0000FF"/>
                </a:solidFill>
                <a:latin typeface="Bahnschrift Light" panose="020B0502040204020203" charset="0"/>
                <a:ea typeface="Inter"/>
                <a:cs typeface="Bahnschrift Light" panose="020B0502040204020203" charset="0"/>
                <a:sym typeface="Inter"/>
              </a:rPr>
              <a:t>"Remove white spaces"</a:t>
            </a:r>
            <a:r>
              <a:rPr lang="en-GB" sz="2800">
                <a:solidFill>
                  <a:srgbClr val="000000"/>
                </a:solidFill>
                <a:latin typeface="Bahnschrift Light" panose="020B0502040204020203" charset="0"/>
                <a:ea typeface="Inter"/>
                <a:cs typeface="Bahnschrift Light" panose="020B0502040204020203" charset="0"/>
                <a:sym typeface="Inter"/>
              </a:rPr>
              <a:t>;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a:t>
            </a:r>
            <a:r>
              <a:rPr lang="en-GB" sz="2800">
                <a:solidFill>
                  <a:srgbClr val="008200"/>
                </a:solidFill>
                <a:latin typeface="Bahnschrift Light" panose="020B0502040204020203" charset="0"/>
                <a:ea typeface="Inter"/>
                <a:cs typeface="Bahnschrift Light" panose="020B0502040204020203" charset="0"/>
                <a:sym typeface="Inter"/>
              </a:rPr>
              <a:t>//Removes the white spaces using regex  </a:t>
            </a:r>
            <a:r>
              <a:rPr lang="en-GB" sz="2800">
                <a:solidFill>
                  <a:srgbClr val="000000"/>
                </a:solidFill>
                <a:latin typeface="Bahnschrift Light" panose="020B0502040204020203" charset="0"/>
                <a:ea typeface="Inter"/>
                <a:cs typeface="Bahnschrift Light" panose="020B0502040204020203" charset="0"/>
                <a:sym typeface="Inter"/>
              </a:rPr>
              <a:t>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str1 = str1.replaceAll(</a:t>
            </a:r>
            <a:r>
              <a:rPr lang="en-GB" sz="2800">
                <a:solidFill>
                  <a:srgbClr val="0000FF"/>
                </a:solidFill>
                <a:latin typeface="Bahnschrift Light" panose="020B0502040204020203" charset="0"/>
                <a:ea typeface="Inter"/>
                <a:cs typeface="Bahnschrift Light" panose="020B0502040204020203" charset="0"/>
                <a:sym typeface="Inter"/>
              </a:rPr>
              <a:t>"\\s+"</a:t>
            </a:r>
            <a:r>
              <a:rPr lang="en-GB" sz="2800">
                <a:solidFill>
                  <a:srgbClr val="000000"/>
                </a:solidFill>
                <a:latin typeface="Bahnschrift Light" panose="020B0502040204020203" charset="0"/>
                <a:ea typeface="Inter"/>
                <a:cs typeface="Bahnschrift Light" panose="020B0502040204020203" charset="0"/>
                <a:sym typeface="Inter"/>
              </a:rPr>
              <a:t>, </a:t>
            </a:r>
            <a:r>
              <a:rPr lang="en-GB" sz="2800">
                <a:solidFill>
                  <a:srgbClr val="0000FF"/>
                </a:solidFill>
                <a:latin typeface="Bahnschrift Light" panose="020B0502040204020203" charset="0"/>
                <a:ea typeface="Inter"/>
                <a:cs typeface="Bahnschrift Light" panose="020B0502040204020203" charset="0"/>
                <a:sym typeface="Inter"/>
              </a:rPr>
              <a:t>""</a:t>
            </a:r>
            <a:r>
              <a:rPr lang="en-GB" sz="2800">
                <a:solidFill>
                  <a:srgbClr val="000000"/>
                </a:solidFill>
                <a:latin typeface="Bahnschrift Light" panose="020B0502040204020203" charset="0"/>
                <a:ea typeface="Inter"/>
                <a:cs typeface="Bahnschrift Light" panose="020B0502040204020203" charset="0"/>
                <a:sym typeface="Inter"/>
              </a:rPr>
              <a:t>);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System.out.println(</a:t>
            </a:r>
            <a:r>
              <a:rPr lang="en-GB" sz="2800">
                <a:solidFill>
                  <a:srgbClr val="0000FF"/>
                </a:solidFill>
                <a:latin typeface="Bahnschrift Light" panose="020B0502040204020203" charset="0"/>
                <a:ea typeface="Inter"/>
                <a:cs typeface="Bahnschrift Light" panose="020B0502040204020203" charset="0"/>
                <a:sym typeface="Inter"/>
              </a:rPr>
              <a:t>"String after removing all the white spaces : "</a:t>
            </a:r>
            <a:r>
              <a:rPr lang="en-GB" sz="2800">
                <a:solidFill>
                  <a:srgbClr val="000000"/>
                </a:solidFill>
                <a:latin typeface="Bahnschrift Light" panose="020B0502040204020203" charset="0"/>
                <a:ea typeface="Inter"/>
                <a:cs typeface="Bahnschrift Light" panose="020B0502040204020203" charset="0"/>
                <a:sym typeface="Inter"/>
              </a:rPr>
              <a:t> + str1);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    </a:t>
            </a:r>
            <a:endParaRPr sz="1465">
              <a:latin typeface="Bahnschrift Light" panose="020B0502040204020203" charset="0"/>
              <a:cs typeface="Bahnschrift Light" panose="020B0502040204020203" charset="0"/>
            </a:endParaRPr>
          </a:p>
          <a:p>
            <a:pPr algn="just"/>
            <a:r>
              <a:rPr lang="en-GB" sz="2800">
                <a:solidFill>
                  <a:srgbClr val="000000"/>
                </a:solidFill>
                <a:latin typeface="Bahnschrift Light" panose="020B0502040204020203" charset="0"/>
                <a:ea typeface="Inter"/>
                <a:cs typeface="Bahnschrift Light" panose="020B0502040204020203" charset="0"/>
                <a:sym typeface="Inter"/>
              </a:rPr>
              <a:t>}    </a:t>
            </a:r>
            <a:endParaRPr sz="2800">
              <a:solidFill>
                <a:srgbClr val="000000"/>
              </a:solidFill>
              <a:latin typeface="Bahnschrift Light" panose="020B0502040204020203" charset="0"/>
              <a:ea typeface="Inter"/>
              <a:cs typeface="Bahnschrift Light" panose="020B0502040204020203" charset="0"/>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2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Recognizing Keywords  and  Identifiers </a:t>
            </a:r>
            <a:endParaRPr dirty="0">
              <a:effectLst>
                <a:outerShdw blurRad="38100" dist="38100" dir="2700000" algn="tl">
                  <a:srgbClr val="000000">
                    <a:alpha val="43137"/>
                  </a:srgbClr>
                </a:outerShdw>
              </a:effectLst>
            </a:endParaRPr>
          </a:p>
        </p:txBody>
      </p:sp>
      <p:sp>
        <p:nvSpPr>
          <p:cNvPr id="760" name="Google Shape;760;p123"/>
          <p:cNvSpPr txBox="1">
            <a:spLocks noGrp="1"/>
          </p:cNvSpPr>
          <p:nvPr>
            <p:ph type="body" idx="1"/>
          </p:nvPr>
        </p:nvSpPr>
        <p:spPr>
          <a:xfrm>
            <a:off x="838200" y="1690688"/>
            <a:ext cx="10744400" cy="4908800"/>
          </a:xfrm>
          <a:prstGeom prst="rect">
            <a:avLst/>
          </a:prstGeom>
          <a:noFill/>
          <a:ln>
            <a:noFill/>
          </a:ln>
        </p:spPr>
        <p:txBody>
          <a:bodyPr spcFirstLastPara="1" vert="horz" wrap="square" lIns="91433" tIns="45700" rIns="91433" bIns="45700" rtlCol="0" anchor="t" anchorCtr="0">
            <a:normAutofit/>
          </a:bodyPr>
          <a:lstStyle/>
          <a:p>
            <a:pPr marL="236855" indent="-228600">
              <a:spcBef>
                <a:spcPts val="0"/>
              </a:spcBef>
              <a:buClr>
                <a:schemeClr val="dk1"/>
              </a:buClr>
              <a:buSzPts val="2700"/>
            </a:pPr>
            <a:r>
              <a:rPr lang="en-GB" sz="3600" dirty="0"/>
              <a:t>Languages allow keywords like if, for, while and also identifiers; lexical analyzer will solve this problem by using a table to hold character strings.</a:t>
            </a:r>
            <a:endParaRPr dirty="0"/>
          </a:p>
          <a:p>
            <a:pPr marL="236855" indent="-228600">
              <a:spcBef>
                <a:spcPts val="1065"/>
              </a:spcBef>
              <a:buClr>
                <a:schemeClr val="dk1"/>
              </a:buClr>
              <a:buSzPts val="2700"/>
            </a:pPr>
            <a:r>
              <a:rPr lang="en-GB" sz="3600" dirty="0"/>
              <a:t>The string table can be filled with strings and used in compilation phases by pointer to refer the strings efficiently then strings itself.</a:t>
            </a:r>
            <a:endParaRPr dirty="0"/>
          </a:p>
          <a:p>
            <a:pPr marL="236855" indent="-228600">
              <a:spcBef>
                <a:spcPts val="1065"/>
              </a:spcBef>
              <a:buClr>
                <a:schemeClr val="dk1"/>
              </a:buClr>
              <a:buSzPts val="2700"/>
            </a:pPr>
            <a:r>
              <a:rPr lang="en-GB" sz="3600" dirty="0"/>
              <a:t>Reserved words can be implemented by initializing the string  table with the  reserved strings and their tokens.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119"/>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Lexical Analysis</a:t>
            </a:r>
            <a:endParaRPr dirty="0">
              <a:effectLst>
                <a:outerShdw blurRad="38100" dist="38100" dir="2700000" algn="tl">
                  <a:srgbClr val="000000">
                    <a:alpha val="43137"/>
                  </a:srgbClr>
                </a:outerShdw>
              </a:effectLst>
            </a:endParaRPr>
          </a:p>
        </p:txBody>
      </p:sp>
      <p:sp>
        <p:nvSpPr>
          <p:cNvPr id="732" name="Google Shape;732;p119"/>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lnSpcReduction="10000"/>
          </a:bodyPr>
          <a:lstStyle/>
          <a:p>
            <a:pPr marL="236855" indent="-228600" algn="just">
              <a:spcBef>
                <a:spcPts val="0"/>
              </a:spcBef>
              <a:buClr>
                <a:schemeClr val="dk1"/>
              </a:buClr>
              <a:buSzPts val="2100"/>
            </a:pPr>
            <a:r>
              <a:rPr lang="en-GB" dirty="0"/>
              <a:t>For  example, </a:t>
            </a:r>
            <a:endParaRPr dirty="0"/>
          </a:p>
          <a:p>
            <a:pPr marL="0" indent="0" algn="ctr">
              <a:spcBef>
                <a:spcPts val="1065"/>
              </a:spcBef>
              <a:buClr>
                <a:srgbClr val="FF0000"/>
              </a:buClr>
              <a:buSzPts val="2100"/>
              <a:buNone/>
            </a:pPr>
            <a:r>
              <a:rPr lang="en-GB" b="1" dirty="0">
                <a:solidFill>
                  <a:srgbClr val="FF0000"/>
                </a:solidFill>
              </a:rPr>
              <a:t>int position  =  initial  +  rate  *  60 </a:t>
            </a:r>
            <a:endParaRPr dirty="0"/>
          </a:p>
          <a:p>
            <a:pPr marL="236855" indent="-50800" algn="just">
              <a:spcBef>
                <a:spcPts val="1065"/>
              </a:spcBef>
              <a:buClr>
                <a:schemeClr val="dk1"/>
              </a:buClr>
              <a:buSzPts val="2100"/>
              <a:buNone/>
            </a:pPr>
            <a:endParaRPr dirty="0"/>
          </a:p>
          <a:p>
            <a:pPr marL="236855" indent="-228600" algn="just">
              <a:spcBef>
                <a:spcPts val="1065"/>
              </a:spcBef>
              <a:buClr>
                <a:schemeClr val="dk1"/>
              </a:buClr>
              <a:buSzPts val="2100"/>
            </a:pPr>
            <a:r>
              <a:rPr lang="en-GB" dirty="0"/>
              <a:t>Lexemes </a:t>
            </a:r>
            <a:r>
              <a:rPr lang="en-GB" dirty="0">
                <a:solidFill>
                  <a:srgbClr val="FF0000"/>
                </a:solidFill>
              </a:rPr>
              <a:t>(position,=,initial,+,rate,*,60) </a:t>
            </a:r>
            <a:r>
              <a:rPr lang="en-GB" dirty="0"/>
              <a:t>are mapped into following tokens –</a:t>
            </a:r>
            <a:endParaRPr dirty="0"/>
          </a:p>
          <a:p>
            <a:pPr marL="236855" indent="-50800" algn="just">
              <a:spcBef>
                <a:spcPts val="1065"/>
              </a:spcBef>
              <a:buClr>
                <a:schemeClr val="dk1"/>
              </a:buClr>
              <a:buSzPts val="2100"/>
              <a:buNone/>
            </a:pPr>
            <a:endParaRPr dirty="0"/>
          </a:p>
          <a:p>
            <a:pPr marL="236855" indent="-50800" algn="just">
              <a:spcBef>
                <a:spcPts val="1065"/>
              </a:spcBef>
              <a:buClr>
                <a:schemeClr val="dk1"/>
              </a:buClr>
              <a:buSzPts val="2100"/>
              <a:buNone/>
            </a:pPr>
            <a:endParaRPr dirty="0"/>
          </a:p>
          <a:p>
            <a:pPr marL="236855" indent="-50800" algn="just">
              <a:spcBef>
                <a:spcPts val="1065"/>
              </a:spcBef>
              <a:buClr>
                <a:schemeClr val="dk1"/>
              </a:buClr>
              <a:buSzPts val="2100"/>
              <a:buNone/>
            </a:pPr>
            <a:endParaRPr dirty="0"/>
          </a:p>
          <a:p>
            <a:pPr marL="236855" indent="-228600" algn="just">
              <a:spcBef>
                <a:spcPts val="1065"/>
              </a:spcBef>
              <a:buClr>
                <a:schemeClr val="dk1"/>
              </a:buClr>
              <a:buSzPts val="2100"/>
            </a:pPr>
            <a:r>
              <a:rPr lang="en-GB" dirty="0" smtClean="0"/>
              <a:t>How to </a:t>
            </a:r>
            <a:r>
              <a:rPr lang="en-GB" dirty="0"/>
              <a:t>implement it? </a:t>
            </a:r>
            <a:endParaRPr dirty="0"/>
          </a:p>
        </p:txBody>
      </p:sp>
      <p:pic>
        <p:nvPicPr>
          <p:cNvPr id="733" name="Google Shape;733;p119"/>
          <p:cNvPicPr preferRelativeResize="0"/>
          <p:nvPr/>
        </p:nvPicPr>
        <p:blipFill rotWithShape="1">
          <a:blip r:embed="rId3"/>
          <a:srcRect/>
          <a:stretch>
            <a:fillRect/>
          </a:stretch>
        </p:blipFill>
        <p:spPr>
          <a:xfrm>
            <a:off x="2156462" y="4133679"/>
            <a:ext cx="5812105" cy="818607"/>
          </a:xfrm>
          <a:prstGeom prst="rect">
            <a:avLst/>
          </a:prstGeom>
          <a:noFill/>
          <a:ln>
            <a:noFill/>
          </a:ln>
        </p:spPr>
      </p:pic>
      <p:graphicFrame>
        <p:nvGraphicFramePr>
          <p:cNvPr id="5" name="Table 4"/>
          <p:cNvGraphicFramePr>
            <a:graphicFrameLocks noGrp="1"/>
          </p:cNvGraphicFramePr>
          <p:nvPr/>
        </p:nvGraphicFramePr>
        <p:xfrm>
          <a:off x="8476176" y="4270822"/>
          <a:ext cx="2877624" cy="1362928"/>
        </p:xfrm>
        <a:graphic>
          <a:graphicData uri="http://schemas.openxmlformats.org/drawingml/2006/table">
            <a:tbl>
              <a:tblPr firstRow="1" bandRow="1">
                <a:tableStyleId>{5940675A-B579-460E-94D1-54222C63F5DA}</a:tableStyleId>
              </a:tblPr>
              <a:tblGrid>
                <a:gridCol w="529545">
                  <a:extLst>
                    <a:ext uri="{9D8B030D-6E8A-4147-A177-3AD203B41FA5}">
                      <a16:colId xmlns:a16="http://schemas.microsoft.com/office/drawing/2014/main" xmlns="" val="20000"/>
                    </a:ext>
                  </a:extLst>
                </a:gridCol>
                <a:gridCol w="2348079">
                  <a:extLst>
                    <a:ext uri="{9D8B030D-6E8A-4147-A177-3AD203B41FA5}">
                      <a16:colId xmlns:a16="http://schemas.microsoft.com/office/drawing/2014/main" xmlns="" val="20001"/>
                    </a:ext>
                  </a:extLst>
                </a:gridCol>
              </a:tblGrid>
              <a:tr h="452476">
                <a:tc>
                  <a:txBody>
                    <a:bodyPr/>
                    <a:lstStyle/>
                    <a:p>
                      <a:pPr algn="ctr"/>
                      <a:r>
                        <a:rPr lang="en-US" dirty="0"/>
                        <a:t>1</a:t>
                      </a:r>
                    </a:p>
                  </a:txBody>
                  <a:tcPr/>
                </a:tc>
                <a:tc>
                  <a:txBody>
                    <a:bodyPr/>
                    <a:lstStyle/>
                    <a:p>
                      <a:pPr algn="ctr"/>
                      <a:r>
                        <a:rPr lang="en-US" dirty="0"/>
                        <a:t>position</a:t>
                      </a:r>
                    </a:p>
                  </a:txBody>
                  <a:tcPr/>
                </a:tc>
                <a:extLst>
                  <a:ext uri="{0D108BD9-81ED-4DB2-BD59-A6C34878D82A}">
                    <a16:rowId xmlns:a16="http://schemas.microsoft.com/office/drawing/2014/main" xmlns="" val="10000"/>
                  </a:ext>
                </a:extLst>
              </a:tr>
              <a:tr h="455226">
                <a:tc>
                  <a:txBody>
                    <a:bodyPr/>
                    <a:lstStyle/>
                    <a:p>
                      <a:pPr algn="ctr"/>
                      <a:r>
                        <a:rPr lang="en-US" dirty="0"/>
                        <a:t>2</a:t>
                      </a:r>
                    </a:p>
                  </a:txBody>
                  <a:tcPr/>
                </a:tc>
                <a:tc>
                  <a:txBody>
                    <a:bodyPr/>
                    <a:lstStyle/>
                    <a:p>
                      <a:pPr algn="ctr"/>
                      <a:r>
                        <a:rPr lang="en-US" dirty="0"/>
                        <a:t>initial </a:t>
                      </a:r>
                    </a:p>
                  </a:txBody>
                  <a:tcPr/>
                </a:tc>
                <a:extLst>
                  <a:ext uri="{0D108BD9-81ED-4DB2-BD59-A6C34878D82A}">
                    <a16:rowId xmlns:a16="http://schemas.microsoft.com/office/drawing/2014/main" xmlns="" val="10001"/>
                  </a:ext>
                </a:extLst>
              </a:tr>
              <a:tr h="455226">
                <a:tc>
                  <a:txBody>
                    <a:bodyPr/>
                    <a:lstStyle/>
                    <a:p>
                      <a:pPr algn="ctr"/>
                      <a:r>
                        <a:rPr lang="en-US" dirty="0"/>
                        <a:t>3</a:t>
                      </a:r>
                    </a:p>
                  </a:txBody>
                  <a:tcPr/>
                </a:tc>
                <a:tc>
                  <a:txBody>
                    <a:bodyPr/>
                    <a:lstStyle/>
                    <a:p>
                      <a:pPr algn="ctr"/>
                      <a:r>
                        <a:rPr lang="en-US" dirty="0"/>
                        <a:t>rate</a:t>
                      </a:r>
                    </a:p>
                  </a:txBody>
                  <a:tcPr/>
                </a:tc>
                <a:extLst>
                  <a:ext uri="{0D108BD9-81ED-4DB2-BD59-A6C34878D82A}">
                    <a16:rowId xmlns:a16="http://schemas.microsoft.com/office/drawing/2014/main" xmlns="" val="10002"/>
                  </a:ext>
                </a:extLst>
              </a:tr>
            </a:tbl>
          </a:graphicData>
        </a:graphic>
      </p:graphicFrame>
      <p:sp>
        <p:nvSpPr>
          <p:cNvPr id="2" name="TextBox 1"/>
          <p:cNvSpPr txBox="1"/>
          <p:nvPr/>
        </p:nvSpPr>
        <p:spPr>
          <a:xfrm>
            <a:off x="1152870" y="4219816"/>
            <a:ext cx="1391335"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&lt;</a:t>
            </a:r>
            <a:r>
              <a:rPr lang="en-US" sz="3600" dirty="0" err="1">
                <a:latin typeface="Times New Roman" panose="02020603050405020304" pitchFamily="18" charset="0"/>
                <a:cs typeface="Times New Roman" panose="02020603050405020304" pitchFamily="18" charset="0"/>
              </a:rPr>
              <a:t>int</a:t>
            </a:r>
            <a:r>
              <a:rPr lang="en-US" sz="3600" dirty="0">
                <a:latin typeface="Times New Roman" panose="02020603050405020304" pitchFamily="18" charset="0"/>
                <a:cs typeface="Times New Roman" panose="02020603050405020304" pitchFamily="18" charset="0"/>
              </a:rPr>
              <a:t>&gt;</a:t>
            </a:r>
          </a:p>
        </p:txBody>
      </p:sp>
      <p:sp>
        <p:nvSpPr>
          <p:cNvPr id="3" name="TextBox 2"/>
          <p:cNvSpPr txBox="1"/>
          <p:nvPr/>
        </p:nvSpPr>
        <p:spPr>
          <a:xfrm>
            <a:off x="9340948" y="5633750"/>
            <a:ext cx="1587871" cy="369332"/>
          </a:xfrm>
          <a:prstGeom prst="rect">
            <a:avLst/>
          </a:prstGeom>
          <a:noFill/>
        </p:spPr>
        <p:txBody>
          <a:bodyPr wrap="none" rtlCol="0">
            <a:spAutoFit/>
          </a:bodyPr>
          <a:lstStyle/>
          <a:p>
            <a:r>
              <a:rPr lang="en-US" dirty="0">
                <a:solidFill>
                  <a:schemeClr val="bg1">
                    <a:lumMod val="65000"/>
                  </a:schemeClr>
                </a:solidFill>
              </a:rPr>
              <a:t>SYMBOL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552209" y="0"/>
            <a:ext cx="3932237" cy="1600200"/>
          </a:xfrm>
        </p:spPr>
        <p:txBody>
          <a:bodyPr>
            <a:normAutofit/>
          </a:bodyPr>
          <a:lstStyle/>
          <a:p>
            <a:pPr algn="r"/>
            <a:r>
              <a:rPr lang="en-US" sz="5400" dirty="0" smtClean="0">
                <a:effectLst>
                  <a:outerShdw blurRad="38100" dist="38100" dir="2700000" algn="tl">
                    <a:srgbClr val="000000">
                      <a:alpha val="43137"/>
                    </a:srgbClr>
                  </a:outerShdw>
                </a:effectLst>
              </a:rPr>
              <a:t>OUTPUT</a:t>
            </a:r>
            <a:endParaRPr lang="en-US" sz="5400"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6558742" y="987425"/>
            <a:ext cx="3882043" cy="4873625"/>
          </a:xfrm>
        </p:spPr>
        <p:txBody>
          <a:bodyPr>
            <a:normAutofit fontScale="55000" lnSpcReduction="20000"/>
          </a:bodyPr>
          <a:lstStyle/>
          <a:p>
            <a:pPr marL="0" indent="0">
              <a:buNone/>
            </a:pPr>
            <a:r>
              <a:rPr lang="en-US" b="1" dirty="0">
                <a:solidFill>
                  <a:srgbClr val="FF0000"/>
                </a:solidFill>
              </a:rPr>
              <a:t>Token Stream:</a:t>
            </a:r>
          </a:p>
          <a:p>
            <a:r>
              <a:rPr lang="en-US" b="1" dirty="0"/>
              <a:t>DATATYPE(float)</a:t>
            </a:r>
          </a:p>
          <a:p>
            <a:r>
              <a:rPr lang="en-US" b="1" dirty="0"/>
              <a:t>IDENTIFIER(position)</a:t>
            </a:r>
          </a:p>
          <a:p>
            <a:r>
              <a:rPr lang="en-US" b="1" dirty="0"/>
              <a:t>OPERATOR(=)</a:t>
            </a:r>
          </a:p>
          <a:p>
            <a:r>
              <a:rPr lang="en-US" b="1" dirty="0"/>
              <a:t>IDENTIFIER(initial)</a:t>
            </a:r>
          </a:p>
          <a:p>
            <a:r>
              <a:rPr lang="en-US" b="1" dirty="0"/>
              <a:t>OPERATOR(+)</a:t>
            </a:r>
          </a:p>
          <a:p>
            <a:r>
              <a:rPr lang="en-US" b="1" dirty="0"/>
              <a:t>IDENTIFIER(rate)</a:t>
            </a:r>
          </a:p>
          <a:p>
            <a:r>
              <a:rPr lang="en-US" b="1" dirty="0"/>
              <a:t>OPERATOR(*)</a:t>
            </a:r>
          </a:p>
          <a:p>
            <a:r>
              <a:rPr lang="en-US" b="1" dirty="0"/>
              <a:t>NUMBER(600)</a:t>
            </a:r>
          </a:p>
          <a:p>
            <a:r>
              <a:rPr lang="en-US" b="1" dirty="0"/>
              <a:t>DELIMITER(;)</a:t>
            </a:r>
          </a:p>
          <a:p>
            <a:endParaRPr lang="en-US" b="1" dirty="0"/>
          </a:p>
          <a:p>
            <a:pPr marL="0" indent="0">
              <a:buNone/>
            </a:pPr>
            <a:r>
              <a:rPr lang="en-US" b="1" dirty="0">
                <a:solidFill>
                  <a:srgbClr val="FF0000"/>
                </a:solidFill>
              </a:rPr>
              <a:t>Symbol Table:</a:t>
            </a:r>
          </a:p>
          <a:p>
            <a:r>
              <a:rPr lang="en-US" b="1" dirty="0"/>
              <a:t>position : ID_1</a:t>
            </a:r>
          </a:p>
          <a:p>
            <a:r>
              <a:rPr lang="en-US" b="1" dirty="0"/>
              <a:t>initial : ID_2</a:t>
            </a:r>
          </a:p>
          <a:p>
            <a:r>
              <a:rPr lang="en-US" b="1" dirty="0"/>
              <a:t>rate : ID_3</a:t>
            </a:r>
          </a:p>
          <a:p>
            <a:endParaRPr lang="en-US" b="1" dirty="0"/>
          </a:p>
        </p:txBody>
      </p:sp>
      <p:sp>
        <p:nvSpPr>
          <p:cNvPr id="9" name="Text Placeholder 8"/>
          <p:cNvSpPr>
            <a:spLocks noGrp="1"/>
          </p:cNvSpPr>
          <p:nvPr>
            <p:ph type="body" sz="half" idx="2"/>
          </p:nvPr>
        </p:nvSpPr>
        <p:spPr>
          <a:xfrm>
            <a:off x="839788" y="2057400"/>
            <a:ext cx="4812867" cy="3811588"/>
          </a:xfrm>
        </p:spPr>
        <p:txBody>
          <a:bodyPr/>
          <a:lstStyle/>
          <a:p>
            <a:endParaRPr lang="en-US" dirty="0" smtClean="0"/>
          </a:p>
          <a:p>
            <a:endParaRPr lang="en-US" dirty="0"/>
          </a:p>
          <a:p>
            <a:r>
              <a:rPr lang="en-US" dirty="0">
                <a:effectLst>
                  <a:outerShdw blurRad="38100" dist="38100" dir="2700000" algn="tl">
                    <a:srgbClr val="000000">
                      <a:alpha val="43137"/>
                    </a:srgbClr>
                  </a:outerShdw>
                </a:effectLst>
              </a:rPr>
              <a:t>Input: </a:t>
            </a:r>
            <a:r>
              <a:rPr lang="en-US" dirty="0" smtClean="0">
                <a:effectLst>
                  <a:outerShdw blurRad="38100" dist="38100" dir="2700000" algn="tl">
                    <a:srgbClr val="000000">
                      <a:alpha val="43137"/>
                    </a:srgbClr>
                  </a:outerShdw>
                </a:effectLst>
              </a:rPr>
              <a:t>Variable Declaration Statement</a:t>
            </a:r>
          </a:p>
          <a:p>
            <a:endParaRPr lang="en-US" dirty="0" smtClean="0">
              <a:solidFill>
                <a:srgbClr val="FF0000"/>
              </a:solidFill>
              <a:effectLst>
                <a:outerShdw blurRad="38100" dist="38100" dir="2700000" algn="tl">
                  <a:srgbClr val="000000">
                    <a:alpha val="43137"/>
                  </a:srgbClr>
                </a:outerShdw>
              </a:effectLst>
            </a:endParaRPr>
          </a:p>
          <a:p>
            <a:r>
              <a:rPr lang="en-US" sz="3200" dirty="0" smtClean="0">
                <a:solidFill>
                  <a:srgbClr val="FF0000"/>
                </a:solidFill>
                <a:effectLst>
                  <a:outerShdw blurRad="38100" dist="38100" dir="2700000" algn="tl">
                    <a:srgbClr val="000000">
                      <a:alpha val="43137"/>
                    </a:srgbClr>
                  </a:outerShdw>
                </a:effectLst>
              </a:rPr>
              <a:t>e.g.</a:t>
            </a:r>
            <a:endParaRPr lang="en-US" sz="3200" dirty="0">
              <a:solidFill>
                <a:srgbClr val="FF0000"/>
              </a:solidFill>
              <a:effectLst>
                <a:outerShdw blurRad="38100" dist="38100" dir="2700000" algn="tl">
                  <a:srgbClr val="000000">
                    <a:alpha val="43137"/>
                  </a:srgbClr>
                </a:outerShdw>
              </a:effectLst>
            </a:endParaRPr>
          </a:p>
          <a:p>
            <a:r>
              <a:rPr lang="en-US" sz="3200" dirty="0" smtClean="0">
                <a:solidFill>
                  <a:srgbClr val="FF0000"/>
                </a:solidFill>
                <a:effectLst>
                  <a:outerShdw blurRad="38100" dist="38100" dir="2700000" algn="tl">
                    <a:srgbClr val="000000">
                      <a:alpha val="43137"/>
                    </a:srgbClr>
                  </a:outerShdw>
                </a:effectLst>
              </a:rPr>
              <a:t>float </a:t>
            </a:r>
            <a:r>
              <a:rPr lang="en-US" sz="3200" dirty="0">
                <a:solidFill>
                  <a:srgbClr val="FF0000"/>
                </a:solidFill>
                <a:effectLst>
                  <a:outerShdw blurRad="38100" dist="38100" dir="2700000" algn="tl">
                    <a:srgbClr val="000000">
                      <a:alpha val="43137"/>
                    </a:srgbClr>
                  </a:outerShdw>
                </a:effectLst>
              </a:rPr>
              <a:t>position = initial + rate * 600</a:t>
            </a:r>
            <a:r>
              <a:rPr lang="en-US" dirty="0">
                <a:solidFill>
                  <a:srgbClr val="FF0000"/>
                </a:solidFill>
                <a:effectLst>
                  <a:outerShdw blurRad="38100" dist="38100" dir="2700000" algn="tl">
                    <a:srgbClr val="000000">
                      <a:alpha val="43137"/>
                    </a:srgbClr>
                  </a:outerShdw>
                </a:effectLst>
              </a:rPr>
              <a:t>;</a:t>
            </a:r>
            <a:endParaRPr lang="en-US" dirty="0"/>
          </a:p>
        </p:txBody>
      </p:sp>
    </p:spTree>
    <p:extLst>
      <p:ext uri="{BB962C8B-B14F-4D97-AF65-F5344CB8AC3E}">
        <p14:creationId xmlns:p14="http://schemas.microsoft.com/office/powerpoint/2010/main" val="2307356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solidFill>
                  <a:srgbClr val="FF0000"/>
                </a:solidFill>
                <a:effectLst>
                  <a:outerShdw blurRad="38100" dist="38100" dir="2700000" algn="tl">
                    <a:srgbClr val="000000">
                      <a:alpha val="43137"/>
                    </a:srgbClr>
                  </a:outerShdw>
                </a:effectLst>
              </a:rPr>
              <a:t>Assignment </a:t>
            </a:r>
            <a:r>
              <a:rPr lang="en-US" dirty="0" smtClean="0">
                <a:solidFill>
                  <a:srgbClr val="FF0000"/>
                </a:solidFill>
                <a:effectLst>
                  <a:outerShdw blurRad="38100" dist="38100" dir="2700000" algn="tl">
                    <a:srgbClr val="000000">
                      <a:alpha val="43137"/>
                    </a:srgbClr>
                  </a:outerShdw>
                </a:effectLst>
              </a:rPr>
              <a:t>: </a:t>
            </a:r>
            <a:r>
              <a:rPr lang="en-US" dirty="0" smtClean="0">
                <a:solidFill>
                  <a:srgbClr val="FF0000"/>
                </a:solidFill>
                <a:effectLst>
                  <a:outerShdw blurRad="38100" dist="38100" dir="2700000" algn="tl">
                    <a:srgbClr val="000000">
                      <a:alpha val="43137"/>
                    </a:srgbClr>
                  </a:outerShdw>
                </a:effectLst>
              </a:rPr>
              <a:t>(5 Marks)</a:t>
            </a:r>
            <a:endParaRPr lang="en-US" dirty="0">
              <a:solidFill>
                <a:srgbClr val="FF0000"/>
              </a:solidFill>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1072342" y="1180407"/>
            <a:ext cx="10176080" cy="5044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Implement a </a:t>
            </a:r>
            <a:r>
              <a:rPr kumimoji="0" lang="en-US" altLang="en-US" sz="1800" b="1" i="0" u="none" strike="noStrike" cap="none" normalizeH="0" baseline="0" dirty="0" smtClean="0">
                <a:ln>
                  <a:noFill/>
                </a:ln>
                <a:solidFill>
                  <a:schemeClr val="tx1"/>
                </a:solidFill>
                <a:effectLst/>
                <a:latin typeface="Arial" panose="020B0604020202020204" pitchFamily="34" charset="0"/>
              </a:rPr>
              <a:t>Lexical Analyzer</a:t>
            </a:r>
            <a:r>
              <a:rPr kumimoji="0" lang="en-US" altLang="en-US" sz="1800" b="0" i="0" u="none" strike="noStrike" cap="none" normalizeH="0" baseline="0" dirty="0" smtClean="0">
                <a:ln>
                  <a:noFill/>
                </a:ln>
                <a:solidFill>
                  <a:schemeClr val="tx1"/>
                </a:solidFill>
                <a:effectLst/>
                <a:latin typeface="Arial" panose="020B0604020202020204" pitchFamily="34" charset="0"/>
              </a:rPr>
              <a:t> in Java that:</a:t>
            </a:r>
          </a:p>
          <a:p>
            <a:pPr marL="457200" lvl="1" indent="0" eaLnBrk="0" fontAlgn="base" hangingPunct="0">
              <a:lnSpc>
                <a:spcPct val="100000"/>
              </a:lnSpc>
              <a:spcBef>
                <a:spcPct val="0"/>
              </a:spcBef>
              <a:spcAft>
                <a:spcPct val="0"/>
              </a:spcAft>
              <a:buFontTx/>
              <a:buAutoNum type="arabicPeriod"/>
            </a:pPr>
            <a:r>
              <a:rPr kumimoji="0" lang="en-US" altLang="en-US" sz="1400" b="0" i="0" u="none" strike="noStrike" cap="none" normalizeH="0" baseline="0" dirty="0" smtClean="0">
                <a:ln>
                  <a:noFill/>
                </a:ln>
                <a:solidFill>
                  <a:schemeClr val="tx1"/>
                </a:solidFill>
                <a:effectLst/>
                <a:latin typeface="Arial" panose="020B0604020202020204" pitchFamily="34" charset="0"/>
              </a:rPr>
              <a:t>Reads </a:t>
            </a:r>
            <a:r>
              <a:rPr kumimoji="0" lang="en-US" altLang="en-US" sz="1400" b="1" i="0" u="none" strike="noStrike" cap="none" normalizeH="0" baseline="0" dirty="0" smtClean="0">
                <a:ln>
                  <a:noFill/>
                </a:ln>
                <a:solidFill>
                  <a:schemeClr val="tx1"/>
                </a:solidFill>
                <a:effectLst/>
                <a:latin typeface="Arial" panose="020B0604020202020204" pitchFamily="34" charset="0"/>
              </a:rPr>
              <a:t>Roman numeral declarations</a:t>
            </a:r>
            <a:r>
              <a:rPr kumimoji="0" lang="en-US" altLang="en-US" sz="14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rgbClr val="FF0000"/>
                </a:solidFill>
                <a:effectLst/>
                <a:latin typeface="Arial" panose="020B0604020202020204" pitchFamily="34" charset="0"/>
              </a:rPr>
              <a:t>(e.g., </a:t>
            </a:r>
            <a:r>
              <a:rPr kumimoji="0" lang="en-US" altLang="en-US" sz="1400" b="0" i="0" u="none" strike="noStrike" cap="none" normalizeH="0" baseline="0" dirty="0" err="1" smtClean="0">
                <a:ln>
                  <a:noFill/>
                </a:ln>
                <a:solidFill>
                  <a:srgbClr val="FF0000"/>
                </a:solidFill>
                <a:effectLst/>
                <a:latin typeface="Arial Unicode MS"/>
              </a:rPr>
              <a:t>int</a:t>
            </a:r>
            <a:r>
              <a:rPr kumimoji="0" lang="en-US" altLang="en-US" sz="1400" b="0" i="0" u="none" strike="noStrike" cap="none" normalizeH="0" baseline="0" dirty="0" smtClean="0">
                <a:ln>
                  <a:noFill/>
                </a:ln>
                <a:solidFill>
                  <a:srgbClr val="FF0000"/>
                </a:solidFill>
                <a:effectLst/>
                <a:latin typeface="Arial Unicode MS"/>
              </a:rPr>
              <a:t> x = X;</a:t>
            </a:r>
            <a:r>
              <a:rPr kumimoji="0" lang="en-US" altLang="en-US" sz="1400" b="0" i="0" u="none" strike="noStrike" cap="none" normalizeH="0" baseline="0" dirty="0" smtClean="0">
                <a:ln>
                  <a:noFill/>
                </a:ln>
                <a:solidFill>
                  <a:srgbClr val="FF0000"/>
                </a:solidFill>
                <a:effectLst/>
              </a:rPr>
              <a:t>) </a:t>
            </a:r>
          </a:p>
          <a:p>
            <a:pPr marL="457200" lvl="1" indent="0" eaLnBrk="0" fontAlgn="base" hangingPunct="0">
              <a:lnSpc>
                <a:spcPct val="100000"/>
              </a:lnSpc>
              <a:spcBef>
                <a:spcPct val="0"/>
              </a:spcBef>
              <a:spcAft>
                <a:spcPct val="0"/>
              </a:spcAft>
              <a:buFontTx/>
              <a:buAutoNum type="arabicPeriod"/>
            </a:pPr>
            <a:r>
              <a:rPr lang="en-US" altLang="en-US" sz="1600" dirty="0" smtClean="0">
                <a:latin typeface="Arial" panose="020B0604020202020204" pitchFamily="34" charset="0"/>
              </a:rPr>
              <a:t>Recognizes </a:t>
            </a:r>
            <a:r>
              <a:rPr lang="en-US" altLang="en-US" sz="1600" dirty="0">
                <a:latin typeface="Arial" panose="020B0604020202020204" pitchFamily="34" charset="0"/>
              </a:rPr>
              <a:t>tokens such as data type, identifiers, assignment operators, Roman numerals, and delimiters</a:t>
            </a:r>
            <a:r>
              <a:rPr kumimoji="0" lang="en-US" altLang="en-US" sz="1400" b="0" i="0" u="none" strike="noStrike" cap="none" normalizeH="0" baseline="0" dirty="0" smtClean="0">
                <a:ln>
                  <a:noFill/>
                </a:ln>
                <a:solidFill>
                  <a:schemeClr val="tx1"/>
                </a:solidFill>
                <a:effectLst/>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Reads </a:t>
            </a:r>
            <a:r>
              <a:rPr kumimoji="0" lang="en-US" altLang="en-US" sz="1600" b="1" i="0" u="none" strike="noStrike" cap="none" normalizeH="0" baseline="0" dirty="0" smtClean="0">
                <a:ln>
                  <a:noFill/>
                </a:ln>
                <a:solidFill>
                  <a:schemeClr val="tx1"/>
                </a:solidFill>
                <a:effectLst/>
                <a:latin typeface="Arial Unicode MS"/>
              </a:rPr>
              <a:t>for</a:t>
            </a:r>
            <a:r>
              <a:rPr kumimoji="0" lang="en-US" altLang="en-US" sz="1600" b="1" i="0" u="none" strike="noStrike" cap="none" normalizeH="0" baseline="0" dirty="0" smtClean="0">
                <a:ln>
                  <a:noFill/>
                </a:ln>
                <a:solidFill>
                  <a:schemeClr val="tx1"/>
                </a:solidFill>
                <a:effectLst/>
              </a:rPr>
              <a:t> loop declarations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rPr>
              <a:t>and recognizes tokens such as keywords, identifiers, operators, numbers, and delimiters.</a:t>
            </a:r>
          </a:p>
          <a:p>
            <a:pPr marL="457200" lvl="1" indent="0" eaLnBrk="0" fontAlgn="base" hangingPunct="0">
              <a:lnSpc>
                <a:spcPct val="100000"/>
              </a:lnSpc>
              <a:spcBef>
                <a:spcPct val="0"/>
              </a:spcBef>
              <a:spcAft>
                <a:spcPct val="0"/>
              </a:spcAft>
              <a:buFontTx/>
              <a:buAutoNum type="arabicPeriod"/>
            </a:pPr>
            <a:r>
              <a:rPr kumimoji="0" lang="en-US" altLang="en-US" sz="1400" b="0" i="0" u="none" strike="noStrike" cap="none" normalizeH="0" baseline="0" dirty="0" smtClean="0">
                <a:ln>
                  <a:noFill/>
                </a:ln>
                <a:solidFill>
                  <a:schemeClr val="tx1"/>
                </a:solidFill>
                <a:effectLst/>
                <a:latin typeface="Arial" panose="020B0604020202020204" pitchFamily="34" charset="0"/>
              </a:rPr>
              <a:t>Builds a </a:t>
            </a:r>
            <a:r>
              <a:rPr kumimoji="0" lang="en-US" altLang="en-US" sz="1400" b="1" i="0" u="none" strike="noStrike" cap="none" normalizeH="0" baseline="0" dirty="0" smtClean="0">
                <a:ln>
                  <a:noFill/>
                </a:ln>
                <a:solidFill>
                  <a:schemeClr val="tx1"/>
                </a:solidFill>
                <a:effectLst/>
                <a:latin typeface="Arial" panose="020B0604020202020204" pitchFamily="34" charset="0"/>
              </a:rPr>
              <a:t>symbol table</a:t>
            </a:r>
            <a:r>
              <a:rPr kumimoji="0" lang="en-US" altLang="en-US" sz="1400" b="0" i="0" u="none" strike="noStrike" cap="none" normalizeH="0" baseline="0" dirty="0" smtClean="0">
                <a:ln>
                  <a:noFill/>
                </a:ln>
                <a:solidFill>
                  <a:schemeClr val="tx1"/>
                </a:solidFill>
                <a:effectLst/>
                <a:latin typeface="Arial" panose="020B0604020202020204" pitchFamily="34" charset="0"/>
              </a:rPr>
              <a:t> to store identifiers with unique IDs.</a:t>
            </a:r>
          </a:p>
          <a:p>
            <a:pPr marL="457200" lvl="1" indent="0" eaLnBrk="0" fontAlgn="base" hangingPunct="0">
              <a:lnSpc>
                <a:spcPct val="100000"/>
              </a:lnSpc>
              <a:spcBef>
                <a:spcPct val="0"/>
              </a:spcBef>
              <a:spcAft>
                <a:spcPct val="0"/>
              </a:spcAft>
              <a:buFontTx/>
              <a:buAutoNum type="arabicPeriod"/>
            </a:pPr>
            <a:r>
              <a:rPr kumimoji="0" lang="en-US" altLang="en-US" sz="1400" b="0" i="0" u="none" strike="noStrike" cap="none" normalizeH="0" baseline="0" dirty="0" smtClean="0">
                <a:ln>
                  <a:noFill/>
                </a:ln>
                <a:solidFill>
                  <a:schemeClr val="tx1"/>
                </a:solidFill>
                <a:effectLst/>
                <a:latin typeface="Arial" panose="020B0604020202020204" pitchFamily="34" charset="0"/>
              </a:rPr>
              <a:t>Prints the </a:t>
            </a:r>
            <a:r>
              <a:rPr kumimoji="0" lang="en-US" altLang="en-US" sz="1400" b="1" i="0" u="none" strike="noStrike" cap="none" normalizeH="0" baseline="0" dirty="0" smtClean="0">
                <a:ln>
                  <a:noFill/>
                </a:ln>
                <a:solidFill>
                  <a:schemeClr val="tx1"/>
                </a:solidFill>
                <a:effectLst/>
                <a:latin typeface="Arial" panose="020B0604020202020204" pitchFamily="34" charset="0"/>
              </a:rPr>
              <a:t>token stream</a:t>
            </a:r>
            <a:r>
              <a:rPr kumimoji="0" lang="en-US" altLang="en-US" sz="1400" b="0" i="0" u="none" strike="noStrike" cap="none" normalizeH="0" baseline="0" dirty="0" smtClean="0">
                <a:ln>
                  <a:noFill/>
                </a:ln>
                <a:solidFill>
                  <a:schemeClr val="tx1"/>
                </a:solidFill>
                <a:effectLst/>
                <a:latin typeface="Arial" panose="020B0604020202020204" pitchFamily="34" charset="0"/>
              </a:rPr>
              <a:t> and </a:t>
            </a:r>
            <a:r>
              <a:rPr kumimoji="0" lang="en-US" altLang="en-US" sz="1400" b="1" i="0" u="none" strike="noStrike" cap="none" normalizeH="0" baseline="0" dirty="0" smtClean="0">
                <a:ln>
                  <a:noFill/>
                </a:ln>
                <a:solidFill>
                  <a:schemeClr val="tx1"/>
                </a:solidFill>
                <a:effectLst/>
                <a:latin typeface="Arial" panose="020B0604020202020204" pitchFamily="34" charset="0"/>
              </a:rPr>
              <a:t>symbol table</a:t>
            </a:r>
            <a:r>
              <a:rPr kumimoji="0" lang="en-US" altLang="en-US" sz="1400" b="0" i="0" u="none" strike="noStrike" cap="none" normalizeH="0" baseline="0" dirty="0" smtClean="0">
                <a:ln>
                  <a:noFill/>
                </a:ln>
                <a:solidFill>
                  <a:schemeClr val="tx1"/>
                </a:solidFill>
                <a:effectLst/>
                <a:latin typeface="Arial" panose="020B0604020202020204" pitchFamily="34" charset="0"/>
              </a:rPr>
              <a:t> as output.</a:t>
            </a:r>
            <a:br>
              <a:rPr kumimoji="0" lang="en-US" altLang="en-US" sz="1400" b="0" i="0" u="none" strike="noStrike" cap="none" normalizeH="0" baseline="0" dirty="0" smtClean="0">
                <a:ln>
                  <a:noFill/>
                </a:ln>
                <a:solidFill>
                  <a:schemeClr val="tx1"/>
                </a:solidFill>
                <a:effectLst/>
                <a:latin typeface="Arial" panose="020B0604020202020204" pitchFamily="34" charset="0"/>
              </a:rPr>
            </a:br>
            <a:r>
              <a:rPr kumimoji="0" lang="en-US" altLang="en-US" sz="1400" b="0" i="0" u="none" strike="noStrike" cap="none" normalizeH="0" baseline="0" dirty="0" smtClean="0">
                <a:ln>
                  <a:noFill/>
                </a:ln>
                <a:solidFill>
                  <a:schemeClr val="tx1"/>
                </a:solidFill>
                <a:effectLst/>
                <a:latin typeface="Arial" panose="020B0604020202020204" pitchFamily="34" charset="0"/>
              </a:rPr>
              <a:t/>
            </a:r>
            <a:br>
              <a:rPr kumimoji="0" lang="en-US" altLang="en-US" sz="1400" b="0" i="0" u="none" strike="noStrike" cap="none" normalizeH="0" baseline="0" dirty="0" smtClean="0">
                <a:ln>
                  <a:noFill/>
                </a:ln>
                <a:solidFill>
                  <a:schemeClr val="tx1"/>
                </a:solidFill>
                <a:effectLst/>
                <a:latin typeface="Arial" panose="020B0604020202020204" pitchFamily="34" charset="0"/>
              </a:rPr>
            </a:b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Input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0000"/>
                </a:solidFill>
                <a:effectLst/>
                <a:latin typeface="Arial Unicode MS"/>
              </a:rPr>
              <a:t>for (</a:t>
            </a:r>
            <a:r>
              <a:rPr kumimoji="0" lang="en-US" altLang="en-US" sz="1600" b="0" i="0" u="none" strike="noStrike" cap="none" normalizeH="0" baseline="0" dirty="0" err="1" smtClean="0">
                <a:ln>
                  <a:noFill/>
                </a:ln>
                <a:solidFill>
                  <a:srgbClr val="FF0000"/>
                </a:solidFill>
                <a:effectLst/>
                <a:latin typeface="Arial Unicode MS"/>
              </a:rPr>
              <a:t>int</a:t>
            </a:r>
            <a:r>
              <a:rPr kumimoji="0" lang="en-US" altLang="en-US" sz="1600" b="0" i="0" u="none" strike="noStrike" cap="none" normalizeH="0" baseline="0" dirty="0" smtClean="0">
                <a:ln>
                  <a:noFill/>
                </a:ln>
                <a:solidFill>
                  <a:srgbClr val="FF0000"/>
                </a:solidFill>
                <a:effectLst/>
                <a:latin typeface="Arial Unicode MS"/>
              </a:rPr>
              <a:t> </a:t>
            </a:r>
            <a:r>
              <a:rPr kumimoji="0" lang="en-US" altLang="en-US" sz="1600" b="0" i="0" u="none" strike="noStrike" cap="none" normalizeH="0" baseline="0" dirty="0" err="1" smtClean="0">
                <a:ln>
                  <a:noFill/>
                </a:ln>
                <a:solidFill>
                  <a:srgbClr val="FF0000"/>
                </a:solidFill>
                <a:effectLst/>
                <a:latin typeface="Arial Unicode MS"/>
              </a:rPr>
              <a:t>i</a:t>
            </a:r>
            <a:r>
              <a:rPr kumimoji="0" lang="en-US" altLang="en-US" sz="1600" b="0" i="0" u="none" strike="noStrike" cap="none" normalizeH="0" baseline="0" dirty="0" smtClean="0">
                <a:ln>
                  <a:noFill/>
                </a:ln>
                <a:solidFill>
                  <a:srgbClr val="FF0000"/>
                </a:solidFill>
                <a:effectLst/>
                <a:latin typeface="Arial Unicode MS"/>
              </a:rPr>
              <a:t> = 1; </a:t>
            </a:r>
            <a:r>
              <a:rPr kumimoji="0" lang="en-US" altLang="en-US" sz="1600" b="0" i="0" u="none" strike="noStrike" cap="none" normalizeH="0" baseline="0" dirty="0" err="1" smtClean="0">
                <a:ln>
                  <a:noFill/>
                </a:ln>
                <a:solidFill>
                  <a:srgbClr val="FF0000"/>
                </a:solidFill>
                <a:effectLst/>
                <a:latin typeface="Arial Unicode MS"/>
              </a:rPr>
              <a:t>i</a:t>
            </a:r>
            <a:r>
              <a:rPr kumimoji="0" lang="en-US" altLang="en-US" sz="1600" b="0" i="0" u="none" strike="noStrike" cap="none" normalizeH="0" baseline="0" dirty="0" smtClean="0">
                <a:ln>
                  <a:noFill/>
                </a:ln>
                <a:solidFill>
                  <a:srgbClr val="FF0000"/>
                </a:solidFill>
                <a:effectLst/>
                <a:latin typeface="Arial Unicode MS"/>
              </a:rPr>
              <a:t> &lt; 10; </a:t>
            </a:r>
            <a:r>
              <a:rPr kumimoji="0" lang="en-US" altLang="en-US" sz="1600" b="0" i="0" u="none" strike="noStrike" cap="none" normalizeH="0" baseline="0" dirty="0" err="1" smtClean="0">
                <a:ln>
                  <a:noFill/>
                </a:ln>
                <a:solidFill>
                  <a:srgbClr val="FF0000"/>
                </a:solidFill>
                <a:effectLst/>
                <a:latin typeface="Arial Unicode MS"/>
              </a:rPr>
              <a:t>i</a:t>
            </a:r>
            <a:r>
              <a:rPr kumimoji="0" lang="en-US" altLang="en-US" sz="1600" b="0" i="0" u="none" strike="noStrike" cap="none" normalizeH="0" baseline="0" dirty="0" smtClean="0">
                <a:ln>
                  <a:noFill/>
                </a:ln>
                <a:solidFill>
                  <a:srgbClr val="FF0000"/>
                </a:solidFill>
                <a:effectLst/>
                <a:latin typeface="Arial Unicode MS"/>
              </a:rPr>
              <a:t>++) </a:t>
            </a:r>
            <a:endParaRPr kumimoji="0" lang="en-US" altLang="en-US" sz="1600" b="0" i="0" u="none" strike="noStrike" cap="none" normalizeH="0" baseline="0" dirty="0" smtClean="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rPr>
              <a:t>Expected token categories: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KEYWORD</a:t>
            </a:r>
            <a:r>
              <a:rPr kumimoji="0" lang="en-US" altLang="en-US" sz="1200" b="0" i="0" u="none" strike="noStrike" cap="none" normalizeH="0" baseline="0" dirty="0" smtClean="0">
                <a:ln>
                  <a:noFill/>
                </a:ln>
                <a:solidFill>
                  <a:schemeClr val="tx1"/>
                </a:solidFill>
                <a:effectLst/>
                <a:latin typeface="Arial" panose="020B0604020202020204" pitchFamily="34" charset="0"/>
              </a:rPr>
              <a:t> → 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DELIMITER</a:t>
            </a:r>
            <a:r>
              <a:rPr kumimoji="0" lang="en-US" altLang="en-US" sz="1200" b="0" i="0" u="none" strike="noStrike" cap="none" normalizeH="0" baseline="0" dirty="0" smtClean="0">
                <a:ln>
                  <a:noFill/>
                </a:ln>
                <a:solidFill>
                  <a:schemeClr val="tx1"/>
                </a:solidFill>
                <a:effectLst/>
                <a:latin typeface="Arial" panose="020B0604020202020204" pitchFamily="34"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DATATYPE</a:t>
            </a:r>
            <a:r>
              <a:rPr kumimoji="0" lang="en-US" altLang="en-US" sz="1200" b="0" i="0" u="none" strike="noStrike" cap="none" normalizeH="0" baseline="0" dirty="0" smtClean="0">
                <a:ln>
                  <a:noFill/>
                </a:ln>
                <a:solidFill>
                  <a:schemeClr val="tx1"/>
                </a:solidFill>
                <a:effectLst/>
                <a:latin typeface="Arial" panose="020B0604020202020204" pitchFamily="34" charset="0"/>
              </a:rPr>
              <a:t> → </a:t>
            </a:r>
            <a:r>
              <a:rPr kumimoji="0" lang="en-US" altLang="en-US" sz="1200" b="0" i="0" u="none" strike="noStrike" cap="none" normalizeH="0" baseline="0" dirty="0" err="1" smtClean="0">
                <a:ln>
                  <a:noFill/>
                </a:ln>
                <a:solidFill>
                  <a:schemeClr val="tx1"/>
                </a:solidFill>
                <a:effectLst/>
                <a:latin typeface="Arial" panose="020B0604020202020204" pitchFamily="34" charset="0"/>
              </a:rPr>
              <a:t>int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IDENTIFIER</a:t>
            </a:r>
            <a:r>
              <a:rPr kumimoji="0" lang="en-US" altLang="en-US" sz="1200" b="0" i="0" u="none" strike="noStrike" cap="none" normalizeH="0" baseline="0" dirty="0" smtClean="0">
                <a:ln>
                  <a:noFill/>
                </a:ln>
                <a:solidFill>
                  <a:schemeClr val="tx1"/>
                </a:solidFill>
                <a:effectLst/>
                <a:latin typeface="Arial" panose="020B0604020202020204" pitchFamily="34" charset="0"/>
              </a:rPr>
              <a:t> → </a:t>
            </a:r>
            <a:r>
              <a:rPr kumimoji="0" lang="en-US" altLang="en-US" sz="1200" b="0" i="0" u="none" strike="noStrike" cap="none" normalizeH="0" baseline="0" dirty="0" err="1" smtClean="0">
                <a:ln>
                  <a:noFill/>
                </a:ln>
                <a:solidFill>
                  <a:schemeClr val="tx1"/>
                </a:solidFill>
                <a:effectLst/>
                <a:latin typeface="Arial" panose="020B0604020202020204" pitchFamily="34" charset="0"/>
              </a:rPr>
              <a:t>i</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OPERATOR</a:t>
            </a:r>
            <a:r>
              <a:rPr kumimoji="0" lang="en-US" altLang="en-US" sz="1200" b="0" i="0" u="none" strike="noStrike" cap="none" normalizeH="0" baseline="0" dirty="0" smtClean="0">
                <a:ln>
                  <a:noFill/>
                </a:ln>
                <a:solidFill>
                  <a:schemeClr val="tx1"/>
                </a:solidFill>
                <a:effectLst/>
                <a:latin typeface="Arial" panose="020B0604020202020204" pitchFamily="34" charset="0"/>
              </a:rPr>
              <a:t> → = , &lt;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NUMBER</a:t>
            </a:r>
            <a:r>
              <a:rPr kumimoji="0" lang="en-US" altLang="en-US" sz="1200" b="0" i="0" u="none" strike="noStrike" cap="none" normalizeH="0" baseline="0" dirty="0" smtClean="0">
                <a:ln>
                  <a:noFill/>
                </a:ln>
                <a:solidFill>
                  <a:schemeClr val="tx1"/>
                </a:solidFill>
                <a:effectLst/>
                <a:latin typeface="Arial" panose="020B0604020202020204" pitchFamily="34" charset="0"/>
              </a:rPr>
              <a:t> → 1 ,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Expected Symbol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FF0000"/>
                </a:solidFill>
                <a:effectLst/>
                <a:latin typeface="Arial Unicode MS"/>
              </a:rPr>
              <a:t>i</a:t>
            </a:r>
            <a:r>
              <a:rPr kumimoji="0" lang="en-US" altLang="en-US" sz="1600" b="0" i="0" u="none" strike="noStrike" cap="none" normalizeH="0" baseline="0" dirty="0" smtClean="0">
                <a:ln>
                  <a:noFill/>
                </a:ln>
                <a:solidFill>
                  <a:srgbClr val="FF0000"/>
                </a:solidFill>
                <a:effectLst/>
                <a:latin typeface="Arial Unicode MS"/>
              </a:rPr>
              <a:t> : ID_1</a:t>
            </a:r>
            <a:endParaRPr kumimoji="0" lang="en-US" altLang="en-US" sz="1600" b="0" i="0" u="none" strike="noStrike" cap="none" normalizeH="0" baseline="0" dirty="0" smtClean="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143617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64"/>
          <p:cNvSpPr txBox="1">
            <a:spLocks noGrp="1"/>
          </p:cNvSpPr>
          <p:nvPr>
            <p:ph type="title"/>
          </p:nvPr>
        </p:nvSpPr>
        <p:spPr>
          <a:xfrm>
            <a:off x="831851" y="1709737"/>
            <a:ext cx="10515600" cy="2852800"/>
          </a:xfrm>
          <a:prstGeom prst="rect">
            <a:avLst/>
          </a:prstGeom>
          <a:noFill/>
          <a:ln>
            <a:noFill/>
          </a:ln>
        </p:spPr>
        <p:txBody>
          <a:bodyPr spcFirstLastPara="1" vert="horz" wrap="square" lIns="91433" tIns="45700" rIns="91433" bIns="45700" rtlCol="0" anchor="b" anchorCtr="0">
            <a:normAutofit/>
          </a:bodyPr>
          <a:lstStyle/>
          <a:p>
            <a:pPr>
              <a:spcBef>
                <a:spcPts val="0"/>
              </a:spcBef>
              <a:buClr>
                <a:schemeClr val="dk1"/>
              </a:buClr>
              <a:buSzPts val="4500"/>
            </a:pPr>
            <a:r>
              <a:rPr lang="en-GB" dirty="0">
                <a:effectLst>
                  <a:outerShdw blurRad="38100" dist="38100" dir="2700000" algn="tl">
                    <a:srgbClr val="000000">
                      <a:alpha val="43137"/>
                    </a:srgbClr>
                  </a:outerShdw>
                </a:effectLst>
              </a:rPr>
              <a:t>The  Lexical- Analyzer  Generator  Lex</a:t>
            </a:r>
            <a:endParaRPr dirty="0">
              <a:effectLst>
                <a:outerShdw blurRad="38100" dist="38100" dir="2700000" algn="tl">
                  <a:srgbClr val="000000">
                    <a:alpha val="43137"/>
                  </a:srgbClr>
                </a:outerShdw>
              </a:effectLst>
            </a:endParaRPr>
          </a:p>
        </p:txBody>
      </p:sp>
      <p:sp>
        <p:nvSpPr>
          <p:cNvPr id="1026" name="Google Shape;1026;p164"/>
          <p:cNvSpPr txBox="1">
            <a:spLocks noGrp="1"/>
          </p:cNvSpPr>
          <p:nvPr>
            <p:ph type="body" idx="1"/>
          </p:nvPr>
        </p:nvSpPr>
        <p:spPr>
          <a:xfrm>
            <a:off x="831851" y="4589463"/>
            <a:ext cx="10515600" cy="1500400"/>
          </a:xfrm>
          <a:prstGeom prst="rect">
            <a:avLst/>
          </a:prstGeom>
          <a:noFill/>
          <a:ln>
            <a:noFill/>
          </a:ln>
        </p:spPr>
        <p:txBody>
          <a:bodyPr spcFirstLastPara="1" vert="horz" wrap="square" lIns="91433" tIns="45700" rIns="91433" bIns="45700" rtlCol="0" anchor="t" anchorCtr="0">
            <a:normAutofit/>
          </a:bodyPr>
          <a:lstStyle/>
          <a:p>
            <a:pPr>
              <a:spcBef>
                <a:spcPts val="0"/>
              </a:spcBef>
              <a:buClr>
                <a:srgbClr val="888888"/>
              </a:buClr>
              <a:buSzPts val="18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7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The  Lexical- Analyzer  Generator Lex</a:t>
            </a:r>
            <a:endParaRPr dirty="0">
              <a:effectLst>
                <a:outerShdw blurRad="38100" dist="38100" dir="2700000" algn="tl">
                  <a:srgbClr val="000000">
                    <a:alpha val="43137"/>
                  </a:srgbClr>
                </a:outerShdw>
              </a:effectLst>
            </a:endParaRPr>
          </a:p>
        </p:txBody>
      </p:sp>
      <p:sp>
        <p:nvSpPr>
          <p:cNvPr id="1078" name="Google Shape;1078;p172"/>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236855">
              <a:spcBef>
                <a:spcPts val="0"/>
              </a:spcBef>
              <a:buClr>
                <a:schemeClr val="dk1"/>
              </a:buClr>
              <a:buSzPts val="1800"/>
            </a:pPr>
            <a:r>
              <a:rPr lang="en-GB" sz="2400"/>
              <a:t>we  introduce  a tool  called </a:t>
            </a:r>
            <a:r>
              <a:rPr lang="en-GB" sz="2400" b="1"/>
              <a:t>Lex</a:t>
            </a:r>
            <a:r>
              <a:rPr lang="en-GB" sz="2400"/>
              <a:t>, or in a more recent  implementation </a:t>
            </a:r>
            <a:r>
              <a:rPr lang="en-GB" sz="2400" b="1"/>
              <a:t>Flex</a:t>
            </a:r>
            <a:r>
              <a:rPr lang="en-GB" sz="2400"/>
              <a:t>, </a:t>
            </a:r>
          </a:p>
          <a:p>
            <a:pPr marL="236855" indent="-236855">
              <a:spcBef>
                <a:spcPts val="1065"/>
              </a:spcBef>
              <a:buClr>
                <a:schemeClr val="dk1"/>
              </a:buClr>
              <a:buSzPts val="1800"/>
            </a:pPr>
            <a:r>
              <a:rPr lang="en-GB" sz="2400"/>
              <a:t>that  allows one to specify a lexical analyzer by  specifying regular expressions to describe patterns  for  tokens.</a:t>
            </a:r>
          </a:p>
          <a:p>
            <a:pPr marL="236855" indent="-236855">
              <a:spcBef>
                <a:spcPts val="1065"/>
              </a:spcBef>
              <a:buClr>
                <a:schemeClr val="dk1"/>
              </a:buClr>
              <a:buSzPts val="1800"/>
            </a:pPr>
            <a:r>
              <a:rPr lang="en-GB" sz="2400"/>
              <a:t>The input notation  for  the </a:t>
            </a:r>
            <a:r>
              <a:rPr lang="en-GB" sz="2400" b="1"/>
              <a:t>Lex</a:t>
            </a:r>
            <a:r>
              <a:rPr lang="en-GB" sz="2400"/>
              <a:t>  tool is  referred to as the </a:t>
            </a:r>
            <a:r>
              <a:rPr lang="en-GB" sz="2400" b="1"/>
              <a:t>Lex</a:t>
            </a:r>
            <a:r>
              <a:rPr lang="en-GB" sz="2400"/>
              <a:t> </a:t>
            </a:r>
            <a:r>
              <a:rPr lang="en-GB" sz="2400" b="1"/>
              <a:t>language</a:t>
            </a:r>
            <a:r>
              <a:rPr lang="en-GB" sz="2400"/>
              <a:t>  and the tool itself  is the </a:t>
            </a:r>
            <a:r>
              <a:rPr lang="en-GB" sz="2400" b="1"/>
              <a:t>Lex</a:t>
            </a:r>
            <a:r>
              <a:rPr lang="en-GB" sz="2400"/>
              <a:t> </a:t>
            </a:r>
            <a:r>
              <a:rPr lang="en-GB" sz="2400" b="1"/>
              <a:t>compiler</a:t>
            </a:r>
            <a:r>
              <a:rPr lang="en-GB" sz="2400"/>
              <a:t>. </a:t>
            </a:r>
          </a:p>
          <a:p>
            <a:pPr marL="236855" indent="-236855">
              <a:spcBef>
                <a:spcPts val="1065"/>
              </a:spcBef>
              <a:buClr>
                <a:schemeClr val="dk1"/>
              </a:buClr>
              <a:buSzPts val="1800"/>
            </a:pPr>
            <a:r>
              <a:rPr lang="en-GB" sz="2400"/>
              <a:t>the  Lex  compiler  transforms  the  input  patterns  into  a  transition diagram and generates code, in a file called </a:t>
            </a:r>
            <a:r>
              <a:rPr lang="en-GB" sz="2400" b="1"/>
              <a:t>lex.yy.c</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7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Creating a lexical analyzer with </a:t>
            </a:r>
            <a:r>
              <a:rPr lang="en-GB" sz="4800" b="1" i="1" dirty="0">
                <a:effectLst>
                  <a:outerShdw blurRad="38100" dist="38100" dir="2700000" algn="tl">
                    <a:srgbClr val="000000">
                      <a:alpha val="43137"/>
                    </a:srgbClr>
                  </a:outerShdw>
                </a:effectLst>
              </a:rPr>
              <a:t>lex</a:t>
            </a:r>
            <a:endParaRPr sz="4800" b="1" i="1" dirty="0">
              <a:effectLst>
                <a:outerShdw blurRad="38100" dist="38100" dir="2700000" algn="tl">
                  <a:srgbClr val="000000">
                    <a:alpha val="43137"/>
                  </a:srgbClr>
                </a:outerShdw>
              </a:effectLst>
            </a:endParaRPr>
          </a:p>
        </p:txBody>
      </p:sp>
      <p:pic>
        <p:nvPicPr>
          <p:cNvPr id="1084" name="Google Shape;1084;p173"/>
          <p:cNvPicPr preferRelativeResize="0"/>
          <p:nvPr/>
        </p:nvPicPr>
        <p:blipFill rotWithShape="1">
          <a:blip r:embed="rId3"/>
          <a:srcRect/>
          <a:stretch>
            <a:fillRect/>
          </a:stretch>
        </p:blipFill>
        <p:spPr>
          <a:xfrm>
            <a:off x="2232825" y="1905000"/>
            <a:ext cx="7726352" cy="373380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73"/>
          <p:cNvSpPr txBox="1">
            <a:spLocks noGrp="1"/>
          </p:cNvSpPr>
          <p:nvPr>
            <p:ph type="title"/>
          </p:nvPr>
        </p:nvSpPr>
        <p:spPr>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US" dirty="0">
                <a:effectLst>
                  <a:outerShdw blurRad="38100" dist="38100" dir="2700000" algn="tl">
                    <a:srgbClr val="000000">
                      <a:alpha val="43137"/>
                    </a:srgbClr>
                  </a:outerShdw>
                </a:effectLst>
              </a:rPr>
              <a:t>Installation Step FLEX</a:t>
            </a:r>
            <a:endParaRPr sz="4800" b="1" i="1"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p:txBody>
          <a:bodyPr>
            <a:normAutofit/>
          </a:bodyPr>
          <a:lstStyle/>
          <a:p>
            <a:pPr marL="514350" indent="-514350">
              <a:buFont typeface="+mj-lt"/>
              <a:buAutoNum type="arabicPeriod"/>
            </a:pPr>
            <a:r>
              <a:rPr lang="en-US" dirty="0"/>
              <a:t>Download  MinGW C Compiler:  </a:t>
            </a:r>
            <a:r>
              <a:rPr lang="en-US" sz="1800" dirty="0">
                <a:hlinkClick r:id="rId3"/>
              </a:rPr>
              <a:t>Click here to download codeblocks-16.01mingw-setup</a:t>
            </a:r>
            <a:endParaRPr lang="en-US" sz="1800" dirty="0"/>
          </a:p>
          <a:p>
            <a:pPr marL="514350" indent="-514350">
              <a:buFont typeface="+mj-lt"/>
              <a:buAutoNum type="arabicPeriod"/>
            </a:pPr>
            <a:r>
              <a:rPr lang="en-US" dirty="0"/>
              <a:t>Download FLEX: </a:t>
            </a:r>
            <a:r>
              <a:rPr lang="en-US" sz="2000" dirty="0">
                <a:hlinkClick r:id="rId4"/>
              </a:rPr>
              <a:t>Click here to download flex-2.5.4a-1</a:t>
            </a:r>
            <a:endParaRPr lang="en-US" sz="2000" dirty="0"/>
          </a:p>
          <a:p>
            <a:pPr marL="514350" indent="-514350">
              <a:buFont typeface="+mj-lt"/>
              <a:buAutoNum type="arabicPeriod"/>
            </a:pPr>
            <a:r>
              <a:rPr lang="en-US" dirty="0"/>
              <a:t>Set Path for MinGW:</a:t>
            </a:r>
          </a:p>
          <a:p>
            <a:pPr lvl="1"/>
            <a:r>
              <a:rPr lang="en-US" dirty="0"/>
              <a:t>C:\Program Files (x86)\</a:t>
            </a:r>
            <a:r>
              <a:rPr lang="en-US" dirty="0" err="1"/>
              <a:t>CodeBlocks</a:t>
            </a:r>
            <a:r>
              <a:rPr lang="en-US" dirty="0"/>
              <a:t>\MinGW\bin</a:t>
            </a:r>
          </a:p>
          <a:p>
            <a:pPr lvl="1"/>
            <a:r>
              <a:rPr lang="en-US" dirty="0"/>
              <a:t>C:\GnuWin32\bin</a:t>
            </a:r>
          </a:p>
          <a:p>
            <a:pPr marL="514350" indent="-514350">
              <a:buFont typeface="+mj-lt"/>
              <a:buAutoNum type="arabicPeriod"/>
            </a:pPr>
            <a:r>
              <a:rPr lang="en-US" dirty="0"/>
              <a:t>Create/Save FLEX files </a:t>
            </a:r>
            <a:r>
              <a:rPr lang="en-US" dirty="0">
                <a:solidFill>
                  <a:schemeClr val="accent3"/>
                </a:solidFill>
              </a:rPr>
              <a:t>(extension .l)</a:t>
            </a:r>
            <a:r>
              <a:rPr lang="en-US" dirty="0"/>
              <a:t>	 For Example : </a:t>
            </a:r>
            <a:r>
              <a:rPr lang="en-US" i="1" dirty="0" err="1">
                <a:solidFill>
                  <a:schemeClr val="accent2"/>
                </a:solidFill>
              </a:rPr>
              <a:t>filename.l</a:t>
            </a:r>
            <a:endParaRPr lang="en-US" i="1" dirty="0">
              <a:solidFill>
                <a:schemeClr val="accent2"/>
              </a:solidFill>
            </a:endParaRPr>
          </a:p>
          <a:p>
            <a:pPr marL="514350" indent="-514350">
              <a:buFont typeface="+mj-lt"/>
              <a:buAutoNum type="arabicPeriod"/>
            </a:pPr>
            <a:r>
              <a:rPr lang="en-US" dirty="0"/>
              <a:t>Compile FLEX file on Command Prompt:      	</a:t>
            </a:r>
            <a:r>
              <a:rPr lang="en-US" i="1" dirty="0">
                <a:solidFill>
                  <a:schemeClr val="accent5"/>
                </a:solidFill>
              </a:rPr>
              <a:t>flex</a:t>
            </a:r>
            <a:r>
              <a:rPr lang="en-US" dirty="0">
                <a:solidFill>
                  <a:schemeClr val="accent5"/>
                </a:solidFill>
              </a:rPr>
              <a:t> </a:t>
            </a:r>
            <a:r>
              <a:rPr lang="en-US" i="1" dirty="0" err="1">
                <a:solidFill>
                  <a:schemeClr val="accent2"/>
                </a:solidFill>
              </a:rPr>
              <a:t>filename.l</a:t>
            </a:r>
            <a:endParaRPr lang="en-US" dirty="0"/>
          </a:p>
          <a:p>
            <a:pPr marL="514350" indent="-514350">
              <a:buFont typeface="+mj-lt"/>
              <a:buAutoNum type="arabicPeriod"/>
            </a:pPr>
            <a:r>
              <a:rPr lang="en-US" dirty="0"/>
              <a:t>Compiler C file on Command Prompt: 		</a:t>
            </a:r>
            <a:r>
              <a:rPr lang="en-US" i="1" dirty="0" err="1">
                <a:solidFill>
                  <a:schemeClr val="accent5"/>
                </a:solidFill>
              </a:rPr>
              <a:t>gcc</a:t>
            </a:r>
            <a:r>
              <a:rPr lang="en-US" i="1" dirty="0">
                <a:solidFill>
                  <a:schemeClr val="accent5"/>
                </a:solidFill>
              </a:rPr>
              <a:t> </a:t>
            </a:r>
            <a:r>
              <a:rPr lang="en-US" i="1" dirty="0" err="1">
                <a:solidFill>
                  <a:schemeClr val="accent2"/>
                </a:solidFill>
              </a:rPr>
              <a:t>lex.yy.c</a:t>
            </a:r>
            <a:endParaRPr lang="en-US" dirty="0"/>
          </a:p>
          <a:p>
            <a:pPr marL="514350" indent="-514350">
              <a:buFont typeface="+mj-lt"/>
              <a:buAutoNum type="arabicPeriod"/>
            </a:pPr>
            <a:r>
              <a:rPr lang="en-US" dirty="0"/>
              <a:t>Run C File on Command Prompt: 			</a:t>
            </a:r>
            <a:r>
              <a:rPr lang="en-US" i="1" dirty="0">
                <a:solidFill>
                  <a:schemeClr val="accent2"/>
                </a:solidFill>
              </a:rPr>
              <a:t>a.exe</a:t>
            </a:r>
            <a:endParaRPr lang="en-US" dirty="0">
              <a:solidFill>
                <a:schemeClr val="accent2"/>
              </a:solidFill>
            </a:endParaRPr>
          </a:p>
          <a:p>
            <a:pPr marL="514350" indent="-514350">
              <a:buFont typeface="+mj-lt"/>
              <a:buAutoNum type="arabicPeriod"/>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5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Flex character set</a:t>
            </a:r>
            <a:endParaRPr dirty="0">
              <a:effectLst>
                <a:outerShdw blurRad="38100" dist="38100" dir="2700000" algn="tl">
                  <a:srgbClr val="000000">
                    <a:alpha val="43137"/>
                  </a:srgbClr>
                </a:outerShdw>
              </a:effectLst>
            </a:endParaRPr>
          </a:p>
        </p:txBody>
      </p:sp>
      <p:pic>
        <p:nvPicPr>
          <p:cNvPr id="957" name="Google Shape;957;p153"/>
          <p:cNvPicPr preferRelativeResize="0"/>
          <p:nvPr/>
        </p:nvPicPr>
        <p:blipFill rotWithShape="1">
          <a:blip r:embed="rId3"/>
          <a:srcRect/>
          <a:stretch>
            <a:fillRect/>
          </a:stretch>
        </p:blipFill>
        <p:spPr>
          <a:xfrm>
            <a:off x="3276600" y="1609345"/>
            <a:ext cx="563880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108"/>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Lexical Analysis</a:t>
            </a:r>
            <a:endParaRPr dirty="0">
              <a:effectLst>
                <a:outerShdw blurRad="38100" dist="38100" dir="2700000" algn="tl">
                  <a:srgbClr val="000000">
                    <a:alpha val="43137"/>
                  </a:srgbClr>
                </a:outerShdw>
              </a:effectLst>
            </a:endParaRPr>
          </a:p>
        </p:txBody>
      </p:sp>
      <p:sp>
        <p:nvSpPr>
          <p:cNvPr id="662" name="Google Shape;662;p108"/>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50800">
              <a:spcBef>
                <a:spcPts val="0"/>
              </a:spcBef>
              <a:buClr>
                <a:schemeClr val="dk1"/>
              </a:buClr>
              <a:buSzPts val="2100"/>
              <a:buNone/>
            </a:pPr>
            <a:endParaRPr/>
          </a:p>
          <a:p>
            <a:pPr marL="236855" indent="-228600">
              <a:spcBef>
                <a:spcPts val="1065"/>
              </a:spcBef>
              <a:buClr>
                <a:schemeClr val="dk1"/>
              </a:buClr>
              <a:buSzPts val="2100"/>
            </a:pPr>
            <a:r>
              <a:rPr lang="en-GB"/>
              <a:t>Lexical analyzer fills a parser with lexemes. </a:t>
            </a:r>
          </a:p>
          <a:p>
            <a:pPr marL="236855" indent="-228600">
              <a:spcBef>
                <a:spcPts val="1065"/>
              </a:spcBef>
              <a:buClr>
                <a:schemeClr val="dk1"/>
              </a:buClr>
              <a:buSzPts val="2100"/>
            </a:pPr>
            <a:r>
              <a:rPr lang="en-GB"/>
              <a:t>A sequence of characters comprises a single token is called </a:t>
            </a:r>
            <a:r>
              <a:rPr lang="en-GB" i="1"/>
              <a:t>lexeme</a:t>
            </a:r>
            <a:r>
              <a:rPr lang="en-GB"/>
              <a:t>.</a:t>
            </a:r>
          </a:p>
          <a:p>
            <a:pPr marL="236855" indent="-50800">
              <a:spcBef>
                <a:spcPts val="1065"/>
              </a:spcBef>
              <a:buClr>
                <a:schemeClr val="dk1"/>
              </a:buClr>
              <a:buSzPts val="2100"/>
              <a:buNone/>
            </a:pPr>
            <a:endParaRPr lang="en-GB"/>
          </a:p>
          <a:p>
            <a:pPr marL="236855" indent="-228600">
              <a:spcBef>
                <a:spcPts val="1065"/>
              </a:spcBef>
              <a:buClr>
                <a:schemeClr val="dk1"/>
              </a:buClr>
              <a:buSzPts val="2100"/>
            </a:pPr>
            <a:r>
              <a:rPr lang="en-GB"/>
              <a:t>Lexical analyzer reads character from the input and group into tokens.</a:t>
            </a:r>
          </a:p>
          <a:p>
            <a:pPr marL="236855" indent="-228600">
              <a:spcBef>
                <a:spcPts val="1065"/>
              </a:spcBef>
              <a:buClr>
                <a:schemeClr val="dk1"/>
              </a:buClr>
              <a:buSzPts val="2100"/>
            </a:pPr>
            <a:r>
              <a:rPr lang="en-GB"/>
              <a:t>A </a:t>
            </a:r>
            <a:r>
              <a:rPr lang="en-GB" i="1"/>
              <a:t>token</a:t>
            </a:r>
            <a:r>
              <a:rPr lang="en-GB"/>
              <a:t> is terminal with additional information </a:t>
            </a:r>
            <a:r>
              <a:rPr lang="en-GB" sz="2265"/>
              <a:t>(i.e. attribute value)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30"/>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The  Role  of the  Lexical  Analyzer</a:t>
            </a:r>
            <a:endParaRPr dirty="0">
              <a:effectLst>
                <a:outerShdw blurRad="38100" dist="38100" dir="2700000" algn="tl">
                  <a:srgbClr val="000000">
                    <a:alpha val="43137"/>
                  </a:srgbClr>
                </a:outerShdw>
              </a:effectLst>
            </a:endParaRPr>
          </a:p>
        </p:txBody>
      </p:sp>
      <p:sp>
        <p:nvSpPr>
          <p:cNvPr id="805" name="Google Shape;805;p130"/>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236855" indent="-228600">
              <a:spcBef>
                <a:spcPts val="0"/>
              </a:spcBef>
              <a:buClr>
                <a:schemeClr val="dk1"/>
              </a:buClr>
              <a:buSzPts val="2100"/>
            </a:pPr>
            <a:r>
              <a:rPr lang="en-GB"/>
              <a:t>In front-end of compiler the Lexical Analyzer</a:t>
            </a:r>
          </a:p>
          <a:p>
            <a:pPr marL="694055" lvl="1" indent="-228600">
              <a:spcBef>
                <a:spcPts val="535"/>
              </a:spcBef>
              <a:buClr>
                <a:schemeClr val="dk1"/>
              </a:buClr>
              <a:buSzPts val="2100"/>
            </a:pPr>
            <a:r>
              <a:rPr lang="en-GB" sz="2800"/>
              <a:t>reads  the  input characters of the  source program, </a:t>
            </a:r>
          </a:p>
          <a:p>
            <a:pPr marL="694055" lvl="1" indent="-228600">
              <a:spcBef>
                <a:spcPts val="535"/>
              </a:spcBef>
              <a:buClr>
                <a:schemeClr val="dk1"/>
              </a:buClr>
              <a:buSzPts val="2100"/>
            </a:pPr>
            <a:r>
              <a:rPr lang="en-GB" sz="2800"/>
              <a:t>group them into lexemes,  and </a:t>
            </a:r>
          </a:p>
          <a:p>
            <a:pPr marL="694055" lvl="1" indent="-228600">
              <a:spcBef>
                <a:spcPts val="535"/>
              </a:spcBef>
              <a:buClr>
                <a:schemeClr val="dk1"/>
              </a:buClr>
              <a:buSzPts val="2100"/>
            </a:pPr>
            <a:r>
              <a:rPr lang="en-GB" sz="2800"/>
              <a:t>produce  as output a sequence of  tokens</a:t>
            </a:r>
          </a:p>
          <a:p>
            <a:pPr marL="236855" indent="-228600">
              <a:spcBef>
                <a:spcPts val="1065"/>
              </a:spcBef>
              <a:buClr>
                <a:schemeClr val="dk1"/>
              </a:buClr>
              <a:buSzPts val="2100"/>
            </a:pPr>
            <a:r>
              <a:rPr lang="en-GB"/>
              <a:t>The  stream  of tokens  is  sent  to  the  parser for  syntax  analysis. </a:t>
            </a:r>
          </a:p>
          <a:p>
            <a:pPr marL="236855" indent="-228600">
              <a:spcBef>
                <a:spcPts val="1065"/>
              </a:spcBef>
              <a:buClr>
                <a:schemeClr val="dk1"/>
              </a:buClr>
              <a:buSzPts val="2100"/>
            </a:pPr>
            <a:r>
              <a:rPr lang="en-GB"/>
              <a:t>It always interacts with symbol table.</a:t>
            </a:r>
          </a:p>
          <a:p>
            <a:pPr marL="236855" indent="-228600">
              <a:spcBef>
                <a:spcPts val="1065"/>
              </a:spcBef>
              <a:buClr>
                <a:schemeClr val="dk1"/>
              </a:buClr>
              <a:buSzPts val="2100"/>
            </a:pPr>
            <a:r>
              <a:rPr lang="en-GB"/>
              <a:t>If a lexeme approaches to an identifier then It enters lexemes into symbol table.</a:t>
            </a:r>
          </a:p>
          <a:p>
            <a:pPr marL="236855" indent="-228600">
              <a:spcBef>
                <a:spcPts val="1065"/>
              </a:spcBef>
              <a:buClr>
                <a:schemeClr val="dk1"/>
              </a:buClr>
              <a:buSzPts val="2100"/>
            </a:pPr>
            <a:r>
              <a:rPr lang="en-GB"/>
              <a:t>Information regarding identifier can be referred by LA for proper token identification passed to parser.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3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The  Role  of the  Lexical  Analyzer</a:t>
            </a:r>
            <a:endParaRPr dirty="0">
              <a:effectLst>
                <a:outerShdw blurRad="38100" dist="38100" dir="2700000" algn="tl">
                  <a:srgbClr val="000000">
                    <a:alpha val="43137"/>
                  </a:srgbClr>
                </a:outerShdw>
              </a:effectLst>
            </a:endParaRPr>
          </a:p>
        </p:txBody>
      </p:sp>
      <p:sp>
        <p:nvSpPr>
          <p:cNvPr id="811" name="Google Shape;811;p131"/>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236855" indent="-228600">
              <a:spcBef>
                <a:spcPts val="0"/>
              </a:spcBef>
              <a:buClr>
                <a:schemeClr val="dk1"/>
              </a:buClr>
              <a:buSzPts val="2100"/>
            </a:pPr>
            <a:r>
              <a:rPr lang="en-GB" dirty="0"/>
              <a:t>It also removes comments  and  whitespace  (blank,  newline,  tab, and perhaps other  characters  that are  used  to  separate tokens  in  the  input).</a:t>
            </a:r>
            <a:endParaRPr dirty="0"/>
          </a:p>
          <a:p>
            <a:pPr marL="236855" indent="-228600">
              <a:spcBef>
                <a:spcPts val="1065"/>
              </a:spcBef>
              <a:buClr>
                <a:schemeClr val="dk1"/>
              </a:buClr>
              <a:buSzPts val="2100"/>
            </a:pPr>
            <a:r>
              <a:rPr lang="en-GB" dirty="0"/>
              <a:t>Also show correlated error messages</a:t>
            </a:r>
            <a:endParaRPr dirty="0"/>
          </a:p>
          <a:p>
            <a:pPr marL="236855" indent="-228600">
              <a:spcBef>
                <a:spcPts val="1065"/>
              </a:spcBef>
              <a:buClr>
                <a:schemeClr val="dk1"/>
              </a:buClr>
              <a:buSzPts val="2100"/>
            </a:pPr>
            <a:r>
              <a:rPr lang="en-GB" dirty="0"/>
              <a:t>Keeps track of source code line number to show error with line numbers.</a:t>
            </a:r>
            <a:endParaRPr dirty="0"/>
          </a:p>
          <a:p>
            <a:pPr marL="236855" indent="-228600">
              <a:spcBef>
                <a:spcPts val="1065"/>
              </a:spcBef>
              <a:buClr>
                <a:schemeClr val="dk1"/>
              </a:buClr>
              <a:buSzPts val="2100"/>
            </a:pPr>
            <a:r>
              <a:rPr lang="en-GB" dirty="0"/>
              <a:t>Some time LA is divided into </a:t>
            </a:r>
            <a:r>
              <a:rPr lang="en-GB" b="1" dirty="0"/>
              <a:t>two</a:t>
            </a:r>
            <a:r>
              <a:rPr lang="en-GB" dirty="0"/>
              <a:t> section</a:t>
            </a:r>
            <a:endParaRPr dirty="0"/>
          </a:p>
          <a:p>
            <a:pPr marL="694055" lvl="1" indent="-228600">
              <a:spcBef>
                <a:spcPts val="535"/>
              </a:spcBef>
              <a:buClr>
                <a:schemeClr val="dk1"/>
              </a:buClr>
              <a:buSzPts val="2100"/>
            </a:pPr>
            <a:r>
              <a:rPr lang="en-GB" sz="2800" b="1" dirty="0"/>
              <a:t>Scanner</a:t>
            </a:r>
            <a:r>
              <a:rPr lang="en-GB" sz="2800" dirty="0"/>
              <a:t>: only deletes spaces, tabs, comments</a:t>
            </a:r>
            <a:endParaRPr dirty="0"/>
          </a:p>
          <a:p>
            <a:pPr marL="694055" lvl="1" indent="-228600">
              <a:spcBef>
                <a:spcPts val="535"/>
              </a:spcBef>
              <a:buClr>
                <a:schemeClr val="dk1"/>
              </a:buClr>
              <a:buSzPts val="2100"/>
            </a:pPr>
            <a:r>
              <a:rPr lang="en-GB" sz="2800" b="1" dirty="0"/>
              <a:t>Lexical</a:t>
            </a:r>
            <a:r>
              <a:rPr lang="en-GB" sz="2800" dirty="0"/>
              <a:t> </a:t>
            </a:r>
            <a:r>
              <a:rPr lang="en-GB" sz="2800" b="1" dirty="0"/>
              <a:t>Analysis</a:t>
            </a:r>
            <a:r>
              <a:rPr lang="en-GB" sz="2800" dirty="0"/>
              <a:t>: produces the sequence of  tokens as output .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32"/>
          <p:cNvSpPr txBox="1">
            <a:spLocks noGrp="1"/>
          </p:cNvSpPr>
          <p:nvPr>
            <p:ph type="title"/>
          </p:nvPr>
        </p:nvSpPr>
        <p:spPr>
          <a:xfrm>
            <a:off x="838200" y="241944"/>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Lexical  Analysis  Versus  Parsing</a:t>
            </a:r>
            <a:endParaRPr dirty="0">
              <a:effectLst>
                <a:outerShdw blurRad="38100" dist="38100" dir="2700000" algn="tl">
                  <a:srgbClr val="000000">
                    <a:alpha val="43137"/>
                  </a:srgbClr>
                </a:outerShdw>
              </a:effectLst>
            </a:endParaRPr>
          </a:p>
        </p:txBody>
      </p:sp>
      <p:sp>
        <p:nvSpPr>
          <p:cNvPr id="817" name="Google Shape;817;p132"/>
          <p:cNvSpPr txBox="1">
            <a:spLocks noGrp="1"/>
          </p:cNvSpPr>
          <p:nvPr>
            <p:ph type="body" idx="1"/>
          </p:nvPr>
        </p:nvSpPr>
        <p:spPr>
          <a:xfrm>
            <a:off x="838200" y="1567544"/>
            <a:ext cx="10744400" cy="5036400"/>
          </a:xfrm>
          <a:prstGeom prst="rect">
            <a:avLst/>
          </a:prstGeom>
          <a:noFill/>
          <a:ln>
            <a:noFill/>
          </a:ln>
        </p:spPr>
        <p:txBody>
          <a:bodyPr spcFirstLastPara="1" vert="horz" wrap="square" lIns="91433" tIns="45700" rIns="91433" bIns="45700" rtlCol="0" anchor="t" anchorCtr="0">
            <a:normAutofit/>
          </a:bodyPr>
          <a:lstStyle/>
          <a:p>
            <a:pPr marL="236855" indent="-228600" algn="just">
              <a:spcBef>
                <a:spcPts val="0"/>
              </a:spcBef>
              <a:buClr>
                <a:schemeClr val="dk1"/>
              </a:buClr>
              <a:buSzPts val="2100"/>
            </a:pPr>
            <a:r>
              <a:rPr lang="en-GB"/>
              <a:t>Without a lexical analyzer; a parser’s job will be hell, isn’t it?</a:t>
            </a:r>
          </a:p>
          <a:p>
            <a:pPr marL="236855" indent="-228600" algn="just">
              <a:spcBef>
                <a:spcPts val="1065"/>
              </a:spcBef>
              <a:buClr>
                <a:schemeClr val="dk1"/>
              </a:buClr>
              <a:buSzPts val="2100"/>
            </a:pPr>
            <a:r>
              <a:rPr lang="en-GB"/>
              <a:t>A  parser  that had  to  deal  with comments and  whitespace  as  syntactic units if comments  and  whitespace have not already been removed  by  the  lexical  analyzer. Its more complex considerably.</a:t>
            </a:r>
          </a:p>
          <a:p>
            <a:pPr marL="236855" indent="-50800" algn="just">
              <a:spcBef>
                <a:spcPts val="1065"/>
              </a:spcBef>
              <a:buClr>
                <a:schemeClr val="dk1"/>
              </a:buClr>
              <a:buSzPts val="2100"/>
              <a:buNone/>
            </a:pPr>
            <a:endParaRPr lang="en-GB"/>
          </a:p>
          <a:p>
            <a:pPr marL="236855" indent="-228600" algn="just">
              <a:spcBef>
                <a:spcPts val="1065"/>
              </a:spcBef>
              <a:buClr>
                <a:schemeClr val="dk1"/>
              </a:buClr>
              <a:buSzPts val="2100"/>
            </a:pPr>
            <a:r>
              <a:rPr lang="en-GB"/>
              <a:t>A  separate lexical analyzer allows us to apply specialized  techniques that  serve only the lexical  task,  not the job of  parsing. Specialized buffering techniques  for reading input characters can  speed up the compiler significantly.  </a:t>
            </a:r>
          </a:p>
          <a:p>
            <a:pPr marL="236855" indent="-228600" algn="just">
              <a:spcBef>
                <a:spcPts val="1065"/>
              </a:spcBef>
              <a:buClr>
                <a:schemeClr val="dk1"/>
              </a:buClr>
              <a:buSzPts val="2100"/>
            </a:pPr>
            <a:r>
              <a:rPr lang="en-GB"/>
              <a:t>Compiler  portability  is  enhanced.  Input-device-specific  problems  can be restricted to the lexical  analyzer.</a:t>
            </a:r>
          </a:p>
          <a:p>
            <a:pPr marL="236855" indent="-50800" algn="just">
              <a:spcBef>
                <a:spcPts val="1065"/>
              </a:spcBef>
              <a:buClr>
                <a:schemeClr val="dk1"/>
              </a:buClr>
              <a:buSzPts val="2100"/>
              <a:buNone/>
            </a:pP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3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The  Role  of the  Lexical  Analyzer</a:t>
            </a:r>
            <a:endParaRPr dirty="0">
              <a:effectLst>
                <a:outerShdw blurRad="38100" dist="38100" dir="2700000" algn="tl">
                  <a:srgbClr val="000000">
                    <a:alpha val="43137"/>
                  </a:srgbClr>
                </a:outerShdw>
              </a:effectLst>
            </a:endParaRPr>
          </a:p>
        </p:txBody>
      </p:sp>
      <p:pic>
        <p:nvPicPr>
          <p:cNvPr id="823" name="Google Shape;823;p133"/>
          <p:cNvPicPr preferRelativeResize="0"/>
          <p:nvPr/>
        </p:nvPicPr>
        <p:blipFill rotWithShape="1">
          <a:blip r:embed="rId3"/>
          <a:srcRect/>
          <a:stretch>
            <a:fillRect/>
          </a:stretch>
        </p:blipFill>
        <p:spPr>
          <a:xfrm>
            <a:off x="2598057" y="2319679"/>
            <a:ext cx="7333344" cy="308213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4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Lexical  Errors</a:t>
            </a:r>
            <a:endParaRPr dirty="0">
              <a:effectLst>
                <a:outerShdw blurRad="38100" dist="38100" dir="2700000" algn="tl">
                  <a:srgbClr val="000000">
                    <a:alpha val="43137"/>
                  </a:srgbClr>
                </a:outerShdw>
              </a:effectLst>
            </a:endParaRPr>
          </a:p>
        </p:txBody>
      </p:sp>
      <p:sp>
        <p:nvSpPr>
          <p:cNvPr id="876" name="Google Shape;876;p141"/>
          <p:cNvSpPr txBox="1">
            <a:spLocks noGrp="1"/>
          </p:cNvSpPr>
          <p:nvPr>
            <p:ph type="body" idx="1"/>
          </p:nvPr>
        </p:nvSpPr>
        <p:spPr>
          <a:xfrm>
            <a:off x="838200" y="1825624"/>
            <a:ext cx="10515600" cy="4357600"/>
          </a:xfrm>
          <a:prstGeom prst="rect">
            <a:avLst/>
          </a:prstGeom>
          <a:noFill/>
          <a:ln>
            <a:noFill/>
          </a:ln>
        </p:spPr>
        <p:txBody>
          <a:bodyPr spcFirstLastPara="1" vert="horz" wrap="square" lIns="91433" tIns="45700" rIns="91433" bIns="45700" rtlCol="0" anchor="t" anchorCtr="0">
            <a:noAutofit/>
          </a:bodyPr>
          <a:lstStyle/>
          <a:p>
            <a:pPr marL="236855" indent="-236855">
              <a:spcBef>
                <a:spcPts val="0"/>
              </a:spcBef>
              <a:buClr>
                <a:schemeClr val="dk1"/>
              </a:buClr>
              <a:buSzPts val="1800"/>
              <a:buNone/>
            </a:pPr>
            <a:endParaRPr sz="2400"/>
          </a:p>
          <a:p>
            <a:pPr marL="236855" indent="-84455">
              <a:spcBef>
                <a:spcPts val="1065"/>
              </a:spcBef>
              <a:buClr>
                <a:schemeClr val="dk1"/>
              </a:buClr>
              <a:buSzPts val="1800"/>
              <a:buNone/>
            </a:pPr>
            <a:endParaRPr sz="2400"/>
          </a:p>
          <a:p>
            <a:pPr marL="236855" indent="-84455">
              <a:spcBef>
                <a:spcPts val="1065"/>
              </a:spcBef>
              <a:buClr>
                <a:schemeClr val="dk1"/>
              </a:buClr>
              <a:buSzPts val="1800"/>
              <a:buNone/>
            </a:pPr>
            <a:endParaRPr sz="2400"/>
          </a:p>
          <a:p>
            <a:pPr marL="236855" indent="-84455">
              <a:spcBef>
                <a:spcPts val="1065"/>
              </a:spcBef>
              <a:buClr>
                <a:schemeClr val="dk1"/>
              </a:buClr>
              <a:buSzPts val="1800"/>
              <a:buNone/>
            </a:pPr>
            <a:endParaRPr sz="2400"/>
          </a:p>
          <a:p>
            <a:pPr marL="236855" indent="-228600">
              <a:spcBef>
                <a:spcPts val="1065"/>
              </a:spcBef>
              <a:buClr>
                <a:schemeClr val="dk1"/>
              </a:buClr>
              <a:buSzPts val="2100"/>
            </a:pPr>
            <a:r>
              <a:rPr lang="en-GB"/>
              <a:t>Lexical analyzer cannot  tell whether </a:t>
            </a:r>
            <a:r>
              <a:rPr lang="en-GB" b="1">
                <a:solidFill>
                  <a:srgbClr val="FF0000"/>
                </a:solidFill>
              </a:rPr>
              <a:t>fi</a:t>
            </a:r>
            <a:r>
              <a:rPr lang="en-GB"/>
              <a:t> is a misspelling of the  keyword  </a:t>
            </a:r>
            <a:r>
              <a:rPr lang="en-GB" b="1">
                <a:solidFill>
                  <a:srgbClr val="00B050"/>
                </a:solidFill>
              </a:rPr>
              <a:t>if</a:t>
            </a:r>
            <a:r>
              <a:rPr lang="en-GB">
                <a:solidFill>
                  <a:srgbClr val="00B050"/>
                </a:solidFill>
              </a:rPr>
              <a:t> </a:t>
            </a:r>
            <a:r>
              <a:rPr lang="en-GB"/>
              <a:t>or an  undeclared </a:t>
            </a:r>
            <a:r>
              <a:rPr lang="en-GB" b="1"/>
              <a:t>function</a:t>
            </a:r>
            <a:r>
              <a:rPr lang="en-GB"/>
              <a:t>  identifier. </a:t>
            </a:r>
          </a:p>
          <a:p>
            <a:pPr marL="236855" indent="-228600">
              <a:spcBef>
                <a:spcPts val="1065"/>
              </a:spcBef>
              <a:buClr>
                <a:schemeClr val="dk1"/>
              </a:buClr>
              <a:buSzPts val="2100"/>
            </a:pPr>
            <a:r>
              <a:rPr lang="en-GB"/>
              <a:t> Simultaneously</a:t>
            </a:r>
            <a:r>
              <a:rPr lang="en-GB" b="1"/>
              <a:t> </a:t>
            </a:r>
            <a:r>
              <a:rPr lang="en-GB" b="1">
                <a:solidFill>
                  <a:srgbClr val="FF0000"/>
                </a:solidFill>
              </a:rPr>
              <a:t>fi</a:t>
            </a:r>
            <a:r>
              <a:rPr lang="en-GB"/>
              <a:t> is valid  lexeme  for the  token  </a:t>
            </a:r>
            <a:r>
              <a:rPr lang="en-GB" b="1">
                <a:solidFill>
                  <a:srgbClr val="FF0000"/>
                </a:solidFill>
              </a:rPr>
              <a:t>id</a:t>
            </a:r>
            <a:r>
              <a:rPr lang="en-GB"/>
              <a:t>.</a:t>
            </a:r>
          </a:p>
          <a:p>
            <a:pPr marL="0" indent="0">
              <a:spcBef>
                <a:spcPts val="1065"/>
              </a:spcBef>
              <a:buClr>
                <a:schemeClr val="dk1"/>
              </a:buClr>
              <a:buSzPts val="1800"/>
              <a:buNone/>
            </a:pPr>
            <a:endParaRPr sz="2400"/>
          </a:p>
        </p:txBody>
      </p:sp>
      <p:pic>
        <p:nvPicPr>
          <p:cNvPr id="877" name="Google Shape;877;p141"/>
          <p:cNvPicPr preferRelativeResize="0"/>
          <p:nvPr/>
        </p:nvPicPr>
        <p:blipFill rotWithShape="1">
          <a:blip r:embed="rId3"/>
          <a:srcRect/>
          <a:stretch>
            <a:fillRect/>
          </a:stretch>
        </p:blipFill>
        <p:spPr>
          <a:xfrm>
            <a:off x="3233058" y="2623231"/>
            <a:ext cx="4229100" cy="457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14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Lexical  Errors</a:t>
            </a:r>
            <a:endParaRPr dirty="0">
              <a:effectLst>
                <a:outerShdw blurRad="38100" dist="38100" dir="2700000" algn="tl">
                  <a:srgbClr val="000000">
                    <a:alpha val="43137"/>
                  </a:srgbClr>
                </a:outerShdw>
              </a:effectLst>
            </a:endParaRPr>
          </a:p>
        </p:txBody>
      </p:sp>
      <p:sp>
        <p:nvSpPr>
          <p:cNvPr id="883" name="Google Shape;883;p142"/>
          <p:cNvSpPr txBox="1">
            <a:spLocks noGrp="1"/>
          </p:cNvSpPr>
          <p:nvPr>
            <p:ph type="body" idx="1"/>
          </p:nvPr>
        </p:nvSpPr>
        <p:spPr>
          <a:xfrm>
            <a:off x="838200" y="1825624"/>
            <a:ext cx="10515600" cy="4357600"/>
          </a:xfrm>
          <a:prstGeom prst="rect">
            <a:avLst/>
          </a:prstGeom>
          <a:noFill/>
          <a:ln>
            <a:noFill/>
          </a:ln>
        </p:spPr>
        <p:txBody>
          <a:bodyPr spcFirstLastPara="1" vert="horz" wrap="square" lIns="91433" tIns="45700" rIns="91433" bIns="45700" rtlCol="0" anchor="t" anchorCtr="0">
            <a:noAutofit/>
          </a:bodyPr>
          <a:lstStyle/>
          <a:p>
            <a:pPr marL="236855" indent="-84455">
              <a:spcBef>
                <a:spcPts val="1065"/>
              </a:spcBef>
              <a:buClr>
                <a:schemeClr val="dk1"/>
              </a:buClr>
              <a:buSzPts val="1800"/>
              <a:buNone/>
            </a:pPr>
            <a:r>
              <a:rPr lang="en-GB"/>
              <a:t>Suppose a situation arises in which the lexical analyzer is unable to proceed because none of the patterns for tokens matches any prefix of the remaining input. The simplest recovery strategy is "panic mode" recovery. </a:t>
            </a:r>
          </a:p>
          <a:p>
            <a:pPr marL="236855" indent="-84455">
              <a:spcBef>
                <a:spcPts val="1065"/>
              </a:spcBef>
              <a:buClr>
                <a:schemeClr val="dk1"/>
              </a:buClr>
              <a:buSzPts val="1800"/>
              <a:buNone/>
            </a:pPr>
            <a:r>
              <a:rPr lang="en-US" sz="2400">
                <a:sym typeface="+mn-ea"/>
              </a:rPr>
              <a:t>Example: 	</a:t>
            </a:r>
          </a:p>
          <a:p>
            <a:pPr marL="2065655" lvl="4" indent="457200">
              <a:spcBef>
                <a:spcPts val="1065"/>
              </a:spcBef>
              <a:buClr>
                <a:schemeClr val="dk1"/>
              </a:buClr>
              <a:buSzPts val="1800"/>
              <a:buNone/>
            </a:pPr>
            <a:r>
              <a:rPr lang="en-US" sz="2400">
                <a:sym typeface="+mn-ea"/>
              </a:rPr>
              <a:t>int a = 5 @ ;</a:t>
            </a:r>
          </a:p>
          <a:p>
            <a:pPr marL="2065655" lvl="4" indent="457200">
              <a:spcBef>
                <a:spcPts val="1065"/>
              </a:spcBef>
              <a:buClr>
                <a:schemeClr val="dk1"/>
              </a:buClr>
              <a:buSzPts val="1800"/>
              <a:buNone/>
            </a:pPr>
            <a:r>
              <a:rPr sz="2400"/>
              <a:t>String s = "Hello;</a:t>
            </a:r>
            <a:endParaRPr lang="en-US" sz="2400">
              <a:sym typeface="+mn-ea"/>
            </a:endParaRPr>
          </a:p>
          <a:p>
            <a:pPr marL="2065655" lvl="4" indent="457200">
              <a:spcBef>
                <a:spcPts val="1065"/>
              </a:spcBef>
              <a:buClr>
                <a:schemeClr val="dk1"/>
              </a:buClr>
              <a:buSzPts val="1800"/>
              <a:buNone/>
            </a:pPr>
            <a:r>
              <a:rPr sz="2400"/>
              <a:t>int if = 10;</a:t>
            </a:r>
          </a:p>
          <a:p>
            <a:pPr marL="236855" indent="-84455">
              <a:spcBef>
                <a:spcPts val="1065"/>
              </a:spcBef>
              <a:buClr>
                <a:schemeClr val="dk1"/>
              </a:buClr>
              <a:buSzPts val="1800"/>
              <a:buNone/>
            </a:pP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4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Lexical Error</a:t>
            </a:r>
            <a:r>
              <a:rPr lang="en-US" altLang="en-GB" dirty="0">
                <a:effectLst>
                  <a:outerShdw blurRad="38100" dist="38100" dir="2700000" algn="tl">
                    <a:srgbClr val="000000">
                      <a:alpha val="43137"/>
                    </a:srgbClr>
                  </a:outerShdw>
                </a:effectLst>
              </a:rPr>
              <a:t> Handling </a:t>
            </a:r>
          </a:p>
        </p:txBody>
      </p:sp>
      <p:sp>
        <p:nvSpPr>
          <p:cNvPr id="890" name="Google Shape;890;p143"/>
          <p:cNvSpPr txBox="1">
            <a:spLocks noGrp="1"/>
          </p:cNvSpPr>
          <p:nvPr>
            <p:ph type="body" idx="1"/>
          </p:nvPr>
        </p:nvSpPr>
        <p:spPr>
          <a:xfrm>
            <a:off x="838200" y="1825624"/>
            <a:ext cx="10515600" cy="4357600"/>
          </a:xfrm>
          <a:prstGeom prst="rect">
            <a:avLst/>
          </a:prstGeom>
          <a:noFill/>
          <a:ln>
            <a:noFill/>
          </a:ln>
        </p:spPr>
        <p:txBody>
          <a:bodyPr spcFirstLastPara="1" vert="horz" wrap="square" lIns="91433" tIns="45700" rIns="91433" bIns="45700" rtlCol="0" anchor="t" anchorCtr="0">
            <a:noAutofit/>
          </a:bodyPr>
          <a:lstStyle/>
          <a:p>
            <a:pPr>
              <a:spcBef>
                <a:spcPts val="0"/>
              </a:spcBef>
              <a:buClr>
                <a:schemeClr val="dk1"/>
              </a:buClr>
              <a:buSzPts val="1800"/>
            </a:pPr>
            <a:r>
              <a:rPr lang="en-GB"/>
              <a:t>Error Reporting: Providing informative error messages with line and column numbers.</a:t>
            </a:r>
          </a:p>
          <a:p>
            <a:pPr marL="236855" indent="-228600">
              <a:spcBef>
                <a:spcPts val="1065"/>
              </a:spcBef>
              <a:buClr>
                <a:schemeClr val="dk1"/>
              </a:buClr>
              <a:buSzPts val="2100"/>
            </a:pPr>
            <a:endParaRPr lang="en-GB"/>
          </a:p>
          <a:p>
            <a:pPr marL="236855" indent="-228600">
              <a:spcBef>
                <a:spcPts val="1065"/>
              </a:spcBef>
              <a:buClr>
                <a:schemeClr val="dk1"/>
              </a:buClr>
              <a:buSzPts val="2100"/>
            </a:pPr>
            <a:r>
              <a:rPr lang="en-GB"/>
              <a:t>Tokenization Rules: Defining clear rules in the lexical specification to prevent such errors from occurring.</a:t>
            </a:r>
            <a:r>
              <a:rPr lang="en-US" altLang="en-GB"/>
              <a:t> (such as FLEX rules)</a:t>
            </a:r>
            <a:endParaRPr lang="en-GB"/>
          </a:p>
          <a:p>
            <a:pPr marL="236855" indent="-228600">
              <a:spcBef>
                <a:spcPts val="1065"/>
              </a:spcBef>
              <a:buClr>
                <a:schemeClr val="dk1"/>
              </a:buClr>
              <a:buSzPts val="2100"/>
            </a:pPr>
            <a:endParaRPr lang="en-GB"/>
          </a:p>
          <a:p>
            <a:pPr marL="236855" indent="-228600">
              <a:spcBef>
                <a:spcPts val="1065"/>
              </a:spcBef>
              <a:buClr>
                <a:schemeClr val="dk1"/>
              </a:buClr>
              <a:buSzPts val="2100"/>
            </a:pPr>
            <a:r>
              <a:rPr lang="en-GB"/>
              <a:t>Error Recovery: Attempting to continue parsing after an error, allowing for more errors to be detected in a single pass.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43"/>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US" altLang="en-GB" dirty="0">
                <a:effectLst>
                  <a:outerShdw blurRad="38100" dist="38100" dir="2700000" algn="tl">
                    <a:srgbClr val="000000">
                      <a:alpha val="43137"/>
                    </a:srgbClr>
                  </a:outerShdw>
                </a:effectLst>
              </a:rPr>
              <a:t>Error Recovery</a:t>
            </a:r>
          </a:p>
        </p:txBody>
      </p:sp>
      <p:sp>
        <p:nvSpPr>
          <p:cNvPr id="890" name="Google Shape;890;p143"/>
          <p:cNvSpPr txBox="1">
            <a:spLocks noGrp="1"/>
          </p:cNvSpPr>
          <p:nvPr>
            <p:ph type="body" idx="1"/>
          </p:nvPr>
        </p:nvSpPr>
        <p:spPr>
          <a:xfrm>
            <a:off x="838200" y="1825624"/>
            <a:ext cx="10515600" cy="4357600"/>
          </a:xfrm>
          <a:prstGeom prst="rect">
            <a:avLst/>
          </a:prstGeom>
          <a:noFill/>
          <a:ln>
            <a:noFill/>
          </a:ln>
        </p:spPr>
        <p:txBody>
          <a:bodyPr spcFirstLastPara="1" vert="horz" wrap="square" lIns="91433" tIns="45700" rIns="91433" bIns="45700" rtlCol="0" anchor="t" anchorCtr="0">
            <a:noAutofit/>
          </a:bodyPr>
          <a:lstStyle/>
          <a:p>
            <a:pPr>
              <a:spcBef>
                <a:spcPts val="0"/>
              </a:spcBef>
              <a:buClr>
                <a:schemeClr val="dk1"/>
              </a:buClr>
              <a:buSzPts val="1800"/>
            </a:pPr>
            <a:r>
              <a:rPr lang="en-GB"/>
              <a:t>Most probably the parser will handle this error by transposition method. Other recovery method are:</a:t>
            </a:r>
          </a:p>
          <a:p>
            <a:pPr marL="236855" indent="-50800">
              <a:spcBef>
                <a:spcPts val="1065"/>
              </a:spcBef>
              <a:buClr>
                <a:schemeClr val="dk1"/>
              </a:buClr>
              <a:buSzPts val="2100"/>
              <a:buNone/>
            </a:pPr>
            <a:endParaRPr lang="en-GB"/>
          </a:p>
          <a:p>
            <a:pPr marL="694055" lvl="1" indent="-236855">
              <a:spcBef>
                <a:spcPts val="535"/>
              </a:spcBef>
              <a:buClr>
                <a:schemeClr val="dk1"/>
              </a:buClr>
              <a:buSzPts val="1800"/>
            </a:pPr>
            <a:r>
              <a:rPr lang="en-GB"/>
              <a:t>Delete one character from the remaining input. </a:t>
            </a:r>
          </a:p>
          <a:p>
            <a:pPr marL="694055" lvl="1" indent="-236855">
              <a:spcBef>
                <a:spcPts val="535"/>
              </a:spcBef>
              <a:buClr>
                <a:schemeClr val="dk1"/>
              </a:buClr>
              <a:buSzPts val="1800"/>
            </a:pPr>
            <a:r>
              <a:rPr lang="en-GB"/>
              <a:t>Insert a missing character into the remaining input. </a:t>
            </a:r>
          </a:p>
          <a:p>
            <a:pPr marL="694055" lvl="1" indent="-236855">
              <a:spcBef>
                <a:spcPts val="535"/>
              </a:spcBef>
              <a:buClr>
                <a:schemeClr val="dk1"/>
              </a:buClr>
              <a:buSzPts val="1800"/>
            </a:pPr>
            <a:r>
              <a:rPr lang="en-GB"/>
              <a:t>Replace a character by  another character. </a:t>
            </a:r>
          </a:p>
          <a:p>
            <a:pPr marL="694055" lvl="1" indent="-236855">
              <a:spcBef>
                <a:spcPts val="535"/>
              </a:spcBef>
              <a:buClr>
                <a:schemeClr val="dk1"/>
              </a:buClr>
              <a:buSzPts val="1800"/>
            </a:pPr>
            <a:r>
              <a:rPr lang="en-GB"/>
              <a:t>Transpose two adjacent  characters.</a:t>
            </a:r>
          </a:p>
          <a:p>
            <a:pPr marL="236855" indent="-50800">
              <a:spcBef>
                <a:spcPts val="1065"/>
              </a:spcBef>
              <a:buClr>
                <a:schemeClr val="dk1"/>
              </a:buClr>
              <a:buSzPts val="2100"/>
              <a:buNone/>
            </a:pPr>
            <a:endParaRPr lang="en-GB"/>
          </a:p>
          <a:p>
            <a:pPr marL="236855" indent="-228600">
              <a:spcBef>
                <a:spcPts val="1065"/>
              </a:spcBef>
              <a:buClr>
                <a:schemeClr val="dk1"/>
              </a:buClr>
              <a:buSzPts val="2100"/>
            </a:pPr>
            <a:r>
              <a:rPr lang="en-GB"/>
              <a:t>This transformation method is too expensive.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144"/>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Solution: Input Buffering</a:t>
            </a:r>
            <a:endParaRPr dirty="0">
              <a:effectLst>
                <a:outerShdw blurRad="38100" dist="38100" dir="2700000" algn="tl">
                  <a:srgbClr val="000000">
                    <a:alpha val="43137"/>
                  </a:srgbClr>
                </a:outerShdw>
              </a:effectLst>
            </a:endParaRPr>
          </a:p>
        </p:txBody>
      </p:sp>
      <p:sp>
        <p:nvSpPr>
          <p:cNvPr id="897" name="Google Shape;897;p144"/>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84455">
              <a:spcBef>
                <a:spcPts val="0"/>
              </a:spcBef>
              <a:buClr>
                <a:schemeClr val="dk1"/>
              </a:buClr>
              <a:buSzPts val="1800"/>
              <a:buNone/>
            </a:pPr>
            <a:endParaRPr sz="2400"/>
          </a:p>
          <a:p>
            <a:pPr marL="236855" indent="-228600">
              <a:spcBef>
                <a:spcPts val="1065"/>
              </a:spcBef>
              <a:buClr>
                <a:schemeClr val="dk1"/>
              </a:buClr>
              <a:buSzPts val="2100"/>
            </a:pPr>
            <a:r>
              <a:rPr lang="en-GB"/>
              <a:t>Before recognizing the correct  lexeme</a:t>
            </a:r>
          </a:p>
          <a:p>
            <a:pPr marL="236855" indent="-50800">
              <a:spcBef>
                <a:spcPts val="1065"/>
              </a:spcBef>
              <a:buClr>
                <a:schemeClr val="dk1"/>
              </a:buClr>
              <a:buSzPts val="2100"/>
              <a:buNone/>
            </a:pPr>
            <a:endParaRPr lang="en-GB"/>
          </a:p>
          <a:p>
            <a:pPr marL="236855" indent="-228600">
              <a:spcBef>
                <a:spcPts val="1065"/>
              </a:spcBef>
              <a:buClr>
                <a:schemeClr val="dk1"/>
              </a:buClr>
              <a:buSzPts val="2100"/>
            </a:pPr>
            <a:r>
              <a:rPr lang="en-GB"/>
              <a:t>We have to use a speedy method for reading source program input.</a:t>
            </a:r>
          </a:p>
          <a:p>
            <a:pPr marL="236855" indent="-50800">
              <a:spcBef>
                <a:spcPts val="1065"/>
              </a:spcBef>
              <a:buClr>
                <a:schemeClr val="dk1"/>
              </a:buClr>
              <a:buSzPts val="2100"/>
              <a:buNone/>
            </a:pPr>
            <a:endParaRPr lang="en-GB"/>
          </a:p>
          <a:p>
            <a:pPr marL="236855" indent="-228600">
              <a:spcBef>
                <a:spcPts val="1065"/>
              </a:spcBef>
              <a:buClr>
                <a:schemeClr val="dk1"/>
              </a:buClr>
              <a:buSzPts val="2100"/>
            </a:pPr>
            <a:r>
              <a:rPr lang="en-GB"/>
              <a:t>We often look one or more characters beyond  the  next  lexeme  before  we can be sure we  have  the  right  lexeme.</a:t>
            </a:r>
          </a:p>
          <a:p>
            <a:pPr marL="236855" indent="-84455">
              <a:spcBef>
                <a:spcPts val="1065"/>
              </a:spcBef>
              <a:buClr>
                <a:schemeClr val="dk1"/>
              </a:buClr>
              <a:buSzPts val="1800"/>
              <a:buNone/>
            </a:pPr>
            <a:endParaRPr sz="2400"/>
          </a:p>
          <a:p>
            <a:pPr marL="236855" indent="-84455">
              <a:spcBef>
                <a:spcPts val="1065"/>
              </a:spcBef>
              <a:buClr>
                <a:schemeClr val="dk1"/>
              </a:buClr>
              <a:buSzPts val="1800"/>
              <a:buNone/>
            </a:pP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45"/>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Buffer Pairs</a:t>
            </a:r>
            <a:endParaRPr dirty="0">
              <a:effectLst>
                <a:outerShdw blurRad="38100" dist="38100" dir="2700000" algn="tl">
                  <a:srgbClr val="000000">
                    <a:alpha val="43137"/>
                  </a:srgbClr>
                </a:outerShdw>
              </a:effectLst>
            </a:endParaRPr>
          </a:p>
        </p:txBody>
      </p:sp>
      <p:sp>
        <p:nvSpPr>
          <p:cNvPr id="903" name="Google Shape;903;p145"/>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236855" indent="-228600">
              <a:spcBef>
                <a:spcPts val="0"/>
              </a:spcBef>
              <a:buClr>
                <a:schemeClr val="dk1"/>
              </a:buClr>
              <a:buSzPts val="2100"/>
            </a:pPr>
            <a:r>
              <a:rPr lang="en-GB"/>
              <a:t>This method reduce  the amount  of overhead  required  to  process  a  single  input  character. </a:t>
            </a:r>
          </a:p>
          <a:p>
            <a:pPr marL="236855" indent="-228600">
              <a:spcBef>
                <a:spcPts val="1065"/>
              </a:spcBef>
              <a:buClr>
                <a:schemeClr val="dk1"/>
              </a:buClr>
              <a:buSzPts val="2100"/>
            </a:pPr>
            <a:r>
              <a:rPr lang="en-GB"/>
              <a:t>This scheme involves two buffers that  are  alternately  reloaded.</a:t>
            </a:r>
          </a:p>
          <a:p>
            <a:pPr marL="236855" indent="-228600">
              <a:spcBef>
                <a:spcPts val="1065"/>
              </a:spcBef>
              <a:buClr>
                <a:schemeClr val="dk1"/>
              </a:buClr>
              <a:buSzPts val="2100"/>
            </a:pPr>
            <a:r>
              <a:rPr lang="en-GB"/>
              <a:t>Each buffer is of  the  same  size  N. (4069 bytes)</a:t>
            </a:r>
          </a:p>
          <a:p>
            <a:pPr marL="236855" indent="-228600">
              <a:spcBef>
                <a:spcPts val="1065"/>
              </a:spcBef>
              <a:buClr>
                <a:schemeClr val="dk1"/>
              </a:buClr>
              <a:buSzPts val="2100"/>
            </a:pPr>
            <a:r>
              <a:rPr lang="en-GB"/>
              <a:t>We read N characters on one call instead of one character on each call.</a:t>
            </a:r>
          </a:p>
          <a:p>
            <a:pPr marL="236855" indent="-228600">
              <a:spcBef>
                <a:spcPts val="1065"/>
              </a:spcBef>
              <a:buClr>
                <a:schemeClr val="dk1"/>
              </a:buClr>
              <a:buSzPts val="2100"/>
            </a:pPr>
            <a:r>
              <a:rPr lang="en-GB"/>
              <a:t>If input file has less than N characters then it contains </a:t>
            </a:r>
            <a:r>
              <a:rPr lang="en-GB" b="1" i="1"/>
              <a:t>eof</a:t>
            </a:r>
            <a:r>
              <a:rPr lang="en-GB"/>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09"/>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Fundamentals &amp; Terminology</a:t>
            </a:r>
            <a:endParaRPr dirty="0">
              <a:effectLst>
                <a:outerShdw blurRad="38100" dist="38100" dir="2700000" algn="tl">
                  <a:srgbClr val="000000">
                    <a:alpha val="43137"/>
                  </a:srgbClr>
                </a:outerShdw>
              </a:effectLst>
            </a:endParaRPr>
          </a:p>
        </p:txBody>
      </p:sp>
      <p:sp>
        <p:nvSpPr>
          <p:cNvPr id="668" name="Google Shape;668;p109"/>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Autofit/>
          </a:bodyPr>
          <a:lstStyle/>
          <a:p>
            <a:pPr marL="236855" indent="-228600">
              <a:spcBef>
                <a:spcPts val="0"/>
              </a:spcBef>
              <a:buClr>
                <a:schemeClr val="dk1"/>
              </a:buClr>
              <a:buSzPts val="2100"/>
            </a:pPr>
            <a:r>
              <a:rPr lang="en-GB"/>
              <a:t>Terminology used in Lexical Analysis. </a:t>
            </a:r>
          </a:p>
          <a:p>
            <a:pPr marL="694055" lvl="1" indent="-228600">
              <a:spcBef>
                <a:spcPts val="535"/>
              </a:spcBef>
              <a:buClr>
                <a:schemeClr val="dk1"/>
              </a:buClr>
              <a:buSzPts val="2100"/>
            </a:pPr>
            <a:r>
              <a:rPr lang="en-GB" sz="2800" b="1" u="sng"/>
              <a:t>Token:</a:t>
            </a:r>
            <a:r>
              <a:rPr lang="en-GB" sz="2800"/>
              <a:t> A set of input string which are related through a similar pattern. Any word that starts with an alphabet and can contain any number or alphabet in between is called an Identifier. </a:t>
            </a:r>
            <a:endParaRPr sz="2800"/>
          </a:p>
          <a:p>
            <a:pPr marL="694055" lvl="1" indent="-228600">
              <a:spcBef>
                <a:spcPts val="535"/>
              </a:spcBef>
              <a:buClr>
                <a:schemeClr val="dk1"/>
              </a:buClr>
              <a:buSzPts val="2100"/>
            </a:pPr>
            <a:r>
              <a:rPr lang="en-GB" sz="2800"/>
              <a:t>It can be identifier, keyword, operator, special symbols or constant</a:t>
            </a:r>
          </a:p>
          <a:p>
            <a:pPr marL="694055" lvl="1" indent="-50800">
              <a:spcBef>
                <a:spcPts val="535"/>
              </a:spcBef>
              <a:buClr>
                <a:schemeClr val="dk1"/>
              </a:buClr>
              <a:buSzPts val="2100"/>
              <a:buNone/>
            </a:pPr>
            <a:endParaRPr sz="2800"/>
          </a:p>
          <a:p>
            <a:pPr marL="694055" lvl="1" indent="-228600">
              <a:spcBef>
                <a:spcPts val="535"/>
              </a:spcBef>
              <a:buClr>
                <a:schemeClr val="dk1"/>
              </a:buClr>
              <a:buSzPts val="2100"/>
            </a:pPr>
            <a:r>
              <a:rPr lang="en-GB" sz="2800" b="1" u="sng"/>
              <a:t>Lexeme:</a:t>
            </a:r>
            <a:r>
              <a:rPr lang="en-GB" sz="2800" b="1"/>
              <a:t> </a:t>
            </a:r>
            <a:r>
              <a:rPr lang="en-GB" sz="2800"/>
              <a:t>The actual input string which represents the token.</a:t>
            </a:r>
          </a:p>
          <a:p>
            <a:pPr marL="694055" lvl="1" indent="-50800">
              <a:spcBef>
                <a:spcPts val="535"/>
              </a:spcBef>
              <a:buClr>
                <a:schemeClr val="dk1"/>
              </a:buClr>
              <a:buSzPts val="2100"/>
              <a:buNone/>
            </a:pPr>
            <a:endParaRPr sz="2800"/>
          </a:p>
          <a:p>
            <a:pPr marL="694055" lvl="1" indent="-228600">
              <a:spcBef>
                <a:spcPts val="535"/>
              </a:spcBef>
              <a:buClr>
                <a:schemeClr val="dk1"/>
              </a:buClr>
              <a:buSzPts val="2100"/>
            </a:pPr>
            <a:r>
              <a:rPr lang="en-GB" sz="2800" b="1" u="sng"/>
              <a:t>Pattern:</a:t>
            </a:r>
            <a:r>
              <a:rPr lang="en-GB" sz="2800"/>
              <a:t> Rule which a Lexical analyzer follow to create a token.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46"/>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Buffer Pairs</a:t>
            </a:r>
            <a:endParaRPr dirty="0">
              <a:effectLst>
                <a:outerShdw blurRad="38100" dist="38100" dir="2700000" algn="tl">
                  <a:srgbClr val="000000">
                    <a:alpha val="43137"/>
                  </a:srgbClr>
                </a:outerShdw>
              </a:effectLst>
            </a:endParaRPr>
          </a:p>
        </p:txBody>
      </p:sp>
      <p:sp>
        <p:nvSpPr>
          <p:cNvPr id="909" name="Google Shape;909;p146"/>
          <p:cNvSpPr txBox="1">
            <a:spLocks noGrp="1"/>
          </p:cNvSpPr>
          <p:nvPr>
            <p:ph type="body" idx="1"/>
          </p:nvPr>
        </p:nvSpPr>
        <p:spPr>
          <a:xfrm>
            <a:off x="838199" y="1825624"/>
            <a:ext cx="10686000" cy="4691600"/>
          </a:xfrm>
          <a:prstGeom prst="rect">
            <a:avLst/>
          </a:prstGeom>
          <a:noFill/>
          <a:ln>
            <a:noFill/>
          </a:ln>
        </p:spPr>
        <p:txBody>
          <a:bodyPr spcFirstLastPara="1" vert="horz" wrap="square" lIns="91433" tIns="45700" rIns="91433" bIns="45700" rtlCol="0" anchor="t" anchorCtr="0">
            <a:normAutofit fontScale="92500" lnSpcReduction="20000"/>
          </a:bodyPr>
          <a:lstStyle/>
          <a:p>
            <a:pPr marL="236855" indent="-245745" algn="just">
              <a:spcBef>
                <a:spcPts val="0"/>
              </a:spcBef>
              <a:buClr>
                <a:schemeClr val="dk1"/>
              </a:buClr>
              <a:buSzPts val="2100"/>
            </a:pPr>
            <a:r>
              <a:rPr lang="en-GB"/>
              <a:t>Two pointers to the input  are maintained: </a:t>
            </a:r>
          </a:p>
          <a:p>
            <a:pPr marL="694055" lvl="1" indent="-101600" algn="just">
              <a:spcBef>
                <a:spcPts val="535"/>
              </a:spcBef>
              <a:buClr>
                <a:schemeClr val="dk1"/>
              </a:buClr>
              <a:buSzPts val="1800"/>
              <a:buNone/>
            </a:pPr>
            <a:endParaRPr lang="en-GB"/>
          </a:p>
          <a:p>
            <a:pPr marL="694055" lvl="1" indent="-254000" algn="just">
              <a:spcBef>
                <a:spcPts val="535"/>
              </a:spcBef>
              <a:buClr>
                <a:schemeClr val="dk1"/>
              </a:buClr>
              <a:buSzPts val="1800"/>
            </a:pPr>
            <a:r>
              <a:rPr lang="en-GB"/>
              <a:t>Pointer </a:t>
            </a:r>
            <a:r>
              <a:rPr lang="en-GB" b="1" i="1"/>
              <a:t>lexemeBegin</a:t>
            </a:r>
            <a:r>
              <a:rPr lang="en-GB"/>
              <a:t>, marks the beginning of  the current lexeme,  whose extent we are  attempting to determine. </a:t>
            </a:r>
          </a:p>
          <a:p>
            <a:pPr marL="694055" lvl="1" indent="-254000" algn="just">
              <a:spcBef>
                <a:spcPts val="535"/>
              </a:spcBef>
              <a:buClr>
                <a:schemeClr val="dk1"/>
              </a:buClr>
              <a:buSzPts val="1800"/>
            </a:pPr>
            <a:r>
              <a:rPr lang="en-GB"/>
              <a:t>Pointer  </a:t>
            </a:r>
            <a:r>
              <a:rPr lang="en-GB" b="1" i="1"/>
              <a:t>forward</a:t>
            </a:r>
            <a:r>
              <a:rPr lang="en-GB"/>
              <a:t>  scans  ahead  until  a  pattern  match  is  found;  </a:t>
            </a:r>
          </a:p>
          <a:p>
            <a:pPr marL="236855" indent="-67945" algn="just">
              <a:spcBef>
                <a:spcPts val="1065"/>
              </a:spcBef>
              <a:buClr>
                <a:schemeClr val="dk1"/>
              </a:buClr>
              <a:buSzPts val="2100"/>
              <a:buNone/>
            </a:pPr>
            <a:endParaRPr lang="en-GB"/>
          </a:p>
          <a:p>
            <a:pPr marL="236855" indent="-67945" algn="just">
              <a:spcBef>
                <a:spcPts val="1065"/>
              </a:spcBef>
              <a:buClr>
                <a:schemeClr val="dk1"/>
              </a:buClr>
              <a:buSzPts val="2100"/>
              <a:buNone/>
            </a:pPr>
            <a:endParaRPr lang="en-GB"/>
          </a:p>
          <a:p>
            <a:pPr marL="236855" indent="-67945" algn="just">
              <a:spcBef>
                <a:spcPts val="1065"/>
              </a:spcBef>
              <a:buClr>
                <a:schemeClr val="dk1"/>
              </a:buClr>
              <a:buSzPts val="2100"/>
              <a:buNone/>
            </a:pPr>
            <a:endParaRPr lang="en-GB"/>
          </a:p>
          <a:p>
            <a:pPr marL="236855" indent="-67945" algn="just">
              <a:spcBef>
                <a:spcPts val="1065"/>
              </a:spcBef>
              <a:buClr>
                <a:schemeClr val="dk1"/>
              </a:buClr>
              <a:buSzPts val="2100"/>
              <a:buNone/>
            </a:pPr>
            <a:endParaRPr lang="en-GB"/>
          </a:p>
          <a:p>
            <a:pPr marL="236855" indent="-67945" algn="just">
              <a:spcBef>
                <a:spcPts val="1065"/>
              </a:spcBef>
              <a:buClr>
                <a:schemeClr val="dk1"/>
              </a:buClr>
              <a:buSzPts val="2100"/>
              <a:buNone/>
            </a:pPr>
            <a:endParaRPr lang="en-GB"/>
          </a:p>
          <a:p>
            <a:pPr marL="236855" indent="-245745" algn="just">
              <a:spcBef>
                <a:spcPts val="1065"/>
              </a:spcBef>
              <a:buClr>
                <a:schemeClr val="dk1"/>
              </a:buClr>
              <a:buSzPts val="2100"/>
            </a:pPr>
            <a:r>
              <a:rPr lang="en-GB"/>
              <a:t>Once the  next lexeme  is determined, </a:t>
            </a:r>
            <a:r>
              <a:rPr lang="en-GB" sz="2000" b="1" i="1"/>
              <a:t>forward</a:t>
            </a:r>
            <a:r>
              <a:rPr lang="en-GB"/>
              <a:t> is set to  the  character  at its right end. </a:t>
            </a:r>
          </a:p>
        </p:txBody>
      </p:sp>
      <p:pic>
        <p:nvPicPr>
          <p:cNvPr id="910" name="Google Shape;910;p146"/>
          <p:cNvPicPr preferRelativeResize="0"/>
          <p:nvPr/>
        </p:nvPicPr>
        <p:blipFill rotWithShape="1">
          <a:blip r:embed="rId3"/>
          <a:srcRect/>
          <a:stretch>
            <a:fillRect/>
          </a:stretch>
        </p:blipFill>
        <p:spPr>
          <a:xfrm>
            <a:off x="4071259" y="3769066"/>
            <a:ext cx="4910139" cy="150681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47"/>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Sentinels</a:t>
            </a:r>
            <a:endParaRPr dirty="0">
              <a:effectLst>
                <a:outerShdw blurRad="38100" dist="38100" dir="2700000" algn="tl">
                  <a:srgbClr val="000000">
                    <a:alpha val="43137"/>
                  </a:srgbClr>
                </a:outerShdw>
              </a:effectLst>
            </a:endParaRPr>
          </a:p>
        </p:txBody>
      </p:sp>
      <p:sp>
        <p:nvSpPr>
          <p:cNvPr id="916" name="Google Shape;916;p147"/>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236855">
              <a:spcBef>
                <a:spcPts val="0"/>
              </a:spcBef>
              <a:buClr>
                <a:schemeClr val="dk1"/>
              </a:buClr>
              <a:buSzPts val="1800"/>
            </a:pPr>
            <a:r>
              <a:rPr lang="en-GB" sz="2400" b="1" i="1"/>
              <a:t>eof</a:t>
            </a:r>
            <a:r>
              <a:rPr lang="en-GB" sz="2400"/>
              <a:t>  character is used at the end of each buffers</a:t>
            </a:r>
          </a:p>
          <a:p>
            <a:pPr marL="236855" indent="-236855">
              <a:spcBef>
                <a:spcPts val="1065"/>
              </a:spcBef>
              <a:buClr>
                <a:schemeClr val="dk1"/>
              </a:buClr>
              <a:buSzPts val="1800"/>
            </a:pPr>
            <a:r>
              <a:rPr lang="en-GB" sz="2400"/>
              <a:t>Any </a:t>
            </a:r>
            <a:r>
              <a:rPr lang="en-GB" sz="2400" b="1" i="1"/>
              <a:t>eof</a:t>
            </a:r>
            <a:r>
              <a:rPr lang="en-GB" sz="2400"/>
              <a:t> that appears other than at the end of a buffer means that the input is at an end.</a:t>
            </a:r>
          </a:p>
          <a:p>
            <a:pPr marL="236855" indent="-84455">
              <a:spcBef>
                <a:spcPts val="1065"/>
              </a:spcBef>
              <a:buClr>
                <a:schemeClr val="dk1"/>
              </a:buClr>
              <a:buSzPts val="1800"/>
              <a:buNone/>
            </a:pPr>
            <a:endParaRPr sz="2400"/>
          </a:p>
          <a:p>
            <a:pPr marL="236855" indent="-236855">
              <a:spcBef>
                <a:spcPts val="1065"/>
              </a:spcBef>
              <a:buClr>
                <a:schemeClr val="dk1"/>
              </a:buClr>
              <a:buSzPts val="1800"/>
            </a:pPr>
            <a:r>
              <a:rPr lang="en-GB" sz="2400"/>
              <a:t>Multiway branching of </a:t>
            </a:r>
            <a:r>
              <a:rPr lang="en-GB" sz="2400" b="1" i="1"/>
              <a:t>forward</a:t>
            </a:r>
            <a:r>
              <a:rPr lang="en-GB" sz="2400"/>
              <a:t> can be handled easily by using both </a:t>
            </a:r>
            <a:r>
              <a:rPr lang="en-GB" sz="2400" b="1" i="1"/>
              <a:t>eof.</a:t>
            </a:r>
          </a:p>
          <a:p>
            <a:pPr marL="236855" indent="-84455">
              <a:spcBef>
                <a:spcPts val="1065"/>
              </a:spcBef>
              <a:buClr>
                <a:schemeClr val="dk1"/>
              </a:buClr>
              <a:buSzPts val="1800"/>
              <a:buNone/>
            </a:pPr>
            <a:endParaRPr sz="2400"/>
          </a:p>
        </p:txBody>
      </p:sp>
      <p:pic>
        <p:nvPicPr>
          <p:cNvPr id="917" name="Google Shape;917;p147"/>
          <p:cNvPicPr preferRelativeResize="0"/>
          <p:nvPr/>
        </p:nvPicPr>
        <p:blipFill rotWithShape="1">
          <a:blip r:embed="rId3"/>
          <a:srcRect/>
          <a:stretch>
            <a:fillRect/>
          </a:stretch>
        </p:blipFill>
        <p:spPr>
          <a:xfrm>
            <a:off x="2640718" y="4274081"/>
            <a:ext cx="6910567"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3" name="Google Shape;673;p110"/>
          <p:cNvPicPr preferRelativeResize="0"/>
          <p:nvPr/>
        </p:nvPicPr>
        <p:blipFill rotWithShape="1">
          <a:blip r:embed="rId3"/>
          <a:srcRect l="31654" t="35415" r="25036" b="18750"/>
          <a:stretch>
            <a:fillRect/>
          </a:stretch>
        </p:blipFill>
        <p:spPr>
          <a:xfrm>
            <a:off x="1555517" y="500743"/>
            <a:ext cx="8964857" cy="533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1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Tokens, patterns and lexemes</a:t>
            </a:r>
            <a:endParaRPr dirty="0">
              <a:effectLst>
                <a:outerShdw blurRad="38100" dist="38100" dir="2700000" algn="tl">
                  <a:srgbClr val="000000">
                    <a:alpha val="43137"/>
                  </a:srgbClr>
                </a:outerShdw>
              </a:effectLst>
            </a:endParaRPr>
          </a:p>
        </p:txBody>
      </p:sp>
      <p:sp>
        <p:nvSpPr>
          <p:cNvPr id="679" name="Google Shape;679;p111"/>
          <p:cNvSpPr txBox="1"/>
          <p:nvPr/>
        </p:nvSpPr>
        <p:spPr>
          <a:xfrm>
            <a:off x="460223" y="1929620"/>
            <a:ext cx="11010400" cy="1938952"/>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33" tIns="45700" rIns="91433" bIns="45700" anchor="t" anchorCtr="0">
            <a:spAutoFit/>
          </a:bodyPr>
          <a:lstStyle/>
          <a:p>
            <a:pPr algn="ctr"/>
            <a:endParaRPr sz="4000">
              <a:solidFill>
                <a:schemeClr val="dk1"/>
              </a:solidFill>
              <a:latin typeface="Calibri" panose="020F0502020204030204"/>
              <a:ea typeface="Calibri" panose="020F0502020204030204"/>
              <a:cs typeface="Calibri" panose="020F0502020204030204"/>
              <a:sym typeface="Calibri" panose="020F0502020204030204"/>
            </a:endParaRPr>
          </a:p>
          <a:p>
            <a:pPr algn="ctr"/>
            <a:r>
              <a:rPr lang="en-GB" sz="4000">
                <a:solidFill>
                  <a:schemeClr val="dk1"/>
                </a:solidFill>
                <a:latin typeface="Calibri" panose="020F0502020204030204"/>
                <a:ea typeface="Calibri" panose="020F0502020204030204"/>
                <a:cs typeface="Calibri" panose="020F0502020204030204"/>
                <a:sym typeface="Calibri" panose="020F0502020204030204"/>
              </a:rPr>
              <a:t>printf(“Total = %d\n”, score);</a:t>
            </a:r>
            <a:endParaRPr sz="1465"/>
          </a:p>
          <a:p>
            <a:pPr algn="ctr"/>
            <a:endParaRPr sz="4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112"/>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Tokens, patterns and lexemes</a:t>
            </a:r>
            <a:endParaRPr dirty="0">
              <a:effectLst>
                <a:outerShdw blurRad="38100" dist="38100" dir="2700000" algn="tl">
                  <a:srgbClr val="000000">
                    <a:alpha val="43137"/>
                  </a:srgbClr>
                </a:outerShdw>
              </a:effectLst>
            </a:endParaRPr>
          </a:p>
        </p:txBody>
      </p:sp>
      <p:pic>
        <p:nvPicPr>
          <p:cNvPr id="685" name="Google Shape;685;p112"/>
          <p:cNvPicPr preferRelativeResize="0">
            <a:picLocks noGrp="1"/>
          </p:cNvPicPr>
          <p:nvPr>
            <p:ph type="body" idx="1"/>
          </p:nvPr>
        </p:nvPicPr>
        <p:blipFill rotWithShape="1">
          <a:blip r:embed="rId3"/>
          <a:srcRect/>
          <a:stretch>
            <a:fillRect/>
          </a:stretch>
        </p:blipFill>
        <p:spPr>
          <a:xfrm>
            <a:off x="460223" y="4107543"/>
            <a:ext cx="11010400" cy="1611200"/>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50"/>
              </a:srgbClr>
            </a:outerShdw>
          </a:effectLst>
        </p:spPr>
      </p:pic>
      <p:sp>
        <p:nvSpPr>
          <p:cNvPr id="686" name="Google Shape;686;p112"/>
          <p:cNvSpPr txBox="1"/>
          <p:nvPr/>
        </p:nvSpPr>
        <p:spPr>
          <a:xfrm>
            <a:off x="460223" y="1929620"/>
            <a:ext cx="11010400" cy="1938952"/>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33" tIns="45700" rIns="91433" bIns="45700" anchor="t" anchorCtr="0">
            <a:spAutoFit/>
          </a:bodyPr>
          <a:lstStyle/>
          <a:p>
            <a:pPr algn="ctr"/>
            <a:endParaRPr sz="4000">
              <a:solidFill>
                <a:schemeClr val="dk1"/>
              </a:solidFill>
              <a:latin typeface="Calibri" panose="020F0502020204030204"/>
              <a:ea typeface="Calibri" panose="020F0502020204030204"/>
              <a:cs typeface="Calibri" panose="020F0502020204030204"/>
              <a:sym typeface="Calibri" panose="020F0502020204030204"/>
            </a:endParaRPr>
          </a:p>
          <a:p>
            <a:pPr algn="ctr"/>
            <a:r>
              <a:rPr lang="en-GB" sz="4000">
                <a:solidFill>
                  <a:schemeClr val="dk1"/>
                </a:solidFill>
                <a:latin typeface="Calibri" panose="020F0502020204030204"/>
                <a:ea typeface="Calibri" panose="020F0502020204030204"/>
                <a:cs typeface="Calibri" panose="020F0502020204030204"/>
                <a:sym typeface="Calibri" panose="020F0502020204030204"/>
              </a:rPr>
              <a:t>printf(“Total = %d\n”, score);</a:t>
            </a:r>
            <a:endParaRPr sz="1465"/>
          </a:p>
          <a:p>
            <a:pPr algn="ctr"/>
            <a:endParaRPr sz="40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14"/>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The Lexical Analyzer</a:t>
            </a:r>
            <a:endParaRPr dirty="0">
              <a:effectLst>
                <a:outerShdw blurRad="38100" dist="38100" dir="2700000" algn="tl">
                  <a:srgbClr val="000000">
                    <a:alpha val="43137"/>
                  </a:srgbClr>
                </a:outerShdw>
              </a:effectLst>
            </a:endParaRPr>
          </a:p>
        </p:txBody>
      </p:sp>
      <p:sp>
        <p:nvSpPr>
          <p:cNvPr id="700" name="Google Shape;700;p114"/>
          <p:cNvSpPr txBox="1">
            <a:spLocks noGrp="1"/>
          </p:cNvSpPr>
          <p:nvPr>
            <p:ph type="body" idx="1"/>
          </p:nvPr>
        </p:nvSpPr>
        <p:spPr>
          <a:xfrm>
            <a:off x="838200" y="1690688"/>
            <a:ext cx="10515600" cy="4351200"/>
          </a:xfrm>
          <a:prstGeom prst="rect">
            <a:avLst/>
          </a:prstGeom>
          <a:noFill/>
          <a:ln>
            <a:noFill/>
          </a:ln>
        </p:spPr>
        <p:txBody>
          <a:bodyPr spcFirstLastPara="1" vert="horz" wrap="square" lIns="91433" tIns="45700" rIns="91433" bIns="45700" rtlCol="0" anchor="t" anchorCtr="0">
            <a:noAutofit/>
          </a:bodyPr>
          <a:lstStyle/>
          <a:p>
            <a:pPr marL="236855" indent="-236855" algn="just">
              <a:spcBef>
                <a:spcPts val="0"/>
              </a:spcBef>
              <a:buClr>
                <a:schemeClr val="dk1"/>
              </a:buClr>
              <a:buSzPts val="1800"/>
            </a:pPr>
            <a:r>
              <a:rPr lang="en-GB" sz="2400" b="1"/>
              <a:t>Lexical</a:t>
            </a:r>
            <a:r>
              <a:rPr lang="en-GB" sz="2400"/>
              <a:t>: Anything related to words. </a:t>
            </a:r>
          </a:p>
          <a:p>
            <a:pPr marL="236855" indent="-84455" algn="just">
              <a:spcBef>
                <a:spcPts val="1065"/>
              </a:spcBef>
              <a:buClr>
                <a:schemeClr val="dk1"/>
              </a:buClr>
              <a:buSzPts val="1800"/>
              <a:buNone/>
            </a:pPr>
            <a:endParaRPr sz="2400"/>
          </a:p>
          <a:p>
            <a:pPr marL="236855" indent="-228600" algn="just">
              <a:spcBef>
                <a:spcPts val="1065"/>
              </a:spcBef>
              <a:buClr>
                <a:schemeClr val="dk1"/>
              </a:buClr>
              <a:buSzPts val="2100"/>
            </a:pPr>
            <a:r>
              <a:rPr lang="en-GB"/>
              <a:t>Main task of a Lexical Analyzer in Compiler Design </a:t>
            </a:r>
          </a:p>
          <a:p>
            <a:pPr marL="979805" lvl="1" indent="-514350" algn="just">
              <a:spcBef>
                <a:spcPts val="535"/>
              </a:spcBef>
              <a:buClr>
                <a:schemeClr val="dk1"/>
              </a:buClr>
              <a:buSzPts val="2100"/>
              <a:buFont typeface="Calibri" panose="020F0502020204030204"/>
              <a:buAutoNum type="arabicPeriod"/>
            </a:pPr>
            <a:r>
              <a:rPr lang="en-GB" sz="2800"/>
              <a:t>Process the input character that constitute a high level program in to valid set of token. </a:t>
            </a:r>
            <a:endParaRPr sz="2800"/>
          </a:p>
          <a:p>
            <a:pPr marL="1157605" lvl="1" indent="-514350" algn="just">
              <a:spcBef>
                <a:spcPts val="535"/>
              </a:spcBef>
              <a:buClr>
                <a:schemeClr val="dk1"/>
              </a:buClr>
              <a:buSzPts val="2100"/>
              <a:buAutoNum type="arabicPeriod"/>
            </a:pPr>
            <a:endParaRPr sz="2800"/>
          </a:p>
          <a:p>
            <a:pPr marL="979805" lvl="1" indent="-514350" algn="just">
              <a:spcBef>
                <a:spcPts val="535"/>
              </a:spcBef>
              <a:buClr>
                <a:schemeClr val="dk1"/>
              </a:buClr>
              <a:buSzPts val="2100"/>
              <a:buFont typeface="Calibri" panose="020F0502020204030204"/>
              <a:buAutoNum type="arabicPeriod"/>
            </a:pPr>
            <a:r>
              <a:rPr lang="en-GB" sz="2800"/>
              <a:t>Skip the comment and white spaces while creating these tokens. </a:t>
            </a:r>
          </a:p>
          <a:p>
            <a:pPr marL="1157605" lvl="1" indent="-514350" algn="just">
              <a:spcBef>
                <a:spcPts val="535"/>
              </a:spcBef>
              <a:buClr>
                <a:schemeClr val="dk1"/>
              </a:buClr>
              <a:buSzPts val="2100"/>
              <a:buAutoNum type="arabicPeriod"/>
            </a:pPr>
            <a:endParaRPr sz="2800"/>
          </a:p>
          <a:p>
            <a:pPr marL="979805" lvl="1" indent="-514350" algn="just">
              <a:spcBef>
                <a:spcPts val="535"/>
              </a:spcBef>
              <a:buClr>
                <a:schemeClr val="dk1"/>
              </a:buClr>
              <a:buSzPts val="2100"/>
              <a:buFont typeface="Calibri" panose="020F0502020204030204"/>
              <a:buAutoNum type="arabicPeriod"/>
            </a:pPr>
            <a:r>
              <a:rPr lang="en-GB" sz="2800"/>
              <a:t>If any erroneous input is provided by the user in the program Lexical analyzer correlate that error with source file and line number.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50"/>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Operations on languages</a:t>
            </a:r>
            <a:endParaRPr dirty="0">
              <a:effectLst>
                <a:outerShdw blurRad="38100" dist="38100" dir="2700000" algn="tl">
                  <a:srgbClr val="000000">
                    <a:alpha val="43137"/>
                  </a:srgbClr>
                </a:outerShdw>
              </a:effectLst>
            </a:endParaRPr>
          </a:p>
        </p:txBody>
      </p:sp>
      <p:sp>
        <p:nvSpPr>
          <p:cNvPr id="935" name="Google Shape;935;p150"/>
          <p:cNvSpPr txBox="1">
            <a:spLocks noGrp="1"/>
          </p:cNvSpPr>
          <p:nvPr>
            <p:ph type="body" idx="1"/>
          </p:nvPr>
        </p:nvSpPr>
        <p:spPr>
          <a:xfrm>
            <a:off x="838200" y="1825625"/>
            <a:ext cx="10515600" cy="4351200"/>
          </a:xfrm>
          <a:prstGeom prst="rect">
            <a:avLst/>
          </a:prstGeom>
          <a:noFill/>
          <a:ln>
            <a:noFill/>
          </a:ln>
        </p:spPr>
        <p:txBody>
          <a:bodyPr spcFirstLastPara="1" vert="horz" wrap="square" lIns="91433" tIns="45700" rIns="91433" bIns="45700" rtlCol="0" anchor="t" anchorCtr="0">
            <a:normAutofit/>
          </a:bodyPr>
          <a:lstStyle/>
          <a:p>
            <a:pPr marL="236855" indent="-50800">
              <a:spcBef>
                <a:spcPts val="0"/>
              </a:spcBef>
              <a:buClr>
                <a:schemeClr val="dk1"/>
              </a:buClr>
              <a:buSzPts val="2100"/>
              <a:buNone/>
            </a:pPr>
            <a:endParaRPr dirty="0"/>
          </a:p>
        </p:txBody>
      </p:sp>
      <p:pic>
        <p:nvPicPr>
          <p:cNvPr id="936" name="Google Shape;936;p150"/>
          <p:cNvPicPr preferRelativeResize="0"/>
          <p:nvPr/>
        </p:nvPicPr>
        <p:blipFill rotWithShape="1">
          <a:blip r:embed="rId3"/>
          <a:srcRect/>
          <a:stretch>
            <a:fillRect/>
          </a:stretch>
        </p:blipFill>
        <p:spPr>
          <a:xfrm>
            <a:off x="2069399" y="2632075"/>
            <a:ext cx="8053205" cy="246221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1783</Words>
  <Application>Microsoft Office PowerPoint</Application>
  <PresentationFormat>Widescreen</PresentationFormat>
  <Paragraphs>281</Paragraphs>
  <Slides>41</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 Unicode MS</vt:lpstr>
      <vt:lpstr>Arial</vt:lpstr>
      <vt:lpstr>Bahnschrift Light</vt:lpstr>
      <vt:lpstr>Calibri</vt:lpstr>
      <vt:lpstr>Calibri Light</vt:lpstr>
      <vt:lpstr>Inter</vt:lpstr>
      <vt:lpstr>inter-regular</vt:lpstr>
      <vt:lpstr>Times New Roman</vt:lpstr>
      <vt:lpstr>Office Theme</vt:lpstr>
      <vt:lpstr>Lexical Analysis</vt:lpstr>
      <vt:lpstr>Lexical Analysis</vt:lpstr>
      <vt:lpstr>Lexical Analysis</vt:lpstr>
      <vt:lpstr>Fundamentals &amp; Terminology</vt:lpstr>
      <vt:lpstr>PowerPoint Presentation</vt:lpstr>
      <vt:lpstr>Tokens, patterns and lexemes</vt:lpstr>
      <vt:lpstr>Tokens, patterns and lexemes</vt:lpstr>
      <vt:lpstr>The Lexical Analyzer</vt:lpstr>
      <vt:lpstr>Operations on languages</vt:lpstr>
      <vt:lpstr>Regular expression</vt:lpstr>
      <vt:lpstr>Transition Diagram</vt:lpstr>
      <vt:lpstr>Reading Ahead</vt:lpstr>
      <vt:lpstr>Reading Ahead</vt:lpstr>
      <vt:lpstr>Recognition of reserve words: Method1</vt:lpstr>
      <vt:lpstr>Recognition of reserve words: Method2</vt:lpstr>
      <vt:lpstr>Regular Expression (Java: java.util.regex)</vt:lpstr>
      <vt:lpstr>Regular Expression (Java: java.util.regex)</vt:lpstr>
      <vt:lpstr>PowerPoint Presentation</vt:lpstr>
      <vt:lpstr>Remove White spaces, comments</vt:lpstr>
      <vt:lpstr>Remove White spaces, comments</vt:lpstr>
      <vt:lpstr>Recognizing Keywords  and  Identifiers </vt:lpstr>
      <vt:lpstr>Lexical Analysis</vt:lpstr>
      <vt:lpstr>OUTPUT</vt:lpstr>
      <vt:lpstr>Assignment : (5 Marks)</vt:lpstr>
      <vt:lpstr>The  Lexical- Analyzer  Generator  Lex</vt:lpstr>
      <vt:lpstr>The  Lexical- Analyzer  Generator Lex</vt:lpstr>
      <vt:lpstr>Creating a lexical analyzer with lex</vt:lpstr>
      <vt:lpstr>Installation Step FLEX</vt:lpstr>
      <vt:lpstr>Flex character set</vt:lpstr>
      <vt:lpstr>The  Role  of the  Lexical  Analyzer</vt:lpstr>
      <vt:lpstr>The  Role  of the  Lexical  Analyzer</vt:lpstr>
      <vt:lpstr>Lexical  Analysis  Versus  Parsing</vt:lpstr>
      <vt:lpstr>The  Role  of the  Lexical  Analyzer</vt:lpstr>
      <vt:lpstr>Lexical  Errors</vt:lpstr>
      <vt:lpstr>Lexical  Errors</vt:lpstr>
      <vt:lpstr>Lexical Error Handling </vt:lpstr>
      <vt:lpstr>Error Recovery</vt:lpstr>
      <vt:lpstr>Solution: Input Buffering</vt:lpstr>
      <vt:lpstr>Buffer Pairs</vt:lpstr>
      <vt:lpstr>Buffer Pairs</vt:lpstr>
      <vt:lpstr>Sentinels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Theory of Automata</dc:title>
  <dc:creator>Faryal Shamsi</dc:creator>
  <cp:lastModifiedBy>Muhammad Haris</cp:lastModifiedBy>
  <cp:revision>494</cp:revision>
  <dcterms:created xsi:type="dcterms:W3CDTF">2020-08-15T12:25:00Z</dcterms:created>
  <dcterms:modified xsi:type="dcterms:W3CDTF">2025-09-14T05:20:26Z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C093DD425CCD4BE79E74CAC41B68A614_12</vt:lpwstr>
  </property>
  <property fmtid="{D5CDD505-2E9C-101B-9397-08002B2CF9AE}" pid="3" name="KSOProductBuildVer">
    <vt:lpwstr>1033-12.2.0.17562</vt:lpwstr>
  </property>
</Properties>
</file>