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0"/>
  </p:notesMasterIdLst>
  <p:sldIdLst>
    <p:sldId id="256" r:id="rId5"/>
    <p:sldId id="262" r:id="rId6"/>
    <p:sldId id="271" r:id="rId7"/>
    <p:sldId id="273" r:id="rId8"/>
    <p:sldId id="274" r:id="rId9"/>
    <p:sldId id="275" r:id="rId10"/>
    <p:sldId id="276" r:id="rId11"/>
    <p:sldId id="277" r:id="rId12"/>
    <p:sldId id="266" r:id="rId13"/>
    <p:sldId id="270" r:id="rId14"/>
    <p:sldId id="272" r:id="rId15"/>
    <p:sldId id="278" r:id="rId16"/>
    <p:sldId id="268" r:id="rId17"/>
    <p:sldId id="269" r:id="rId18"/>
    <p:sldId id="26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Impress, Work Together" id="{B9B51309-D148-4332-87C2-07BE32FBCA3B}">
          <p14:sldIdLst>
            <p14:sldId id="262"/>
            <p14:sldId id="271"/>
            <p14:sldId id="273"/>
            <p14:sldId id="274"/>
            <p14:sldId id="275"/>
            <p14:sldId id="276"/>
            <p14:sldId id="277"/>
            <p14:sldId id="266"/>
            <p14:sldId id="270"/>
            <p14:sldId id="272"/>
            <p14:sldId id="278"/>
            <p14:sldId id="268"/>
            <p14:sldId id="269"/>
            <p14:sldId id="267"/>
          </p14:sldIdLst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B4A6"/>
    <a:srgbClr val="734F29"/>
    <a:srgbClr val="D24726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23" autoAdjust="0"/>
    <p:restoredTop sz="83565" autoAdjust="0"/>
  </p:normalViewPr>
  <p:slideViewPr>
    <p:cSldViewPr snapToGrid="0">
      <p:cViewPr varScale="1">
        <p:scale>
          <a:sx n="49" d="100"/>
          <a:sy n="49" d="100"/>
        </p:scale>
        <p:origin x="1332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🌍 Real-World Example: Email Validation</a:t>
            </a:r>
          </a:p>
          <a:p>
            <a:r>
              <a:rPr lang="en-US" b="1" dirty="0"/>
              <a:t>🔹 Task:</a:t>
            </a:r>
          </a:p>
          <a:p>
            <a:r>
              <a:rPr lang="en-US" dirty="0"/>
              <a:t>You want to check if a string is a </a:t>
            </a:r>
            <a:r>
              <a:rPr lang="en-US" b="1" dirty="0"/>
              <a:t>valid email address</a:t>
            </a:r>
            <a:r>
              <a:rPr lang="en-US" dirty="0"/>
              <a:t>, like:</a:t>
            </a:r>
          </a:p>
          <a:p>
            <a:r>
              <a:rPr lang="en-US" dirty="0"/>
              <a:t>john@example.com</a:t>
            </a:r>
          </a:p>
          <a:p>
            <a:r>
              <a:rPr lang="en-US" dirty="0"/>
              <a:t>student123@university.edu</a:t>
            </a:r>
          </a:p>
          <a:p>
            <a:r>
              <a:rPr lang="en-US" b="1" dirty="0"/>
              <a:t>✅ Step 1: Use Regular Expression (RE)</a:t>
            </a:r>
          </a:p>
          <a:p>
            <a:r>
              <a:rPr lang="en-US" dirty="0"/>
              <a:t>A </a:t>
            </a:r>
            <a:r>
              <a:rPr lang="en-US" b="1" dirty="0"/>
              <a:t>developer</a:t>
            </a:r>
            <a:r>
              <a:rPr lang="en-US" dirty="0"/>
              <a:t> writes a </a:t>
            </a:r>
            <a:r>
              <a:rPr lang="en-US" b="1" dirty="0"/>
              <a:t>regular expression</a:t>
            </a:r>
            <a:r>
              <a:rPr lang="en-US" dirty="0"/>
              <a:t> like:</a:t>
            </a:r>
          </a:p>
          <a:p>
            <a:r>
              <a:rPr lang="en-US" dirty="0" err="1"/>
              <a:t>scss</a:t>
            </a:r>
            <a:endParaRPr lang="en-US" dirty="0"/>
          </a:p>
          <a:p>
            <a:r>
              <a:rPr lang="en-US" dirty="0" err="1"/>
              <a:t>CopyEdit</a:t>
            </a:r>
            <a:endParaRPr lang="en-US" dirty="0"/>
          </a:p>
          <a:p>
            <a:pPr rtl="0"/>
            <a:r>
              <a:rPr lang="en-US" dirty="0"/>
              <a:t>^[a-zA-Z0-9._%+-]+@[a-zA-Z0-9.-]+\.[a-</a:t>
            </a:r>
            <a:r>
              <a:rPr lang="en-US" dirty="0" err="1"/>
              <a:t>zA</a:t>
            </a:r>
            <a:r>
              <a:rPr lang="en-US" dirty="0"/>
              <a:t>-Z]{2,}$ </a:t>
            </a:r>
          </a:p>
          <a:p>
            <a:r>
              <a:rPr lang="en-US" dirty="0"/>
              <a:t>This RE describes the </a:t>
            </a:r>
            <a:r>
              <a:rPr lang="en-US" b="1" dirty="0"/>
              <a:t>pattern</a:t>
            </a:r>
            <a:r>
              <a:rPr lang="en-US" dirty="0"/>
              <a:t> of a valid email:</a:t>
            </a:r>
          </a:p>
          <a:p>
            <a:r>
              <a:rPr lang="en-US" dirty="0"/>
              <a:t>Starts with letters/numbers</a:t>
            </a:r>
          </a:p>
          <a:p>
            <a:r>
              <a:rPr lang="en-US" dirty="0"/>
              <a:t>Has an @ symbol</a:t>
            </a:r>
          </a:p>
          <a:p>
            <a:r>
              <a:rPr lang="en-US" dirty="0"/>
              <a:t>Followed by a domain name</a:t>
            </a:r>
          </a:p>
          <a:p>
            <a:r>
              <a:rPr lang="en-US" dirty="0"/>
              <a:t>Ends with .com, .</a:t>
            </a:r>
            <a:r>
              <a:rPr lang="en-US" dirty="0" err="1"/>
              <a:t>edu</a:t>
            </a:r>
            <a:r>
              <a:rPr lang="en-US" dirty="0"/>
              <a:t>, etc.</a:t>
            </a:r>
          </a:p>
          <a:p>
            <a:r>
              <a:rPr lang="en-US" dirty="0"/>
              <a:t>➡️ This is easy to </a:t>
            </a:r>
            <a:r>
              <a:rPr lang="en-US" b="1" dirty="0"/>
              <a:t>write</a:t>
            </a:r>
            <a:r>
              <a:rPr lang="en-US" dirty="0"/>
              <a:t> and </a:t>
            </a:r>
            <a:r>
              <a:rPr lang="en-US" b="1" dirty="0"/>
              <a:t>read</a:t>
            </a:r>
            <a:r>
              <a:rPr lang="en-US" dirty="0"/>
              <a:t>.</a:t>
            </a:r>
          </a:p>
          <a:p>
            <a:r>
              <a:rPr lang="en-US" b="1" dirty="0"/>
              <a:t>✅ Step 2: Use Finite Automaton (FA)</a:t>
            </a:r>
          </a:p>
          <a:p>
            <a:r>
              <a:rPr lang="en-US" dirty="0"/>
              <a:t>Inside a </a:t>
            </a:r>
            <a:r>
              <a:rPr lang="en-US" b="1" dirty="0"/>
              <a:t>program or browser</a:t>
            </a:r>
            <a:r>
              <a:rPr lang="en-US" dirty="0"/>
              <a:t>, the RE is </a:t>
            </a:r>
            <a:r>
              <a:rPr lang="en-US" b="1" dirty="0"/>
              <a:t>converted into a finite automaton</a:t>
            </a:r>
            <a:r>
              <a:rPr lang="en-US" dirty="0"/>
              <a:t>.</a:t>
            </a:r>
          </a:p>
          <a:p>
            <a:r>
              <a:rPr lang="en-US" dirty="0"/>
              <a:t>This automaton:</a:t>
            </a:r>
          </a:p>
          <a:p>
            <a:r>
              <a:rPr lang="en-US" dirty="0"/>
              <a:t>Reads the email address </a:t>
            </a:r>
            <a:r>
              <a:rPr lang="en-US" b="1" dirty="0"/>
              <a:t>one character at a time</a:t>
            </a:r>
            <a:endParaRPr lang="en-US" dirty="0"/>
          </a:p>
          <a:p>
            <a:r>
              <a:rPr lang="en-US" dirty="0"/>
              <a:t>Changes state depending on the input</a:t>
            </a:r>
          </a:p>
          <a:p>
            <a:r>
              <a:rPr lang="en-US" dirty="0"/>
              <a:t>Finally </a:t>
            </a:r>
            <a:r>
              <a:rPr lang="en-US" b="1" dirty="0"/>
              <a:t>accepts or rejects</a:t>
            </a:r>
            <a:r>
              <a:rPr lang="en-US" dirty="0"/>
              <a:t> the input</a:t>
            </a:r>
          </a:p>
          <a:p>
            <a:r>
              <a:rPr lang="en-US" dirty="0"/>
              <a:t>➡️ This is good for </a:t>
            </a:r>
            <a:r>
              <a:rPr lang="en-US" b="1" dirty="0"/>
              <a:t>efficient processing</a:t>
            </a:r>
            <a:r>
              <a:rPr lang="en-US" dirty="0"/>
              <a:t> and </a:t>
            </a:r>
            <a:r>
              <a:rPr lang="en-US" b="1" dirty="0"/>
              <a:t>running in real time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6152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🌍 Real-World Example: Email Validation</a:t>
            </a:r>
          </a:p>
          <a:p>
            <a:r>
              <a:rPr lang="en-US" b="1" dirty="0"/>
              <a:t>🔹 Task:</a:t>
            </a:r>
          </a:p>
          <a:p>
            <a:r>
              <a:rPr lang="en-US" dirty="0"/>
              <a:t>You want to check if a string is a </a:t>
            </a:r>
            <a:r>
              <a:rPr lang="en-US" b="1" dirty="0"/>
              <a:t>valid email address</a:t>
            </a:r>
            <a:r>
              <a:rPr lang="en-US" dirty="0"/>
              <a:t>, like:</a:t>
            </a:r>
          </a:p>
          <a:p>
            <a:r>
              <a:rPr lang="en-US" dirty="0"/>
              <a:t>john@example.com</a:t>
            </a:r>
          </a:p>
          <a:p>
            <a:r>
              <a:rPr lang="en-US" dirty="0"/>
              <a:t>student123@university.edu</a:t>
            </a:r>
          </a:p>
          <a:p>
            <a:r>
              <a:rPr lang="en-US" b="1" dirty="0"/>
              <a:t>✅ Step 1: Use Regular Expression (RE)</a:t>
            </a:r>
          </a:p>
          <a:p>
            <a:r>
              <a:rPr lang="en-US" dirty="0"/>
              <a:t>A </a:t>
            </a:r>
            <a:r>
              <a:rPr lang="en-US" b="1" dirty="0"/>
              <a:t>developer</a:t>
            </a:r>
            <a:r>
              <a:rPr lang="en-US" dirty="0"/>
              <a:t> writes a </a:t>
            </a:r>
            <a:r>
              <a:rPr lang="en-US" b="1" dirty="0"/>
              <a:t>regular expression</a:t>
            </a:r>
            <a:r>
              <a:rPr lang="en-US" dirty="0"/>
              <a:t> like:</a:t>
            </a:r>
          </a:p>
          <a:p>
            <a:r>
              <a:rPr lang="en-US" dirty="0" err="1"/>
              <a:t>scss</a:t>
            </a:r>
            <a:endParaRPr lang="en-US" dirty="0"/>
          </a:p>
          <a:p>
            <a:r>
              <a:rPr lang="en-US" dirty="0" err="1"/>
              <a:t>CopyEdit</a:t>
            </a:r>
            <a:endParaRPr lang="en-US" dirty="0"/>
          </a:p>
          <a:p>
            <a:pPr rtl="0"/>
            <a:r>
              <a:rPr lang="en-US" dirty="0"/>
              <a:t>^[a-zA-Z0-9._%+-]+@[a-zA-Z0-9.-]+\.[a-</a:t>
            </a:r>
            <a:r>
              <a:rPr lang="en-US" dirty="0" err="1"/>
              <a:t>zA</a:t>
            </a:r>
            <a:r>
              <a:rPr lang="en-US" dirty="0"/>
              <a:t>-Z]{2,}$ </a:t>
            </a:r>
          </a:p>
          <a:p>
            <a:r>
              <a:rPr lang="en-US" dirty="0"/>
              <a:t>This RE describes the </a:t>
            </a:r>
            <a:r>
              <a:rPr lang="en-US" b="1" dirty="0"/>
              <a:t>pattern</a:t>
            </a:r>
            <a:r>
              <a:rPr lang="en-US" dirty="0"/>
              <a:t> of a valid email:</a:t>
            </a:r>
          </a:p>
          <a:p>
            <a:r>
              <a:rPr lang="en-US" dirty="0"/>
              <a:t>Starts with letters/numbers</a:t>
            </a:r>
          </a:p>
          <a:p>
            <a:r>
              <a:rPr lang="en-US" dirty="0"/>
              <a:t>Has an @ symbol</a:t>
            </a:r>
          </a:p>
          <a:p>
            <a:r>
              <a:rPr lang="en-US" dirty="0"/>
              <a:t>Followed by a domain name</a:t>
            </a:r>
          </a:p>
          <a:p>
            <a:r>
              <a:rPr lang="en-US" dirty="0"/>
              <a:t>Ends with .com, .</a:t>
            </a:r>
            <a:r>
              <a:rPr lang="en-US" dirty="0" err="1"/>
              <a:t>edu</a:t>
            </a:r>
            <a:r>
              <a:rPr lang="en-US" dirty="0"/>
              <a:t>, etc.</a:t>
            </a:r>
          </a:p>
          <a:p>
            <a:r>
              <a:rPr lang="en-US" dirty="0"/>
              <a:t>➡️ This is easy to </a:t>
            </a:r>
            <a:r>
              <a:rPr lang="en-US" b="1" dirty="0"/>
              <a:t>write</a:t>
            </a:r>
            <a:r>
              <a:rPr lang="en-US" dirty="0"/>
              <a:t> and </a:t>
            </a:r>
            <a:r>
              <a:rPr lang="en-US" b="1" dirty="0"/>
              <a:t>read</a:t>
            </a:r>
            <a:r>
              <a:rPr lang="en-US" dirty="0"/>
              <a:t>.</a:t>
            </a:r>
          </a:p>
          <a:p>
            <a:r>
              <a:rPr lang="en-US" b="1" dirty="0"/>
              <a:t>✅ Step 2: Use Finite Automaton (FA)</a:t>
            </a:r>
          </a:p>
          <a:p>
            <a:r>
              <a:rPr lang="en-US" dirty="0"/>
              <a:t>Inside a </a:t>
            </a:r>
            <a:r>
              <a:rPr lang="en-US" b="1" dirty="0"/>
              <a:t>program or browser</a:t>
            </a:r>
            <a:r>
              <a:rPr lang="en-US" dirty="0"/>
              <a:t>, the RE is </a:t>
            </a:r>
            <a:r>
              <a:rPr lang="en-US" b="1" dirty="0"/>
              <a:t>converted into a finite automaton</a:t>
            </a:r>
            <a:r>
              <a:rPr lang="en-US" dirty="0"/>
              <a:t>.</a:t>
            </a:r>
          </a:p>
          <a:p>
            <a:r>
              <a:rPr lang="en-US" dirty="0"/>
              <a:t>This automaton:</a:t>
            </a:r>
          </a:p>
          <a:p>
            <a:r>
              <a:rPr lang="en-US" dirty="0"/>
              <a:t>Reads the email address </a:t>
            </a:r>
            <a:r>
              <a:rPr lang="en-US" b="1" dirty="0"/>
              <a:t>one character at a time</a:t>
            </a:r>
            <a:endParaRPr lang="en-US" dirty="0"/>
          </a:p>
          <a:p>
            <a:r>
              <a:rPr lang="en-US" dirty="0"/>
              <a:t>Changes state depending on the input</a:t>
            </a:r>
          </a:p>
          <a:p>
            <a:r>
              <a:rPr lang="en-US" dirty="0"/>
              <a:t>Finally </a:t>
            </a:r>
            <a:r>
              <a:rPr lang="en-US" b="1" dirty="0"/>
              <a:t>accepts or rejects</a:t>
            </a:r>
            <a:r>
              <a:rPr lang="en-US" dirty="0"/>
              <a:t> the input</a:t>
            </a:r>
          </a:p>
          <a:p>
            <a:r>
              <a:rPr lang="en-US" dirty="0"/>
              <a:t>➡️ This is good for </a:t>
            </a:r>
            <a:r>
              <a:rPr lang="en-US" b="1" dirty="0"/>
              <a:t>efficient processing</a:t>
            </a:r>
            <a:r>
              <a:rPr lang="en-US" dirty="0"/>
              <a:t> and </a:t>
            </a:r>
            <a:r>
              <a:rPr lang="en-US" b="1" dirty="0"/>
              <a:t>running in real time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404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🌍 Real-World Example: Email Validation</a:t>
            </a:r>
          </a:p>
          <a:p>
            <a:r>
              <a:rPr lang="en-US" b="1" dirty="0"/>
              <a:t>🔹 Task:</a:t>
            </a:r>
          </a:p>
          <a:p>
            <a:r>
              <a:rPr lang="en-US" dirty="0"/>
              <a:t>You want to check if a string is a </a:t>
            </a:r>
            <a:r>
              <a:rPr lang="en-US" b="1" dirty="0"/>
              <a:t>valid email address</a:t>
            </a:r>
            <a:r>
              <a:rPr lang="en-US" dirty="0"/>
              <a:t>, like:</a:t>
            </a:r>
          </a:p>
          <a:p>
            <a:r>
              <a:rPr lang="en-US" dirty="0"/>
              <a:t>john@example.com</a:t>
            </a:r>
          </a:p>
          <a:p>
            <a:r>
              <a:rPr lang="en-US" dirty="0"/>
              <a:t>student123@university.edu</a:t>
            </a:r>
          </a:p>
          <a:p>
            <a:r>
              <a:rPr lang="en-US" b="1" dirty="0"/>
              <a:t>✅ Step 1: Use Regular Expression (RE)</a:t>
            </a:r>
          </a:p>
          <a:p>
            <a:r>
              <a:rPr lang="en-US" dirty="0"/>
              <a:t>A </a:t>
            </a:r>
            <a:r>
              <a:rPr lang="en-US" b="1" dirty="0"/>
              <a:t>developer</a:t>
            </a:r>
            <a:r>
              <a:rPr lang="en-US" dirty="0"/>
              <a:t> writes a </a:t>
            </a:r>
            <a:r>
              <a:rPr lang="en-US" b="1" dirty="0"/>
              <a:t>regular expression</a:t>
            </a:r>
            <a:r>
              <a:rPr lang="en-US" dirty="0"/>
              <a:t> like:</a:t>
            </a:r>
          </a:p>
          <a:p>
            <a:r>
              <a:rPr lang="en-US" dirty="0" err="1"/>
              <a:t>scss</a:t>
            </a:r>
            <a:endParaRPr lang="en-US" dirty="0"/>
          </a:p>
          <a:p>
            <a:r>
              <a:rPr lang="en-US" dirty="0" err="1"/>
              <a:t>CopyEdit</a:t>
            </a:r>
            <a:endParaRPr lang="en-US" dirty="0"/>
          </a:p>
          <a:p>
            <a:pPr rtl="0"/>
            <a:r>
              <a:rPr lang="en-US" dirty="0"/>
              <a:t>^[a-zA-Z0-9._%+-]+@[a-zA-Z0-9.-]+\.[a-</a:t>
            </a:r>
            <a:r>
              <a:rPr lang="en-US" dirty="0" err="1"/>
              <a:t>zA</a:t>
            </a:r>
            <a:r>
              <a:rPr lang="en-US" dirty="0"/>
              <a:t>-Z]{2,}$ </a:t>
            </a:r>
          </a:p>
          <a:p>
            <a:r>
              <a:rPr lang="en-US" dirty="0"/>
              <a:t>This RE describes the </a:t>
            </a:r>
            <a:r>
              <a:rPr lang="en-US" b="1" dirty="0"/>
              <a:t>pattern</a:t>
            </a:r>
            <a:r>
              <a:rPr lang="en-US" dirty="0"/>
              <a:t> of a valid email:</a:t>
            </a:r>
          </a:p>
          <a:p>
            <a:r>
              <a:rPr lang="en-US" dirty="0"/>
              <a:t>Starts with letters/numbers</a:t>
            </a:r>
          </a:p>
          <a:p>
            <a:r>
              <a:rPr lang="en-US" dirty="0"/>
              <a:t>Has an @ symbol</a:t>
            </a:r>
          </a:p>
          <a:p>
            <a:r>
              <a:rPr lang="en-US" dirty="0"/>
              <a:t>Followed by a domain name</a:t>
            </a:r>
          </a:p>
          <a:p>
            <a:r>
              <a:rPr lang="en-US" dirty="0"/>
              <a:t>Ends with .com, .</a:t>
            </a:r>
            <a:r>
              <a:rPr lang="en-US" dirty="0" err="1"/>
              <a:t>edu</a:t>
            </a:r>
            <a:r>
              <a:rPr lang="en-US" dirty="0"/>
              <a:t>, etc.</a:t>
            </a:r>
          </a:p>
          <a:p>
            <a:r>
              <a:rPr lang="en-US" dirty="0"/>
              <a:t>➡️ This is easy to </a:t>
            </a:r>
            <a:r>
              <a:rPr lang="en-US" b="1" dirty="0"/>
              <a:t>write</a:t>
            </a:r>
            <a:r>
              <a:rPr lang="en-US" dirty="0"/>
              <a:t> and </a:t>
            </a:r>
            <a:r>
              <a:rPr lang="en-US" b="1" dirty="0"/>
              <a:t>read</a:t>
            </a:r>
            <a:r>
              <a:rPr lang="en-US" dirty="0"/>
              <a:t>.</a:t>
            </a:r>
          </a:p>
          <a:p>
            <a:r>
              <a:rPr lang="en-US" b="1" dirty="0"/>
              <a:t>✅ Step 2: Use Finite Automaton (FA)</a:t>
            </a:r>
          </a:p>
          <a:p>
            <a:r>
              <a:rPr lang="en-US" dirty="0"/>
              <a:t>Inside a </a:t>
            </a:r>
            <a:r>
              <a:rPr lang="en-US" b="1" dirty="0"/>
              <a:t>program or browser</a:t>
            </a:r>
            <a:r>
              <a:rPr lang="en-US" dirty="0"/>
              <a:t>, the RE is </a:t>
            </a:r>
            <a:r>
              <a:rPr lang="en-US" b="1" dirty="0"/>
              <a:t>converted into a finite automaton</a:t>
            </a:r>
            <a:r>
              <a:rPr lang="en-US" dirty="0"/>
              <a:t>.</a:t>
            </a:r>
          </a:p>
          <a:p>
            <a:r>
              <a:rPr lang="en-US" dirty="0"/>
              <a:t>This automaton:</a:t>
            </a:r>
          </a:p>
          <a:p>
            <a:r>
              <a:rPr lang="en-US" dirty="0"/>
              <a:t>Reads the email address </a:t>
            </a:r>
            <a:r>
              <a:rPr lang="en-US" b="1" dirty="0"/>
              <a:t>one character at a time</a:t>
            </a:r>
            <a:endParaRPr lang="en-US" dirty="0"/>
          </a:p>
          <a:p>
            <a:r>
              <a:rPr lang="en-US" dirty="0"/>
              <a:t>Changes state depending on the input</a:t>
            </a:r>
          </a:p>
          <a:p>
            <a:r>
              <a:rPr lang="en-US" dirty="0"/>
              <a:t>Finally </a:t>
            </a:r>
            <a:r>
              <a:rPr lang="en-US" b="1" dirty="0"/>
              <a:t>accepts or rejects</a:t>
            </a:r>
            <a:r>
              <a:rPr lang="en-US" dirty="0"/>
              <a:t> the input</a:t>
            </a:r>
          </a:p>
          <a:p>
            <a:r>
              <a:rPr lang="en-US" dirty="0"/>
              <a:t>➡️ This is good for </a:t>
            </a:r>
            <a:r>
              <a:rPr lang="en-US" b="1" dirty="0"/>
              <a:t>efficient processing</a:t>
            </a:r>
            <a:r>
              <a:rPr lang="en-US" dirty="0"/>
              <a:t> and </a:t>
            </a:r>
            <a:r>
              <a:rPr lang="en-US" b="1" dirty="0"/>
              <a:t>running in real time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4552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🌍 Real-World Example: Email Validation</a:t>
            </a:r>
          </a:p>
          <a:p>
            <a:r>
              <a:rPr lang="en-US" b="1" dirty="0"/>
              <a:t>🔹 Task:</a:t>
            </a:r>
          </a:p>
          <a:p>
            <a:r>
              <a:rPr lang="en-US" dirty="0"/>
              <a:t>You want to check if a string is a </a:t>
            </a:r>
            <a:r>
              <a:rPr lang="en-US" b="1" dirty="0"/>
              <a:t>valid email address</a:t>
            </a:r>
            <a:r>
              <a:rPr lang="en-US" dirty="0"/>
              <a:t>, like:</a:t>
            </a:r>
          </a:p>
          <a:p>
            <a:r>
              <a:rPr lang="en-US" dirty="0"/>
              <a:t>john@example.com</a:t>
            </a:r>
          </a:p>
          <a:p>
            <a:r>
              <a:rPr lang="en-US" dirty="0"/>
              <a:t>student123@university.edu</a:t>
            </a:r>
          </a:p>
          <a:p>
            <a:r>
              <a:rPr lang="en-US" b="1" dirty="0"/>
              <a:t>✅ Step 1: Use Regular Expression (RE)</a:t>
            </a:r>
          </a:p>
          <a:p>
            <a:r>
              <a:rPr lang="en-US" dirty="0"/>
              <a:t>A </a:t>
            </a:r>
            <a:r>
              <a:rPr lang="en-US" b="1" dirty="0"/>
              <a:t>developer</a:t>
            </a:r>
            <a:r>
              <a:rPr lang="en-US" dirty="0"/>
              <a:t> writes a </a:t>
            </a:r>
            <a:r>
              <a:rPr lang="en-US" b="1" dirty="0"/>
              <a:t>regular expression</a:t>
            </a:r>
            <a:r>
              <a:rPr lang="en-US" dirty="0"/>
              <a:t> like:</a:t>
            </a:r>
          </a:p>
          <a:p>
            <a:r>
              <a:rPr lang="en-US" dirty="0" err="1"/>
              <a:t>scss</a:t>
            </a:r>
            <a:endParaRPr lang="en-US" dirty="0"/>
          </a:p>
          <a:p>
            <a:r>
              <a:rPr lang="en-US" dirty="0" err="1"/>
              <a:t>CopyEdit</a:t>
            </a:r>
            <a:endParaRPr lang="en-US" dirty="0"/>
          </a:p>
          <a:p>
            <a:pPr rtl="0"/>
            <a:r>
              <a:rPr lang="en-US" dirty="0"/>
              <a:t>^[a-zA-Z0-9._%+-]+@[a-zA-Z0-9.-]+\.[a-</a:t>
            </a:r>
            <a:r>
              <a:rPr lang="en-US" dirty="0" err="1"/>
              <a:t>zA</a:t>
            </a:r>
            <a:r>
              <a:rPr lang="en-US" dirty="0"/>
              <a:t>-Z]{2,}$ </a:t>
            </a:r>
          </a:p>
          <a:p>
            <a:r>
              <a:rPr lang="en-US" dirty="0"/>
              <a:t>This RE describes the </a:t>
            </a:r>
            <a:r>
              <a:rPr lang="en-US" b="1" dirty="0"/>
              <a:t>pattern</a:t>
            </a:r>
            <a:r>
              <a:rPr lang="en-US" dirty="0"/>
              <a:t> of a valid email:</a:t>
            </a:r>
          </a:p>
          <a:p>
            <a:r>
              <a:rPr lang="en-US" dirty="0"/>
              <a:t>Starts with letters/numbers</a:t>
            </a:r>
          </a:p>
          <a:p>
            <a:r>
              <a:rPr lang="en-US" dirty="0"/>
              <a:t>Has an @ symbol</a:t>
            </a:r>
          </a:p>
          <a:p>
            <a:r>
              <a:rPr lang="en-US" dirty="0"/>
              <a:t>Followed by a domain name</a:t>
            </a:r>
          </a:p>
          <a:p>
            <a:r>
              <a:rPr lang="en-US" dirty="0"/>
              <a:t>Ends with .com, .</a:t>
            </a:r>
            <a:r>
              <a:rPr lang="en-US" dirty="0" err="1"/>
              <a:t>edu</a:t>
            </a:r>
            <a:r>
              <a:rPr lang="en-US" dirty="0"/>
              <a:t>, etc.</a:t>
            </a:r>
          </a:p>
          <a:p>
            <a:r>
              <a:rPr lang="en-US" dirty="0"/>
              <a:t>➡️ This is easy to </a:t>
            </a:r>
            <a:r>
              <a:rPr lang="en-US" b="1" dirty="0"/>
              <a:t>write</a:t>
            </a:r>
            <a:r>
              <a:rPr lang="en-US" dirty="0"/>
              <a:t> and </a:t>
            </a:r>
            <a:r>
              <a:rPr lang="en-US" b="1" dirty="0"/>
              <a:t>read</a:t>
            </a:r>
            <a:r>
              <a:rPr lang="en-US" dirty="0"/>
              <a:t>.</a:t>
            </a:r>
          </a:p>
          <a:p>
            <a:r>
              <a:rPr lang="en-US" b="1" dirty="0"/>
              <a:t>✅ Step 2: Use Finite Automaton (FA)</a:t>
            </a:r>
          </a:p>
          <a:p>
            <a:r>
              <a:rPr lang="en-US" dirty="0"/>
              <a:t>Inside a </a:t>
            </a:r>
            <a:r>
              <a:rPr lang="en-US" b="1" dirty="0"/>
              <a:t>program or browser</a:t>
            </a:r>
            <a:r>
              <a:rPr lang="en-US" dirty="0"/>
              <a:t>, the RE is </a:t>
            </a:r>
            <a:r>
              <a:rPr lang="en-US" b="1" dirty="0"/>
              <a:t>converted into a finite automaton</a:t>
            </a:r>
            <a:r>
              <a:rPr lang="en-US" dirty="0"/>
              <a:t>.</a:t>
            </a:r>
          </a:p>
          <a:p>
            <a:r>
              <a:rPr lang="en-US" dirty="0"/>
              <a:t>This automaton:</a:t>
            </a:r>
          </a:p>
          <a:p>
            <a:r>
              <a:rPr lang="en-US" dirty="0"/>
              <a:t>Reads the email address </a:t>
            </a:r>
            <a:r>
              <a:rPr lang="en-US" b="1" dirty="0"/>
              <a:t>one character at a time</a:t>
            </a:r>
            <a:endParaRPr lang="en-US" dirty="0"/>
          </a:p>
          <a:p>
            <a:r>
              <a:rPr lang="en-US" dirty="0"/>
              <a:t>Changes state depending on the input</a:t>
            </a:r>
          </a:p>
          <a:p>
            <a:r>
              <a:rPr lang="en-US" dirty="0"/>
              <a:t>Finally </a:t>
            </a:r>
            <a:r>
              <a:rPr lang="en-US" b="1" dirty="0"/>
              <a:t>accepts or rejects</a:t>
            </a:r>
            <a:r>
              <a:rPr lang="en-US" dirty="0"/>
              <a:t> the input</a:t>
            </a:r>
          </a:p>
          <a:p>
            <a:r>
              <a:rPr lang="en-US" dirty="0"/>
              <a:t>➡️ This is good for </a:t>
            </a:r>
            <a:r>
              <a:rPr lang="en-US" b="1" dirty="0"/>
              <a:t>efficient processing</a:t>
            </a:r>
            <a:r>
              <a:rPr lang="en-US" dirty="0"/>
              <a:t> and </a:t>
            </a:r>
            <a:r>
              <a:rPr lang="en-US" b="1" dirty="0"/>
              <a:t>running in real time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8213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🌍 Real-World Example: Email Validation</a:t>
            </a:r>
          </a:p>
          <a:p>
            <a:r>
              <a:rPr lang="en-US" b="1" dirty="0"/>
              <a:t>🔹 Task:</a:t>
            </a:r>
          </a:p>
          <a:p>
            <a:r>
              <a:rPr lang="en-US" dirty="0"/>
              <a:t>You want to check if a string is a </a:t>
            </a:r>
            <a:r>
              <a:rPr lang="en-US" b="1" dirty="0"/>
              <a:t>valid email address</a:t>
            </a:r>
            <a:r>
              <a:rPr lang="en-US" dirty="0"/>
              <a:t>, like:</a:t>
            </a:r>
          </a:p>
          <a:p>
            <a:r>
              <a:rPr lang="en-US" dirty="0"/>
              <a:t>john@example.com</a:t>
            </a:r>
          </a:p>
          <a:p>
            <a:r>
              <a:rPr lang="en-US" dirty="0"/>
              <a:t>student123@university.edu</a:t>
            </a:r>
          </a:p>
          <a:p>
            <a:r>
              <a:rPr lang="en-US" b="1" dirty="0"/>
              <a:t>✅ Step 1: Use Regular Expression (RE)</a:t>
            </a:r>
          </a:p>
          <a:p>
            <a:r>
              <a:rPr lang="en-US" dirty="0"/>
              <a:t>A </a:t>
            </a:r>
            <a:r>
              <a:rPr lang="en-US" b="1" dirty="0"/>
              <a:t>developer</a:t>
            </a:r>
            <a:r>
              <a:rPr lang="en-US" dirty="0"/>
              <a:t> writes a </a:t>
            </a:r>
            <a:r>
              <a:rPr lang="en-US" b="1" dirty="0"/>
              <a:t>regular expression</a:t>
            </a:r>
            <a:r>
              <a:rPr lang="en-US" dirty="0"/>
              <a:t> like:</a:t>
            </a:r>
          </a:p>
          <a:p>
            <a:r>
              <a:rPr lang="en-US" dirty="0" err="1"/>
              <a:t>scss</a:t>
            </a:r>
            <a:endParaRPr lang="en-US" dirty="0"/>
          </a:p>
          <a:p>
            <a:r>
              <a:rPr lang="en-US" dirty="0" err="1"/>
              <a:t>CopyEdit</a:t>
            </a:r>
            <a:endParaRPr lang="en-US" dirty="0"/>
          </a:p>
          <a:p>
            <a:pPr rtl="0"/>
            <a:r>
              <a:rPr lang="en-US" dirty="0"/>
              <a:t>^[a-zA-Z0-9._%+-]+@[a-zA-Z0-9.-]+\.[a-</a:t>
            </a:r>
            <a:r>
              <a:rPr lang="en-US" dirty="0" err="1"/>
              <a:t>zA</a:t>
            </a:r>
            <a:r>
              <a:rPr lang="en-US" dirty="0"/>
              <a:t>-Z]{2,}$ </a:t>
            </a:r>
          </a:p>
          <a:p>
            <a:r>
              <a:rPr lang="en-US" dirty="0"/>
              <a:t>This RE describes the </a:t>
            </a:r>
            <a:r>
              <a:rPr lang="en-US" b="1" dirty="0"/>
              <a:t>pattern</a:t>
            </a:r>
            <a:r>
              <a:rPr lang="en-US" dirty="0"/>
              <a:t> of a valid email:</a:t>
            </a:r>
          </a:p>
          <a:p>
            <a:r>
              <a:rPr lang="en-US" dirty="0"/>
              <a:t>Starts with letters/numbers</a:t>
            </a:r>
          </a:p>
          <a:p>
            <a:r>
              <a:rPr lang="en-US" dirty="0"/>
              <a:t>Has an @ symbol</a:t>
            </a:r>
          </a:p>
          <a:p>
            <a:r>
              <a:rPr lang="en-US" dirty="0"/>
              <a:t>Followed by a domain name</a:t>
            </a:r>
          </a:p>
          <a:p>
            <a:r>
              <a:rPr lang="en-US" dirty="0"/>
              <a:t>Ends with .com, .</a:t>
            </a:r>
            <a:r>
              <a:rPr lang="en-US" dirty="0" err="1"/>
              <a:t>edu</a:t>
            </a:r>
            <a:r>
              <a:rPr lang="en-US" dirty="0"/>
              <a:t>, etc.</a:t>
            </a:r>
          </a:p>
          <a:p>
            <a:r>
              <a:rPr lang="en-US" dirty="0"/>
              <a:t>➡️ This is easy to </a:t>
            </a:r>
            <a:r>
              <a:rPr lang="en-US" b="1" dirty="0"/>
              <a:t>write</a:t>
            </a:r>
            <a:r>
              <a:rPr lang="en-US" dirty="0"/>
              <a:t> and </a:t>
            </a:r>
            <a:r>
              <a:rPr lang="en-US" b="1" dirty="0"/>
              <a:t>read</a:t>
            </a:r>
            <a:r>
              <a:rPr lang="en-US" dirty="0"/>
              <a:t>.</a:t>
            </a:r>
          </a:p>
          <a:p>
            <a:r>
              <a:rPr lang="en-US" b="1" dirty="0"/>
              <a:t>✅ Step 2: Use Finite Automaton (FA)</a:t>
            </a:r>
          </a:p>
          <a:p>
            <a:r>
              <a:rPr lang="en-US" dirty="0"/>
              <a:t>Inside a </a:t>
            </a:r>
            <a:r>
              <a:rPr lang="en-US" b="1" dirty="0"/>
              <a:t>program or browser</a:t>
            </a:r>
            <a:r>
              <a:rPr lang="en-US" dirty="0"/>
              <a:t>, the RE is </a:t>
            </a:r>
            <a:r>
              <a:rPr lang="en-US" b="1" dirty="0"/>
              <a:t>converted into a finite automaton</a:t>
            </a:r>
            <a:r>
              <a:rPr lang="en-US" dirty="0"/>
              <a:t>.</a:t>
            </a:r>
          </a:p>
          <a:p>
            <a:r>
              <a:rPr lang="en-US" dirty="0"/>
              <a:t>This automaton:</a:t>
            </a:r>
          </a:p>
          <a:p>
            <a:r>
              <a:rPr lang="en-US" dirty="0"/>
              <a:t>Reads the email address </a:t>
            </a:r>
            <a:r>
              <a:rPr lang="en-US" b="1" dirty="0"/>
              <a:t>one character at a time</a:t>
            </a:r>
            <a:endParaRPr lang="en-US" dirty="0"/>
          </a:p>
          <a:p>
            <a:r>
              <a:rPr lang="en-US" dirty="0"/>
              <a:t>Changes state depending on the input</a:t>
            </a:r>
          </a:p>
          <a:p>
            <a:r>
              <a:rPr lang="en-US" dirty="0"/>
              <a:t>Finally </a:t>
            </a:r>
            <a:r>
              <a:rPr lang="en-US" b="1" dirty="0"/>
              <a:t>accepts or rejects</a:t>
            </a:r>
            <a:r>
              <a:rPr lang="en-US" dirty="0"/>
              <a:t> the input</a:t>
            </a:r>
          </a:p>
          <a:p>
            <a:r>
              <a:rPr lang="en-US" dirty="0"/>
              <a:t>➡️ This is good for </a:t>
            </a:r>
            <a:r>
              <a:rPr lang="en-US" b="1" dirty="0"/>
              <a:t>efficient processing</a:t>
            </a:r>
            <a:r>
              <a:rPr lang="en-US" dirty="0"/>
              <a:t> and </a:t>
            </a:r>
            <a:r>
              <a:rPr lang="en-US" b="1" dirty="0"/>
              <a:t>running in real time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0353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“Kleene’s Theorem is important because it proves that regular expressions and finite automata are equally powerful. That means, if a language can be written using a regular expression, it can also be recognized by a finite automaton — and vice versa. So, both define the same type of languages, called regular languages.”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376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4395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6531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5922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9307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2750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6487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933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🌍 Real-World Example: Email Validation</a:t>
            </a:r>
          </a:p>
          <a:p>
            <a:r>
              <a:rPr lang="en-US" b="1" dirty="0"/>
              <a:t>🔹 Task:</a:t>
            </a:r>
          </a:p>
          <a:p>
            <a:r>
              <a:rPr lang="en-US" dirty="0"/>
              <a:t>You want to check if a string is a </a:t>
            </a:r>
            <a:r>
              <a:rPr lang="en-US" b="1" dirty="0"/>
              <a:t>valid email address</a:t>
            </a:r>
            <a:r>
              <a:rPr lang="en-US" dirty="0"/>
              <a:t>, like:</a:t>
            </a:r>
          </a:p>
          <a:p>
            <a:r>
              <a:rPr lang="en-US" dirty="0"/>
              <a:t>john@example.com</a:t>
            </a:r>
          </a:p>
          <a:p>
            <a:r>
              <a:rPr lang="en-US" dirty="0"/>
              <a:t>student123@university.edu</a:t>
            </a:r>
          </a:p>
          <a:p>
            <a:r>
              <a:rPr lang="en-US" b="1" dirty="0"/>
              <a:t>✅ Step 1: Use Regular Expression (RE)</a:t>
            </a:r>
          </a:p>
          <a:p>
            <a:r>
              <a:rPr lang="en-US" dirty="0"/>
              <a:t>A </a:t>
            </a:r>
            <a:r>
              <a:rPr lang="en-US" b="1" dirty="0"/>
              <a:t>developer</a:t>
            </a:r>
            <a:r>
              <a:rPr lang="en-US" dirty="0"/>
              <a:t> writes a </a:t>
            </a:r>
            <a:r>
              <a:rPr lang="en-US" b="1" dirty="0"/>
              <a:t>regular expression</a:t>
            </a:r>
            <a:r>
              <a:rPr lang="en-US" dirty="0"/>
              <a:t> like:</a:t>
            </a:r>
          </a:p>
          <a:p>
            <a:r>
              <a:rPr lang="en-US" dirty="0" err="1"/>
              <a:t>scss</a:t>
            </a:r>
            <a:endParaRPr lang="en-US" dirty="0"/>
          </a:p>
          <a:p>
            <a:r>
              <a:rPr lang="en-US" dirty="0" err="1"/>
              <a:t>CopyEdit</a:t>
            </a:r>
            <a:endParaRPr lang="en-US" dirty="0"/>
          </a:p>
          <a:p>
            <a:pPr rtl="0"/>
            <a:r>
              <a:rPr lang="en-US" dirty="0"/>
              <a:t>^[a-zA-Z0-9._%+-]+@[a-zA-Z0-9.-]+\.[a-</a:t>
            </a:r>
            <a:r>
              <a:rPr lang="en-US" dirty="0" err="1"/>
              <a:t>zA</a:t>
            </a:r>
            <a:r>
              <a:rPr lang="en-US" dirty="0"/>
              <a:t>-Z]{2,}$ </a:t>
            </a:r>
          </a:p>
          <a:p>
            <a:r>
              <a:rPr lang="en-US" dirty="0"/>
              <a:t>This RE describes the </a:t>
            </a:r>
            <a:r>
              <a:rPr lang="en-US" b="1" dirty="0"/>
              <a:t>pattern</a:t>
            </a:r>
            <a:r>
              <a:rPr lang="en-US" dirty="0"/>
              <a:t> of a valid email:</a:t>
            </a:r>
          </a:p>
          <a:p>
            <a:r>
              <a:rPr lang="en-US" dirty="0"/>
              <a:t>Starts with letters/numbers</a:t>
            </a:r>
          </a:p>
          <a:p>
            <a:r>
              <a:rPr lang="en-US" dirty="0"/>
              <a:t>Has an @ symbol</a:t>
            </a:r>
          </a:p>
          <a:p>
            <a:r>
              <a:rPr lang="en-US" dirty="0"/>
              <a:t>Followed by a domain name</a:t>
            </a:r>
          </a:p>
          <a:p>
            <a:r>
              <a:rPr lang="en-US" dirty="0"/>
              <a:t>Ends with .com, .</a:t>
            </a:r>
            <a:r>
              <a:rPr lang="en-US" dirty="0" err="1"/>
              <a:t>edu</a:t>
            </a:r>
            <a:r>
              <a:rPr lang="en-US" dirty="0"/>
              <a:t>, etc.</a:t>
            </a:r>
          </a:p>
          <a:p>
            <a:r>
              <a:rPr lang="en-US" dirty="0"/>
              <a:t>➡️ This is easy to </a:t>
            </a:r>
            <a:r>
              <a:rPr lang="en-US" b="1" dirty="0"/>
              <a:t>write</a:t>
            </a:r>
            <a:r>
              <a:rPr lang="en-US" dirty="0"/>
              <a:t> and </a:t>
            </a:r>
            <a:r>
              <a:rPr lang="en-US" b="1" dirty="0"/>
              <a:t>read</a:t>
            </a:r>
            <a:r>
              <a:rPr lang="en-US" dirty="0"/>
              <a:t>.</a:t>
            </a:r>
          </a:p>
          <a:p>
            <a:r>
              <a:rPr lang="en-US" b="1" dirty="0"/>
              <a:t>✅ Step 2: Use Finite Automaton (FA)</a:t>
            </a:r>
          </a:p>
          <a:p>
            <a:r>
              <a:rPr lang="en-US" dirty="0"/>
              <a:t>Inside a </a:t>
            </a:r>
            <a:r>
              <a:rPr lang="en-US" b="1" dirty="0"/>
              <a:t>program or browser</a:t>
            </a:r>
            <a:r>
              <a:rPr lang="en-US" dirty="0"/>
              <a:t>, the RE is </a:t>
            </a:r>
            <a:r>
              <a:rPr lang="en-US" b="1" dirty="0"/>
              <a:t>converted into a finite automaton</a:t>
            </a:r>
            <a:r>
              <a:rPr lang="en-US" dirty="0"/>
              <a:t>.</a:t>
            </a:r>
          </a:p>
          <a:p>
            <a:r>
              <a:rPr lang="en-US" dirty="0"/>
              <a:t>This automaton:</a:t>
            </a:r>
          </a:p>
          <a:p>
            <a:r>
              <a:rPr lang="en-US" dirty="0"/>
              <a:t>Reads the email address </a:t>
            </a:r>
            <a:r>
              <a:rPr lang="en-US" b="1" dirty="0"/>
              <a:t>one character at a time</a:t>
            </a:r>
            <a:endParaRPr lang="en-US" dirty="0"/>
          </a:p>
          <a:p>
            <a:r>
              <a:rPr lang="en-US" dirty="0"/>
              <a:t>Changes state depending on the input</a:t>
            </a:r>
          </a:p>
          <a:p>
            <a:r>
              <a:rPr lang="en-US" dirty="0"/>
              <a:t>Finally </a:t>
            </a:r>
            <a:r>
              <a:rPr lang="en-US" b="1" dirty="0"/>
              <a:t>accepts or rejects</a:t>
            </a:r>
            <a:r>
              <a:rPr lang="en-US" dirty="0"/>
              <a:t> the input</a:t>
            </a:r>
          </a:p>
          <a:p>
            <a:r>
              <a:rPr lang="en-US" dirty="0"/>
              <a:t>➡️ This is good for </a:t>
            </a:r>
            <a:r>
              <a:rPr lang="en-US" b="1" dirty="0"/>
              <a:t>efficient processing</a:t>
            </a:r>
            <a:r>
              <a:rPr lang="en-US" dirty="0"/>
              <a:t> and </a:t>
            </a:r>
            <a:r>
              <a:rPr lang="en-US" b="1" dirty="0"/>
              <a:t>running in real time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914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rgbClr val="D24726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Aft>
                <a:spcPts val="1200"/>
              </a:spcAft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50000"/>
              </a:lnSpc>
              <a:spcAft>
                <a:spcPts val="1200"/>
              </a:spcAft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50000"/>
              </a:lnSpc>
              <a:spcAft>
                <a:spcPts val="12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>
              <a:defRPr sz="4800">
                <a:solidFill>
                  <a:srgbClr val="D247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tm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tmp"/><Relationship Id="rId4" Type="http://schemas.openxmlformats.org/officeDocument/2006/relationships/image" Target="../media/image3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tmp"/><Relationship Id="rId4" Type="http://schemas.openxmlformats.org/officeDocument/2006/relationships/image" Target="../media/image7.t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Kleen’s</a:t>
            </a:r>
            <a:r>
              <a:rPr lang="en-US" dirty="0"/>
              <a:t> Theorem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Kleen’s</a:t>
            </a:r>
            <a:r>
              <a:rPr lang="en-US" dirty="0"/>
              <a:t>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336481" cy="476518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Language that can be defined by </a:t>
            </a:r>
            <a:r>
              <a:rPr lang="en-US" sz="2000" b="1" dirty="0"/>
              <a:t>FA can be defined by a TG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Language that can be defined by </a:t>
            </a:r>
            <a:r>
              <a:rPr lang="en-US" sz="2000" b="1" dirty="0"/>
              <a:t>TG can be defined by a 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Language that can be defined by a </a:t>
            </a:r>
            <a:r>
              <a:rPr lang="en-US" sz="2000" b="1" dirty="0"/>
              <a:t>RE can also be defined by FA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17272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 (DFA,NFA) &gt; TG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578" y="1746798"/>
            <a:ext cx="10336481" cy="476518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Every Fa is itself already a TG.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Every TG is not FA.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FA(single letters)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TG(multiple letters)</a:t>
            </a: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115" y="2642083"/>
            <a:ext cx="8573871" cy="2974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976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TG &gt; RE</a:t>
            </a:r>
          </a:p>
        </p:txBody>
      </p:sp>
      <p:pic>
        <p:nvPicPr>
          <p:cNvPr id="5" name="Content Placeholder 4" descr="Screen Clippi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16" y="1858995"/>
            <a:ext cx="5106246" cy="4381285"/>
          </a:xfr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8525" y="3777787"/>
            <a:ext cx="6261882" cy="825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835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 to FA</a:t>
            </a:r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462" y="1755618"/>
            <a:ext cx="8412677" cy="4224390"/>
          </a:xfrm>
        </p:spPr>
      </p:pic>
    </p:spTree>
    <p:extLst>
      <p:ext uri="{BB962C8B-B14F-4D97-AF65-F5344CB8AC3E}">
        <p14:creationId xmlns:p14="http://schemas.microsoft.com/office/powerpoint/2010/main" val="3407582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RE to FA</a:t>
            </a:r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692"/>
          <a:stretch/>
        </p:blipFill>
        <p:spPr>
          <a:xfrm>
            <a:off x="3048532" y="2487057"/>
            <a:ext cx="4519632" cy="2315679"/>
          </a:xfrm>
        </p:spPr>
      </p:pic>
    </p:spTree>
    <p:extLst>
      <p:ext uri="{BB962C8B-B14F-4D97-AF65-F5344CB8AC3E}">
        <p14:creationId xmlns:p14="http://schemas.microsoft.com/office/powerpoint/2010/main" val="14755915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Kleen’s</a:t>
            </a:r>
            <a:r>
              <a:rPr lang="en-US" dirty="0"/>
              <a:t> Theorem?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336481" cy="4765180"/>
          </a:xfrm>
        </p:spPr>
        <p:txBody>
          <a:bodyPr>
            <a:normAutofit/>
          </a:bodyPr>
          <a:lstStyle/>
          <a:p>
            <a:r>
              <a:rPr lang="en-US" b="1" dirty="0"/>
              <a:t>Regular Expressions</a:t>
            </a:r>
            <a:r>
              <a:rPr lang="en-US" dirty="0"/>
              <a:t> and </a:t>
            </a:r>
            <a:r>
              <a:rPr lang="en-US" b="1" dirty="0"/>
              <a:t>Finite Automata</a:t>
            </a:r>
            <a:r>
              <a:rPr lang="en-US" dirty="0"/>
              <a:t> are </a:t>
            </a:r>
            <a:r>
              <a:rPr lang="en-US" b="1" dirty="0"/>
              <a:t>equally powerful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a language can be described by a </a:t>
            </a:r>
            <a:r>
              <a:rPr lang="en-US" b="1" dirty="0"/>
              <a:t>Regular Expression</a:t>
            </a:r>
            <a:r>
              <a:rPr lang="en-US" dirty="0"/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can be recognized by a </a:t>
            </a:r>
            <a:r>
              <a:rPr lang="en-US" b="1" dirty="0"/>
              <a:t>Finite Automaton and TG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Vice versa</a:t>
            </a:r>
          </a:p>
        </p:txBody>
      </p:sp>
    </p:spTree>
    <p:extLst>
      <p:ext uri="{BB962C8B-B14F-4D97-AF65-F5344CB8AC3E}">
        <p14:creationId xmlns:p14="http://schemas.microsoft.com/office/powerpoint/2010/main" val="1455470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Regular Languages?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902" y="1666068"/>
            <a:ext cx="8857593" cy="471767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1" dirty="0"/>
              <a:t>Language</a:t>
            </a:r>
            <a:r>
              <a:rPr lang="en-US" sz="2000" dirty="0"/>
              <a:t> means a set of strings over an alphabet that follow certain rules.</a:t>
            </a:r>
          </a:p>
          <a:p>
            <a:pPr>
              <a:lnSpc>
                <a:spcPct val="100000"/>
              </a:lnSpc>
            </a:pPr>
            <a:endParaRPr lang="en-US" sz="2000" b="1" dirty="0"/>
          </a:p>
          <a:p>
            <a:pPr>
              <a:lnSpc>
                <a:spcPct val="100000"/>
              </a:lnSpc>
            </a:pPr>
            <a:r>
              <a:rPr lang="en-US" sz="2000" b="1" dirty="0"/>
              <a:t>Language of all strings over {a, b} with only a’s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Example: { "", "a", "aa", "</a:t>
            </a:r>
            <a:r>
              <a:rPr lang="en-US" sz="2000" dirty="0" err="1"/>
              <a:t>aaa</a:t>
            </a:r>
            <a:r>
              <a:rPr lang="en-US" sz="2000" dirty="0"/>
              <a:t>", ... }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Regular Expression (RE): a*</a:t>
            </a:r>
          </a:p>
          <a:p>
            <a:pPr>
              <a:lnSpc>
                <a:spcPct val="100000"/>
              </a:lnSpc>
            </a:pPr>
            <a:r>
              <a:rPr lang="en-US" sz="2000" b="1" dirty="0"/>
              <a:t>Language of strings that start with ‘a’ and end with ‘b’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Example: { "ab", "</a:t>
            </a:r>
            <a:r>
              <a:rPr lang="en-US" sz="2000" dirty="0" err="1"/>
              <a:t>aab</a:t>
            </a:r>
            <a:r>
              <a:rPr lang="en-US" sz="2000" dirty="0"/>
              <a:t>", "</a:t>
            </a:r>
            <a:r>
              <a:rPr lang="en-US" sz="2000" dirty="0" err="1"/>
              <a:t>abb</a:t>
            </a:r>
            <a:r>
              <a:rPr lang="en-US" sz="2000" dirty="0"/>
              <a:t>", "</a:t>
            </a:r>
            <a:r>
              <a:rPr lang="en-US" sz="2000" dirty="0" err="1"/>
              <a:t>aaab</a:t>
            </a:r>
            <a:r>
              <a:rPr lang="en-US" sz="2000" dirty="0"/>
              <a:t>", ... }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RE: a(</a:t>
            </a:r>
            <a:r>
              <a:rPr lang="en-US" sz="2000" dirty="0" err="1"/>
              <a:t>a+b</a:t>
            </a:r>
            <a:r>
              <a:rPr lang="en-US" sz="2000" dirty="0"/>
              <a:t>)*b</a:t>
            </a:r>
          </a:p>
        </p:txBody>
      </p:sp>
    </p:spTree>
    <p:extLst>
      <p:ext uri="{BB962C8B-B14F-4D97-AF65-F5344CB8AC3E}">
        <p14:creationId xmlns:p14="http://schemas.microsoft.com/office/powerpoint/2010/main" val="2090733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Regular Languages?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4876800" cy="4717679"/>
          </a:xfr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dirty="0"/>
              <a:t>regular language</a:t>
            </a:r>
            <a:r>
              <a:rPr lang="en-US" dirty="0"/>
              <a:t> is a set of strings (words) that can be:</a:t>
            </a:r>
          </a:p>
          <a:p>
            <a:r>
              <a:rPr lang="en-US" b="1" dirty="0"/>
              <a:t>Described</a:t>
            </a:r>
            <a:r>
              <a:rPr lang="en-US" dirty="0"/>
              <a:t> by a </a:t>
            </a:r>
            <a:r>
              <a:rPr lang="en-US" b="1" dirty="0"/>
              <a:t>Regular Expression</a:t>
            </a:r>
            <a:endParaRPr lang="en-US" dirty="0"/>
          </a:p>
          <a:p>
            <a:r>
              <a:rPr lang="en-US" b="1" dirty="0"/>
              <a:t>Accepted</a:t>
            </a:r>
            <a:r>
              <a:rPr lang="en-US" dirty="0"/>
              <a:t> by a </a:t>
            </a:r>
            <a:r>
              <a:rPr lang="en-US" b="1" dirty="0"/>
              <a:t>Finite Automaton</a:t>
            </a:r>
          </a:p>
          <a:p>
            <a:endParaRPr lang="en-US" b="1" dirty="0"/>
          </a:p>
          <a:p>
            <a:r>
              <a:rPr lang="en-US" b="1" dirty="0"/>
              <a:t>✅ Examples of Regular Languages:</a:t>
            </a:r>
          </a:p>
          <a:p>
            <a:r>
              <a:rPr lang="en-US" dirty="0"/>
              <a:t>All strings made of only as and </a:t>
            </a:r>
            <a:r>
              <a:rPr lang="en-US" dirty="0" err="1"/>
              <a:t>bs</a:t>
            </a:r>
            <a:br>
              <a:rPr lang="en-US" dirty="0"/>
            </a:br>
            <a:r>
              <a:rPr lang="en-US" dirty="0"/>
              <a:t>Regular expression: (a + b)*</a:t>
            </a:r>
            <a:br>
              <a:rPr lang="en-US" dirty="0"/>
            </a:br>
            <a:r>
              <a:rPr lang="en-US" b="1" dirty="0"/>
              <a:t>Accepts:</a:t>
            </a:r>
            <a:r>
              <a:rPr lang="en-US" dirty="0"/>
              <a:t> "", a, b, </a:t>
            </a:r>
            <a:r>
              <a:rPr lang="en-US" dirty="0" err="1"/>
              <a:t>ab</a:t>
            </a:r>
            <a:r>
              <a:rPr lang="en-US" dirty="0"/>
              <a:t>, </a:t>
            </a:r>
            <a:r>
              <a:rPr lang="en-US" dirty="0" err="1"/>
              <a:t>ba</a:t>
            </a:r>
            <a:r>
              <a:rPr lang="en-US" dirty="0"/>
              <a:t>, </a:t>
            </a:r>
            <a:r>
              <a:rPr lang="en-US" dirty="0" err="1"/>
              <a:t>aab</a:t>
            </a:r>
            <a:r>
              <a:rPr lang="en-US" dirty="0"/>
              <a:t>, </a:t>
            </a:r>
            <a:r>
              <a:rPr lang="en-US" dirty="0" err="1"/>
              <a:t>bbaab</a:t>
            </a:r>
            <a:r>
              <a:rPr lang="en-US" dirty="0"/>
              <a:t>, etc.</a:t>
            </a:r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210227" y="2011065"/>
            <a:ext cx="5570973" cy="52091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b="1" dirty="0"/>
              <a:t>❌ Not Regular :</a:t>
            </a:r>
          </a:p>
          <a:p>
            <a:pPr>
              <a:lnSpc>
                <a:spcPct val="100000"/>
              </a:lnSpc>
            </a:pPr>
            <a:r>
              <a:rPr lang="en-US" dirty="0"/>
              <a:t>Some languages are not regular  they are too complex for regular expressions or finite automata.</a:t>
            </a:r>
          </a:p>
          <a:p>
            <a:pPr>
              <a:lnSpc>
                <a:spcPct val="100000"/>
              </a:lnSpc>
            </a:pPr>
            <a:r>
              <a:rPr lang="en-US" b="1" dirty="0"/>
              <a:t>Example:</a:t>
            </a:r>
          </a:p>
          <a:p>
            <a:pPr>
              <a:lnSpc>
                <a:spcPct val="100000"/>
              </a:lnSpc>
            </a:pPr>
            <a:r>
              <a:rPr lang="en-US" dirty="0"/>
              <a:t>Language of strings with equal number of as and </a:t>
            </a:r>
            <a:r>
              <a:rPr lang="en-US" dirty="0" err="1"/>
              <a:t>bs</a:t>
            </a:r>
            <a:r>
              <a:rPr lang="en-US" dirty="0"/>
              <a:t> like:</a:t>
            </a:r>
          </a:p>
          <a:p>
            <a:pPr marL="285750" lvl="1" indent="-285750">
              <a:lnSpc>
                <a:spcPct val="100000"/>
              </a:lnSpc>
            </a:pPr>
            <a:r>
              <a:rPr lang="en-US" sz="1600" b="1" dirty="0" err="1"/>
              <a:t>ab</a:t>
            </a:r>
            <a:r>
              <a:rPr lang="en-US" sz="1600" b="1" dirty="0"/>
              <a:t>, </a:t>
            </a:r>
            <a:r>
              <a:rPr lang="en-US" sz="1600" b="1" dirty="0" err="1"/>
              <a:t>aabb</a:t>
            </a:r>
            <a:r>
              <a:rPr lang="en-US" sz="1600" b="1" dirty="0"/>
              <a:t>, </a:t>
            </a:r>
            <a:r>
              <a:rPr lang="en-US" sz="1600" b="1" dirty="0" err="1"/>
              <a:t>abab</a:t>
            </a:r>
            <a:r>
              <a:rPr lang="en-US" sz="1600" b="1" dirty="0"/>
              <a:t>, baba</a:t>
            </a:r>
          </a:p>
          <a:p>
            <a:pPr marL="285750" lvl="1" indent="-285750">
              <a:lnSpc>
                <a:spcPct val="100000"/>
              </a:lnSpc>
            </a:pPr>
            <a:r>
              <a:rPr lang="en-US" sz="1600" b="1" dirty="0"/>
              <a:t>But not </a:t>
            </a:r>
            <a:r>
              <a:rPr lang="en-US" sz="1600" b="1" dirty="0" err="1"/>
              <a:t>aab</a:t>
            </a:r>
            <a:r>
              <a:rPr lang="en-US" sz="1600" b="1" dirty="0"/>
              <a:t> or </a:t>
            </a:r>
            <a:r>
              <a:rPr lang="en-US" sz="1600" b="1" dirty="0" err="1"/>
              <a:t>abb</a:t>
            </a:r>
            <a:endParaRPr lang="en-US" sz="1600" b="1" dirty="0"/>
          </a:p>
          <a:p>
            <a:pPr>
              <a:lnSpc>
                <a:spcPct val="100000"/>
              </a:lnSpc>
            </a:pPr>
            <a:r>
              <a:rPr lang="en-US" dirty="0"/>
              <a:t>This cannot be described by a regular expression. </a:t>
            </a:r>
          </a:p>
          <a:p>
            <a:pPr>
              <a:lnSpc>
                <a:spcPct val="100000"/>
              </a:lnSpc>
            </a:pPr>
            <a:r>
              <a:rPr lang="en-US" dirty="0"/>
              <a:t>So, </a:t>
            </a:r>
            <a:r>
              <a:rPr lang="en-US" b="1" dirty="0"/>
              <a:t>it’s not a regular language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37274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 Graph</a:t>
            </a: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496160"/>
            <a:ext cx="9564325" cy="5001650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059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 Graph</a:t>
            </a:r>
          </a:p>
        </p:txBody>
      </p:sp>
      <p:pic>
        <p:nvPicPr>
          <p:cNvPr id="5" name="Content Placeholder 4" descr="Screen Clippi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434" y="1472508"/>
            <a:ext cx="2829320" cy="895475"/>
          </a:xfr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97" t="4988" b="1754"/>
          <a:stretch/>
        </p:blipFill>
        <p:spPr>
          <a:xfrm>
            <a:off x="604434" y="3013146"/>
            <a:ext cx="3342290" cy="2985243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5219" y="1672852"/>
            <a:ext cx="3308492" cy="477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101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 Graph</a:t>
            </a:r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003" y="1543481"/>
            <a:ext cx="9756227" cy="5012260"/>
          </a:xfrm>
        </p:spPr>
      </p:pic>
    </p:spTree>
    <p:extLst>
      <p:ext uri="{BB962C8B-B14F-4D97-AF65-F5344CB8AC3E}">
        <p14:creationId xmlns:p14="http://schemas.microsoft.com/office/powerpoint/2010/main" val="2172813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 Graph</a:t>
            </a:r>
          </a:p>
        </p:txBody>
      </p:sp>
      <p:pic>
        <p:nvPicPr>
          <p:cNvPr id="5" name="Content Placeholder 4" descr="Screen Clippi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02" y="1809152"/>
            <a:ext cx="5577215" cy="1743819"/>
          </a:xfr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02" y="3817775"/>
            <a:ext cx="5707117" cy="2543563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9117" y="2426437"/>
            <a:ext cx="4731479" cy="3453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51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 Graph</a:t>
            </a:r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540"/>
          <a:stretch/>
        </p:blipFill>
        <p:spPr>
          <a:xfrm>
            <a:off x="1828516" y="1709007"/>
            <a:ext cx="7488479" cy="4627842"/>
          </a:xfrm>
        </p:spPr>
      </p:pic>
    </p:spTree>
    <p:extLst>
      <p:ext uri="{BB962C8B-B14F-4D97-AF65-F5344CB8AC3E}">
        <p14:creationId xmlns:p14="http://schemas.microsoft.com/office/powerpoint/2010/main" val="1503538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Kleen’s</a:t>
            </a:r>
            <a:r>
              <a:rPr lang="en-US" dirty="0"/>
              <a:t> Theorem?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336481" cy="4765180"/>
          </a:xfrm>
        </p:spPr>
        <p:txBody>
          <a:bodyPr>
            <a:normAutofit/>
          </a:bodyPr>
          <a:lstStyle/>
          <a:p>
            <a:r>
              <a:rPr lang="en-US" sz="2000" dirty="0"/>
              <a:t>Any language that can be defined by a </a:t>
            </a:r>
            <a:r>
              <a:rPr lang="en-US" sz="2000" b="1" dirty="0"/>
              <a:t>Regular Expression</a:t>
            </a:r>
            <a:r>
              <a:rPr lang="en-US" sz="2000" dirty="0"/>
              <a:t> can also be defined by: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Finite Automaton (FA)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Transition Graph (TG)</a:t>
            </a:r>
          </a:p>
          <a:p>
            <a:endParaRPr lang="en-US" sz="2000" dirty="0"/>
          </a:p>
          <a:p>
            <a:r>
              <a:rPr lang="en-US" sz="2000" dirty="0"/>
              <a:t>All three methods define the same class of languages: </a:t>
            </a:r>
            <a:r>
              <a:rPr lang="en-US" sz="2000" b="1" dirty="0"/>
              <a:t>Regular Languages.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31208849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 to PowerPoint.potx" id="{43699C43-EC89-4A55-9A99-3FD944590577}" vid="{3C36ED3A-1C33-4ECB-8650-37D568EF45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1584528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2012-06-20T23:39:00+00:00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TP102923943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843282</LocLastLocAttemptVersionLookup>
    <IsSearchable xmlns="4873beb7-5857-4685-be1f-d57550cc96cc">true</IsSearchable>
    <TemplateTemplateType xmlns="4873beb7-5857-4685-be1f-d57550cc96cc">PowerPoint Template - Slideshow Launch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LocMarketGroupTiers2 xmlns="4873beb7-5857-4685-be1f-d57550cc96cc" xsi:nil="true"/>
    <APAuthor xmlns="4873beb7-5857-4685-be1f-d57550cc96cc">
      <UserInfo>
        <DisplayName>REDMOND\v-sa</DisplayName>
        <AccountId>2467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</documentManagement>
</p:properties>
</file>

<file path=customXml/itemProps1.xml><?xml version="1.0" encoding="utf-8"?>
<ds:datastoreItem xmlns:ds="http://schemas.openxmlformats.org/officeDocument/2006/customXml" ds:itemID="{C3DEC53A-9DF1-4780-BE92-17E971B7A9E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3EE7759-C66F-4EA4-9863-7EBA32518D3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970C04F-E7AC-41AB-9C6D-1B1BB88BFF7F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 2013</Template>
  <TotalTime>126</TotalTime>
  <Words>1491</Words>
  <Application>Microsoft Office PowerPoint</Application>
  <PresentationFormat>Widescreen</PresentationFormat>
  <Paragraphs>209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Segoe UI</vt:lpstr>
      <vt:lpstr>Segoe UI Light</vt:lpstr>
      <vt:lpstr>WelcomeDoc</vt:lpstr>
      <vt:lpstr>Kleen’s Theorem</vt:lpstr>
      <vt:lpstr>What are the Regular Languages?</vt:lpstr>
      <vt:lpstr>What are the Regular Languages?</vt:lpstr>
      <vt:lpstr>Transition Graph</vt:lpstr>
      <vt:lpstr>Transition Graph</vt:lpstr>
      <vt:lpstr>Transition Graph</vt:lpstr>
      <vt:lpstr>Transition Graph</vt:lpstr>
      <vt:lpstr>Transition Graph</vt:lpstr>
      <vt:lpstr>What is Kleen’s Theorem?</vt:lpstr>
      <vt:lpstr>Kleen’s Theorem</vt:lpstr>
      <vt:lpstr>FA (DFA,NFA) &gt; TG</vt:lpstr>
      <vt:lpstr>TG &gt; RE</vt:lpstr>
      <vt:lpstr>Re to FA</vt:lpstr>
      <vt:lpstr> RE to FA</vt:lpstr>
      <vt:lpstr>Why Kleen’s Theorem?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Kleen’s Theorem</dc:title>
  <dc:creator>Waseem</dc:creator>
  <cp:keywords/>
  <cp:lastModifiedBy>Hanseeka Hanseeka</cp:lastModifiedBy>
  <cp:revision>22</cp:revision>
  <dcterms:created xsi:type="dcterms:W3CDTF">2025-05-13T19:29:39Z</dcterms:created>
  <dcterms:modified xsi:type="dcterms:W3CDTF">2025-05-30T16:54:03Z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_TemplateID">
    <vt:lpwstr>TC029239449991</vt:lpwstr>
  </property>
  <property fmtid="{D5CDD505-2E9C-101B-9397-08002B2CF9AE}" pid="4" name="ContentTypeId">
    <vt:lpwstr>0x0101006EDDDB5EE6D98C44930B742096920B300400F5B6D36B3EF94B4E9A635CDF2A18F5B8</vt:lpwstr>
  </property>
  <property fmtid="{D5CDD505-2E9C-101B-9397-08002B2CF9AE}" pid="5" name="FeatureTags">
    <vt:lpwstr/>
  </property>
  <property fmtid="{D5CDD505-2E9C-101B-9397-08002B2CF9AE}" pid="6" name="LocalizationTags">
    <vt:lpwstr/>
  </property>
  <property fmtid="{D5CDD505-2E9C-101B-9397-08002B2CF9AE}" pid="7" name="ScenarioTags">
    <vt:lpwstr/>
  </property>
  <property fmtid="{D5CDD505-2E9C-101B-9397-08002B2CF9AE}" pid="8" name="CampaignTags">
    <vt:lpwstr/>
  </property>
</Properties>
</file>