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63" r:id="rId2"/>
    <p:sldId id="259" r:id="rId3"/>
    <p:sldId id="267" r:id="rId4"/>
    <p:sldId id="273" r:id="rId5"/>
    <p:sldId id="264" r:id="rId6"/>
    <p:sldId id="268" r:id="rId7"/>
    <p:sldId id="269" r:id="rId8"/>
    <p:sldId id="270" r:id="rId9"/>
    <p:sldId id="271" r:id="rId10"/>
    <p:sldId id="272" r:id="rId11"/>
    <p:sldId id="265" r:id="rId12"/>
    <p:sldId id="274" r:id="rId13"/>
    <p:sldId id="276" r:id="rId14"/>
    <p:sldId id="275" r:id="rId15"/>
    <p:sldId id="256" r:id="rId16"/>
    <p:sldId id="261" r:id="rId17"/>
    <p:sldId id="257" r:id="rId18"/>
    <p:sldId id="277" r:id="rId19"/>
    <p:sldId id="278" r:id="rId20"/>
    <p:sldId id="258" r:id="rId21"/>
    <p:sldId id="279" r:id="rId22"/>
    <p:sldId id="260" r:id="rId23"/>
    <p:sldId id="262" r:id="rId24"/>
    <p:sldId id="280" r:id="rId25"/>
    <p:sldId id="281" r:id="rId26"/>
    <p:sldId id="266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4" autoAdjust="0"/>
  </p:normalViewPr>
  <p:slideViewPr>
    <p:cSldViewPr snapToGrid="0">
      <p:cViewPr varScale="1">
        <p:scale>
          <a:sx n="60" d="100"/>
          <a:sy n="60" d="100"/>
        </p:scale>
        <p:origin x="8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41D12-1BA0-4D16-B253-39E4DA7AD69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10782-FDC2-4F7C-A018-7A502E50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3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0E036-A0EF-40EA-AC2B-818A5F8CFC1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36D52-512B-47DE-BC94-6C88A56CE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9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2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94A2F-78FE-401F-984D-F478D5AEC3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50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 bwMode="ltGray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ltGray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2"/>
            <p:cNvSpPr>
              <a:spLocks noChangeArrowheads="1"/>
            </p:cNvSpPr>
            <p:nvPr/>
          </p:nvSpPr>
          <p:spPr bwMode="ltGray">
            <a:xfrm flipH="1">
              <a:off x="90458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9" name="Oval 3"/>
            <p:cNvSpPr>
              <a:spLocks noChangeArrowheads="1"/>
            </p:cNvSpPr>
            <p:nvPr/>
          </p:nvSpPr>
          <p:spPr bwMode="ltGray">
            <a:xfrm flipH="1">
              <a:off x="72551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ltGray">
            <a:xfrm flipH="1">
              <a:off x="5464419" y="16002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ltGray">
            <a:xfrm flipH="1">
              <a:off x="5464419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ltGray">
            <a:xfrm flipH="1">
              <a:off x="3732457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ltGray">
            <a:xfrm flipH="1">
              <a:off x="9045819" y="32766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AD9C-B2AB-4742-B9D5-88A1B5443D17}" type="datetime1">
              <a:rPr lang="en-US" smtClean="0"/>
              <a:t>5/9/2025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0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6FAA-2408-45A7-869F-2014C214FC1D}" type="datetime1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00D2-426F-4F92-907F-34BAC1037045}" type="datetime1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0A1930-6C43-4E8F-9426-A3A84C496FC0}" type="datetime1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17CD-D39E-4644-9F4A-FCA0A2101615}" type="datetime1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1651-45E6-4A2C-99B8-82F921298F2D}" type="datetime1">
              <a:rPr lang="en-US" smtClean="0"/>
              <a:t>5/9/2025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6B7-6F8B-402A-A5AA-EC8CCA413C89}" type="datetime1">
              <a:rPr lang="en-US" smtClean="0"/>
              <a:t>5/9/2025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8042-1CDC-4A3A-9348-8618A3117C5A}" type="datetime1">
              <a:rPr lang="en-US" smtClean="0"/>
              <a:t>5/9/2025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7805-3287-4562-914A-E3154CDB99E0}" type="datetime1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338138" indent="-338138"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6D92-D8A0-4DA7-91C7-7D40AE100B92}" type="datetime1">
              <a:rPr lang="en-US" smtClean="0"/>
              <a:t>5/9/2025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CC7D-996C-4D51-8355-44BC67D378B3}" type="datetime1">
              <a:rPr lang="en-US" smtClean="0"/>
              <a:t>5/9/2025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1860687" y="450998"/>
            <a:ext cx="7620000" cy="1139952"/>
            <a:chOff x="1860687" y="450998"/>
            <a:chExt cx="7620000" cy="1139952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860687" y="450998"/>
              <a:ext cx="7620000" cy="1139952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 userDrawn="1"/>
          </p:nvGrpSpPr>
          <p:grpSpPr>
            <a:xfrm>
              <a:off x="1860687" y="450998"/>
              <a:ext cx="7615237" cy="1106488"/>
              <a:chOff x="1891518" y="519806"/>
              <a:chExt cx="7615237" cy="1106488"/>
            </a:xfrm>
          </p:grpSpPr>
          <p:sp>
            <p:nvSpPr>
              <p:cNvPr id="24" name="Oval 6"/>
              <p:cNvSpPr>
                <a:spLocks noChangeArrowheads="1"/>
              </p:cNvSpPr>
              <p:nvPr/>
            </p:nvSpPr>
            <p:spPr bwMode="hidden">
              <a:xfrm flipH="1">
                <a:off x="5688818" y="519806"/>
                <a:ext cx="1104900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hidden">
              <a:xfrm flipH="1">
                <a:off x="8403443" y="519806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hidden">
              <a:xfrm flipH="1">
                <a:off x="1891518" y="521394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hidden">
              <a:xfrm flipH="1">
                <a:off x="7144555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E0F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8" name="Oval 10"/>
              <p:cNvSpPr>
                <a:spLocks noChangeArrowheads="1"/>
              </p:cNvSpPr>
              <p:nvPr/>
            </p:nvSpPr>
            <p:spPr bwMode="hidden">
              <a:xfrm flipH="1">
                <a:off x="3178980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0346F80-965E-4784-B7D3-29765BD94027}" type="datetime1">
              <a:rPr lang="en-US" smtClean="0"/>
              <a:t>5/9/2025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0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 cap="none" spc="0">
          <a:ln w="22225">
            <a:solidFill>
              <a:schemeClr val="tx2"/>
            </a:solidFill>
            <a:prstDash val="solid"/>
          </a:ln>
          <a:solidFill>
            <a:schemeClr val="tx2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¤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" panose="05000000000000000000" pitchFamily="2" charset="2"/>
        <a:buChar char="¤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5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tmp"/><Relationship Id="rId4" Type="http://schemas.openxmlformats.org/officeDocument/2006/relationships/image" Target="../media/image23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mio.com/wiki/lossless-compression/" TargetMode="External"/><Relationship Id="rId2" Type="http://schemas.openxmlformats.org/officeDocument/2006/relationships/hyperlink" Target="https://www.dremio.com/wiki/data-compress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05347" y="1430448"/>
            <a:ext cx="9144000" cy="1491558"/>
          </a:xfrm>
        </p:spPr>
        <p:txBody>
          <a:bodyPr/>
          <a:lstStyle/>
          <a:p>
            <a:pPr algn="ctr"/>
            <a:r>
              <a:rPr lang="en-US" dirty="0"/>
              <a:t>Huffman Coding</a:t>
            </a:r>
          </a:p>
        </p:txBody>
      </p:sp>
    </p:spTree>
    <p:extLst>
      <p:ext uri="{BB962C8B-B14F-4D97-AF65-F5344CB8AC3E}">
        <p14:creationId xmlns:p14="http://schemas.microsoft.com/office/powerpoint/2010/main" val="42728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53783" y="941961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3" name="Rectangle 2"/>
          <p:cNvSpPr/>
          <p:nvPr/>
        </p:nvSpPr>
        <p:spPr>
          <a:xfrm>
            <a:off x="1091132" y="2489628"/>
            <a:ext cx="4979254" cy="228007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st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188" y="1091302"/>
            <a:ext cx="4889436" cy="118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4055213"/>
              </p:ext>
            </p:extLst>
          </p:nvPr>
        </p:nvGraphicFramePr>
        <p:xfrm>
          <a:off x="8859691" y="1986990"/>
          <a:ext cx="1851852" cy="2339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55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78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</a:t>
                      </a:r>
                    </a:p>
                  </a:txBody>
                  <a:tcPr marL="101933" marR="1019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 marL="101933" marR="10193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7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marL="101933" marR="1019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101933" marR="10193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7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marL="101933" marR="1019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101933" marR="10193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7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marL="101933" marR="1019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101933" marR="10193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74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61790" y="391886"/>
            <a:ext cx="10515600" cy="845444"/>
          </a:xfrm>
        </p:spPr>
        <p:txBody>
          <a:bodyPr>
            <a:normAutofit/>
          </a:bodyPr>
          <a:lstStyle/>
          <a:p>
            <a:r>
              <a:rPr lang="en-GB" sz="20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each non-leaf node, assign 0 to the left edge and 1 to the right edge.</a:t>
            </a:r>
            <a:endParaRPr lang="en-US" sz="2000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98495" y="1644384"/>
            <a:ext cx="5447980" cy="268172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3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E3F3D-D715-2BF9-8C13-9D70A2D5B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34FA9B0-FF6A-5094-18FF-8F154141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Challenges and Limitations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230B734-0E7D-E1E5-29ED-CA0959E1D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243" y="1690688"/>
            <a:ext cx="10515600" cy="4351338"/>
          </a:xfrm>
        </p:spPr>
        <p:txBody>
          <a:bodyPr>
            <a:normAutofit/>
          </a:bodyPr>
          <a:lstStyle/>
          <a:p>
            <a:pPr algn="l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Franklin Gothic Book" panose="020B0503020102020204" pitchFamily="34" charset="0"/>
              </a:rPr>
              <a:t>Frequency Requirement: </a:t>
            </a:r>
            <a:r>
              <a:rPr lang="en-US" sz="2000" b="0" i="0" dirty="0">
                <a:effectLst/>
                <a:latin typeface="Franklin Gothic Book" panose="020B0503020102020204" pitchFamily="34" charset="0"/>
              </a:rPr>
              <a:t>The algorithm requires knowledge of the frequency occurrence of each character, which may not always be readily available or accurate.</a:t>
            </a:r>
          </a:p>
          <a:p>
            <a:pPr algn="l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Franklin Gothic Book" panose="020B0503020102020204" pitchFamily="34" charset="0"/>
            </a:endParaRPr>
          </a:p>
          <a:p>
            <a:pPr algn="l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Franklin Gothic Book" panose="020B0503020102020204" pitchFamily="34" charset="0"/>
              </a:rPr>
              <a:t>Limited Compression: </a:t>
            </a:r>
            <a:r>
              <a:rPr lang="en-US" sz="2000" b="0" i="0" dirty="0">
                <a:effectLst/>
                <a:latin typeface="Franklin Gothic Book" panose="020B0503020102020204" pitchFamily="34" charset="0"/>
              </a:rPr>
              <a:t>When dealing with evenly distributed symbols data, Huffman Coding may not achieve significant compression.</a:t>
            </a:r>
          </a:p>
          <a:p>
            <a:pPr marL="0" indent="0" algn="l">
              <a:lnSpc>
                <a:spcPts val="1800"/>
              </a:lnSpc>
              <a:buNone/>
            </a:pPr>
            <a:endParaRPr lang="en-GB" sz="32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44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BB228-91F7-2978-E20A-062715DBD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13DE56F-29B4-CBB0-43C0-538E2E67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Time Complexity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4AE9E25-F8FE-07C2-9005-21F0CCCBE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243" y="1690688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lnSpc>
                <a:spcPts val="1800"/>
              </a:lnSpc>
              <a:buNone/>
            </a:pPr>
            <a:endParaRPr lang="en-GB" sz="2400" dirty="0">
              <a:latin typeface="Franklin Gothic Book" panose="020B0503020102020204" pitchFamily="34" charset="0"/>
            </a:endParaRPr>
          </a:p>
          <a:p>
            <a:pPr algn="l">
              <a:lnSpc>
                <a:spcPts val="18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Franklin Gothic Book" panose="020B0503020102020204" pitchFamily="34" charset="0"/>
              </a:rPr>
              <a:t> The time complexity of Huffman coding is </a:t>
            </a:r>
            <a:r>
              <a:rPr lang="en-GB" sz="2400" b="1" dirty="0">
                <a:latin typeface="Franklin Gothic Book" panose="020B0503020102020204" pitchFamily="34" charset="0"/>
              </a:rPr>
              <a:t>O(</a:t>
            </a:r>
            <a:r>
              <a:rPr lang="en-GB" sz="2400" b="1" dirty="0" err="1">
                <a:latin typeface="Franklin Gothic Book" panose="020B0503020102020204" pitchFamily="34" charset="0"/>
              </a:rPr>
              <a:t>nlogn</a:t>
            </a:r>
            <a:r>
              <a:rPr lang="en-GB" sz="2400" b="1" dirty="0">
                <a:latin typeface="Franklin Gothic Book" panose="020B05030201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574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BFD59-7E7C-E6C0-3539-1A803FBE2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327759E-E69B-13B9-A3A0-83DEEF9E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Exercise</a:t>
            </a:r>
          </a:p>
        </p:txBody>
      </p:sp>
      <p:pic>
        <p:nvPicPr>
          <p:cNvPr id="1026" name="Picture 2" descr="00">
            <a:extLst>
              <a:ext uri="{FF2B5EF4-FFF2-40B4-BE49-F238E27FC236}">
                <a16:creationId xmlns:a16="http://schemas.microsoft.com/office/drawing/2014/main" id="{3ECF0970-E772-0C42-0D55-629C60D37F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749" y="1386382"/>
            <a:ext cx="5029200" cy="416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15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Prim's Algorithm </a:t>
            </a:r>
            <a:br>
              <a:rPr lang="en-US" dirty="0"/>
            </a:br>
            <a:r>
              <a:rPr lang="en-US" dirty="0"/>
              <a:t>Minimum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53339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55812"/>
            <a:ext cx="10353762" cy="970450"/>
          </a:xfrm>
        </p:spPr>
        <p:txBody>
          <a:bodyPr/>
          <a:lstStyle/>
          <a:p>
            <a:pPr algn="l"/>
            <a:r>
              <a:rPr lang="en-US" dirty="0"/>
              <a:t>Table of Content: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300" y="1813132"/>
            <a:ext cx="9709382" cy="3780845"/>
          </a:xfrm>
        </p:spPr>
        <p:txBody>
          <a:bodyPr>
            <a:noAutofit/>
          </a:bodyPr>
          <a:lstStyle/>
          <a:p>
            <a:r>
              <a:rPr lang="en-US" sz="3000" dirty="0"/>
              <a:t>Prerequisite</a:t>
            </a:r>
          </a:p>
          <a:p>
            <a:r>
              <a:rPr lang="en-US" sz="3000" dirty="0"/>
              <a:t>Introduction to spanning and minimum spanning tree</a:t>
            </a:r>
          </a:p>
          <a:p>
            <a:r>
              <a:rPr lang="en-US" sz="3000" dirty="0"/>
              <a:t>What is Prim’s Algorithm.</a:t>
            </a:r>
          </a:p>
          <a:p>
            <a:r>
              <a:rPr lang="en-US" sz="3000" dirty="0"/>
              <a:t>Steps of Prim’s Algorithm with Example</a:t>
            </a:r>
          </a:p>
          <a:p>
            <a:r>
              <a:rPr lang="en-US" sz="3000" dirty="0"/>
              <a:t>Applications</a:t>
            </a:r>
          </a:p>
          <a:p>
            <a:r>
              <a:rPr lang="en-US" sz="3000" dirty="0"/>
              <a:t>Why Prim’s Algorithm?</a:t>
            </a:r>
          </a:p>
          <a:p>
            <a:r>
              <a:rPr lang="en-US" sz="3000" dirty="0"/>
              <a:t>Why Not </a:t>
            </a:r>
            <a:r>
              <a:rPr lang="en-US" sz="3000" dirty="0" err="1"/>
              <a:t>Kruskal’s</a:t>
            </a:r>
            <a:r>
              <a:rPr lang="en-US" sz="3000" dirty="0"/>
              <a:t>?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1568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55812"/>
            <a:ext cx="10353762" cy="970450"/>
          </a:xfrm>
        </p:spPr>
        <p:txBody>
          <a:bodyPr/>
          <a:lstStyle/>
          <a:p>
            <a:pPr algn="l"/>
            <a:r>
              <a:rPr lang="en-US" dirty="0" err="1"/>
              <a:t>Prerequesit</a:t>
            </a:r>
            <a:r>
              <a:rPr lang="en-US" dirty="0"/>
              <a:t>:</a:t>
            </a:r>
          </a:p>
        </p:txBody>
      </p:sp>
      <p:pic>
        <p:nvPicPr>
          <p:cNvPr id="1029" name="Picture 5" descr="https://media.geeksforgeeks.org/wp-content/uploads/20200630114438/directe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0" t="7736" r="5206" b="11592"/>
          <a:stretch/>
        </p:blipFill>
        <p:spPr bwMode="auto">
          <a:xfrm>
            <a:off x="402332" y="1770509"/>
            <a:ext cx="4909777" cy="270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s://media.geeksforgeeks.org/wp-content/uploads/20200630121400/connected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9" t="10724" r="5682" b="12125"/>
          <a:stretch/>
        </p:blipFill>
        <p:spPr bwMode="auto">
          <a:xfrm>
            <a:off x="6292144" y="3733779"/>
            <a:ext cx="4975413" cy="265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2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55812"/>
            <a:ext cx="10353762" cy="970450"/>
          </a:xfrm>
        </p:spPr>
        <p:txBody>
          <a:bodyPr/>
          <a:lstStyle/>
          <a:p>
            <a:pPr algn="l"/>
            <a:r>
              <a:rPr lang="en-US" dirty="0" err="1"/>
              <a:t>Prerequesit</a:t>
            </a:r>
            <a:r>
              <a:rPr lang="en-US" dirty="0"/>
              <a:t>:</a:t>
            </a:r>
          </a:p>
        </p:txBody>
      </p:sp>
      <p:pic>
        <p:nvPicPr>
          <p:cNvPr id="1033" name="Picture 9" descr="https://miro.medium.com/v2/resize:fit:700/1*dryqPuEIxsXJ0HjFjMv8g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13" y="2141724"/>
            <a:ext cx="11326726" cy="355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21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25" y="497588"/>
            <a:ext cx="10353762" cy="970450"/>
          </a:xfrm>
        </p:spPr>
        <p:txBody>
          <a:bodyPr/>
          <a:lstStyle/>
          <a:p>
            <a:pPr algn="l"/>
            <a:r>
              <a:rPr lang="en-US" dirty="0"/>
              <a:t>Spanning Tree: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25" y="1947602"/>
            <a:ext cx="7006523" cy="3780845"/>
          </a:xfrm>
        </p:spPr>
        <p:txBody>
          <a:bodyPr>
            <a:normAutofit/>
          </a:bodyPr>
          <a:lstStyle/>
          <a:p>
            <a:r>
              <a:rPr lang="en-US" sz="2800" dirty="0"/>
              <a:t>A spanning tree is a subset of a graph that connects all vertices without any cycles.</a:t>
            </a:r>
          </a:p>
          <a:p>
            <a:pPr marL="36900" indent="0">
              <a:buNone/>
            </a:pPr>
            <a:endParaRPr lang="en-US" sz="2800" dirty="0"/>
          </a:p>
          <a:p>
            <a:r>
              <a:rPr lang="en-US" sz="2800" dirty="0"/>
              <a:t>If a graph has V vertices, a spanning tree has exactly V - 1 edges.</a:t>
            </a:r>
          </a:p>
          <a:p>
            <a:endParaRPr lang="en-US" sz="2800" dirty="0"/>
          </a:p>
        </p:txBody>
      </p:sp>
      <p:pic>
        <p:nvPicPr>
          <p:cNvPr id="1027" name="Picture 3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948" y="13447"/>
            <a:ext cx="4798158" cy="667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86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Huffman Code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2142496"/>
            <a:ext cx="8369174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" panose="020B0504020202020204" pitchFamily="34" charset="0"/>
              </a:rPr>
              <a:t>A lossless data compression algorithm that reduces file size by assigning shorter binary codes to frequently occurring characters.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1600" dirty="0">
              <a:latin typeface="Arial Nova" panose="020B05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1600" dirty="0">
              <a:latin typeface="Arial Nova" panose="020B05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" panose="020B0504020202020204" pitchFamily="34" charset="0"/>
              </a:rPr>
              <a:t>Developed by David A. Huffman in 1952.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1600" dirty="0">
              <a:latin typeface="Arial Nova" panose="020B05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1600" dirty="0">
              <a:latin typeface="Arial Nova" panose="020B05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" panose="020B0504020202020204" pitchFamily="34" charset="0"/>
              </a:rPr>
              <a:t>widely used in file compression formats like ZIP, JPEG, and MP3.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1600" dirty="0">
              <a:latin typeface="Arial Nova" panose="020B05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1600" dirty="0">
                <a:latin typeface="Arial Nova" panose="020B0504020202020204" pitchFamily="34" charset="0"/>
              </a:rPr>
              <a:t>Ensures lossless compression , meaning no data is lost during compression or decompression.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1800" dirty="0"/>
          </a:p>
          <a:p>
            <a:pPr lvl="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8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55812"/>
            <a:ext cx="10353762" cy="970450"/>
          </a:xfrm>
        </p:spPr>
        <p:txBody>
          <a:bodyPr>
            <a:normAutofit/>
          </a:bodyPr>
          <a:lstStyle/>
          <a:p>
            <a:pPr algn="l" fontAlgn="base"/>
            <a:r>
              <a:rPr lang="en-US" dirty="0"/>
              <a:t>Properties of a Spanning Tree: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139" y="1667435"/>
            <a:ext cx="10462418" cy="5661211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dirty="0">
                <a:effectLst/>
              </a:rPr>
              <a:t>A Spanning tree does not exist for a disconnected graph.</a:t>
            </a:r>
          </a:p>
          <a:p>
            <a:pPr fontAlgn="base">
              <a:lnSpc>
                <a:spcPct val="150000"/>
              </a:lnSpc>
            </a:pPr>
            <a:r>
              <a:rPr lang="en-US" sz="2400" dirty="0">
                <a:effectLst/>
              </a:rPr>
              <a:t>A Spanning tree does not have any cycle.</a:t>
            </a:r>
          </a:p>
          <a:p>
            <a:pPr fontAlgn="base">
              <a:lnSpc>
                <a:spcPct val="150000"/>
              </a:lnSpc>
            </a:pPr>
            <a:r>
              <a:rPr lang="en-US" sz="2400" dirty="0" err="1">
                <a:effectLst/>
              </a:rPr>
              <a:t>Cayley's</a:t>
            </a:r>
            <a:r>
              <a:rPr lang="en-US" sz="2400" dirty="0">
                <a:effectLst/>
              </a:rPr>
              <a:t> Formula: It states that the number of spanning trees in a complete graph with N vertices is </a:t>
            </a:r>
            <a:r>
              <a:rPr lang="en-US" sz="2400" b="1" dirty="0">
                <a:effectLst/>
              </a:rPr>
              <a:t>N^(N−2)</a:t>
            </a:r>
          </a:p>
          <a:p>
            <a:pPr lvl="1" fontAlgn="base">
              <a:lnSpc>
                <a:spcPct val="150000"/>
              </a:lnSpc>
            </a:pPr>
            <a:r>
              <a:rPr lang="en-US" sz="2400" b="1" dirty="0">
                <a:effectLst/>
              </a:rPr>
              <a:t>For example: N=4, then maximum number of spanning tree possible = 4^4-2 = 16.</a:t>
            </a:r>
          </a:p>
        </p:txBody>
      </p:sp>
    </p:spTree>
    <p:extLst>
      <p:ext uri="{BB962C8B-B14F-4D97-AF65-F5344CB8AC3E}">
        <p14:creationId xmlns:p14="http://schemas.microsoft.com/office/powerpoint/2010/main" val="298232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55812"/>
            <a:ext cx="10353762" cy="970450"/>
          </a:xfrm>
        </p:spPr>
        <p:txBody>
          <a:bodyPr>
            <a:normAutofit/>
          </a:bodyPr>
          <a:lstStyle/>
          <a:p>
            <a:pPr algn="l" fontAlgn="base"/>
            <a:r>
              <a:rPr lang="en-US" dirty="0"/>
              <a:t>Minimum Spanning Tree(MST):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139" y="1842246"/>
            <a:ext cx="10462418" cy="1116107"/>
          </a:xfrm>
        </p:spPr>
        <p:txBody>
          <a:bodyPr>
            <a:noAutofit/>
          </a:bodyPr>
          <a:lstStyle/>
          <a:p>
            <a:pPr fontAlgn="base"/>
            <a:r>
              <a:rPr lang="en-US" sz="2400" dirty="0">
                <a:effectLst/>
              </a:rPr>
              <a:t>Among all possible spanning trees, the MST is the one with the lowest total edge weight.</a:t>
            </a:r>
          </a:p>
          <a:p>
            <a:pPr fontAlgn="base"/>
            <a:r>
              <a:rPr lang="en-US" sz="2400" dirty="0"/>
              <a:t>MST can only be found in </a:t>
            </a:r>
            <a:r>
              <a:rPr lang="en-US" sz="2400" b="1" dirty="0"/>
              <a:t>connected and</a:t>
            </a:r>
            <a:r>
              <a:rPr lang="en-US" sz="2400" dirty="0"/>
              <a:t> </a:t>
            </a:r>
            <a:r>
              <a:rPr lang="en-US" sz="2400" b="1" dirty="0"/>
              <a:t>weighted</a:t>
            </a:r>
            <a:r>
              <a:rPr lang="en-US" sz="2400" dirty="0"/>
              <a:t> graphs.</a:t>
            </a:r>
          </a:p>
          <a:p>
            <a:pPr fontAlgn="base"/>
            <a:endParaRPr lang="en-US" sz="2400" b="1" dirty="0">
              <a:effectLst/>
            </a:endParaRPr>
          </a:p>
        </p:txBody>
      </p:sp>
      <p:pic>
        <p:nvPicPr>
          <p:cNvPr id="2050" name="Picture 2" descr="https://media.geeksforgeeks.org/wp-content/uploads/20200316173940/Untitled-Diagram66-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4" t="15765" r="6927" b="18264"/>
          <a:stretch/>
        </p:blipFill>
        <p:spPr bwMode="auto">
          <a:xfrm>
            <a:off x="1948982" y="3301231"/>
            <a:ext cx="7141231" cy="329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39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55812"/>
            <a:ext cx="10353762" cy="970450"/>
          </a:xfrm>
        </p:spPr>
        <p:txBody>
          <a:bodyPr>
            <a:normAutofit/>
          </a:bodyPr>
          <a:lstStyle/>
          <a:p>
            <a:pPr algn="l" fontAlgn="base"/>
            <a:r>
              <a:rPr lang="en-US" dirty="0"/>
              <a:t>Minimum Spanning Tree(MST):</a:t>
            </a:r>
          </a:p>
        </p:txBody>
      </p:sp>
      <p:pic>
        <p:nvPicPr>
          <p:cNvPr id="4098" name="Picture 2" descr="MSTdraw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150" y="1512815"/>
            <a:ext cx="8840509" cy="509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86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55812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Algorithms to Find MST of a Graph: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/>
              <a:t>Two popular algorithms to find MST: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Prim’s Algorithm (grows MST from one vertex)</a:t>
            </a:r>
          </a:p>
          <a:p>
            <a:pPr lvl="1">
              <a:lnSpc>
                <a:spcPct val="200000"/>
              </a:lnSpc>
            </a:pPr>
            <a:r>
              <a:rPr lang="en-US" sz="2800" dirty="0" err="1"/>
              <a:t>Kruskal’s</a:t>
            </a:r>
            <a:r>
              <a:rPr lang="en-US" sz="2800" dirty="0"/>
              <a:t> Algorithm (starts from minimum </a:t>
            </a:r>
            <a:r>
              <a:rPr lang="en-US" sz="2800" dirty="0" err="1"/>
              <a:t>edeges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401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55812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What is Prim's Algorithm?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effectLst/>
              </a:rPr>
              <a:t>Prim's algorithm was invented in 1930 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effectLst/>
              </a:rPr>
              <a:t>Prim's algorithm finds the Minimum Spanning Tree (MST) in a connected and undirected graph.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effectLst/>
              </a:rPr>
              <a:t>Starts with a single vertex and adds the lowest-weight edge that connects a new vertex to the growing tree.</a:t>
            </a:r>
          </a:p>
        </p:txBody>
      </p:sp>
    </p:spTree>
    <p:extLst>
      <p:ext uri="{BB962C8B-B14F-4D97-AF65-F5344CB8AC3E}">
        <p14:creationId xmlns:p14="http://schemas.microsoft.com/office/powerpoint/2010/main" val="258867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55812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Steps of Prim’s Algorithm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41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effectLst/>
              </a:rPr>
              <a:t>Remove loops and Parallel edges .</a:t>
            </a:r>
          </a:p>
          <a:p>
            <a:pPr marL="4941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effectLst/>
              </a:rPr>
              <a:t>Start with any node.</a:t>
            </a:r>
          </a:p>
          <a:p>
            <a:pPr marL="4941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effectLst/>
              </a:rPr>
              <a:t>Pick the smallest edge that connects the MST to a new node.</a:t>
            </a:r>
          </a:p>
          <a:p>
            <a:pPr marL="4941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effectLst/>
              </a:rPr>
              <a:t>Add that edge and node to the MST.</a:t>
            </a:r>
          </a:p>
          <a:p>
            <a:pPr marL="4941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effectLst/>
              </a:rPr>
              <a:t>Repeat until all nodes are connected.</a:t>
            </a:r>
          </a:p>
        </p:txBody>
      </p:sp>
    </p:spTree>
    <p:extLst>
      <p:ext uri="{BB962C8B-B14F-4D97-AF65-F5344CB8AC3E}">
        <p14:creationId xmlns:p14="http://schemas.microsoft.com/office/powerpoint/2010/main" val="127230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55812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5" name="AutoShape 2" descr="Prims-Algorithm-1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Prims-Algorithm-1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808" y="2082968"/>
            <a:ext cx="8489191" cy="381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9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55812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5" name="AutoShape 2" descr="Prims-Algorithm-1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Prims-Algorithm-1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05" y="1704181"/>
            <a:ext cx="5525271" cy="2372056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694" y="1694655"/>
            <a:ext cx="5420481" cy="2381582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63" y="4339893"/>
            <a:ext cx="5468113" cy="2343477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4" r="2366" b="5755"/>
          <a:stretch/>
        </p:blipFill>
        <p:spPr>
          <a:xfrm>
            <a:off x="6427694" y="4331100"/>
            <a:ext cx="5476922" cy="235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3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55812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5" name="AutoShape 2" descr="Prims-Algorithm-1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Prims-Algorithm-1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674274"/>
            <a:ext cx="5334744" cy="2353003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058" y="1693326"/>
            <a:ext cx="5525271" cy="2333951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"/>
          <a:stretch/>
        </p:blipFill>
        <p:spPr>
          <a:xfrm>
            <a:off x="467067" y="4236127"/>
            <a:ext cx="5480452" cy="2305372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946" y="4236127"/>
            <a:ext cx="5401429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6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55812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5" name="AutoShape 2" descr="Prims-Algorithm-1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Prims-Algorithm-1.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2674910"/>
            <a:ext cx="5312896" cy="2543960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700" y="2674910"/>
            <a:ext cx="5938207" cy="263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0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91988" y="70322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Key concepts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825625"/>
            <a:ext cx="8188105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800" b="1" dirty="0">
                <a:latin typeface="Arial Nova" panose="020B0504020202020204" pitchFamily="34" charset="0"/>
              </a:rPr>
              <a:t>Variable-Length Encoding </a:t>
            </a:r>
            <a:r>
              <a:rPr lang="en-GB" sz="1800" dirty="0">
                <a:latin typeface="Arial Nova" panose="020B0504020202020204" pitchFamily="34" charset="0"/>
              </a:rPr>
              <a:t>: Each character is assigned a unique binary code. Frequent characters have shorter codes, while infrequent ones have longer codes.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1800" dirty="0">
              <a:latin typeface="Arial Nova" panose="020B05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1800" dirty="0">
              <a:latin typeface="Arial Nova" panose="020B05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>
                <a:latin typeface="Arial Nova" panose="020B0504020202020204" pitchFamily="34" charset="0"/>
              </a:rPr>
              <a:t>Prefix Property :</a:t>
            </a:r>
            <a:r>
              <a:rPr lang="en-GB" sz="1800" dirty="0">
                <a:latin typeface="Arial Nova" panose="020B0504020202020204" pitchFamily="34" charset="0"/>
              </a:rPr>
              <a:t> No binary code is a prefix of another. This ensures that the encoded data can be uniquely decoded without ambiguity.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1800" dirty="0">
              <a:latin typeface="Arial Nova" panose="020B05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sz="1800" dirty="0">
              <a:latin typeface="Arial Nova" panose="020B05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>
                <a:latin typeface="Arial Nova" panose="020B0504020202020204" pitchFamily="34" charset="0"/>
              </a:rPr>
              <a:t>Binary Tree Representation :</a:t>
            </a:r>
            <a:r>
              <a:rPr lang="en-GB" sz="1800" dirty="0">
                <a:latin typeface="Arial Nova" panose="020B0504020202020204" pitchFamily="34" charset="0"/>
              </a:rPr>
              <a:t> The algorithm uses a binary tree (called a Huffman Tree ) to represent the encoding process.</a:t>
            </a:r>
          </a:p>
        </p:txBody>
      </p:sp>
    </p:spTree>
    <p:extLst>
      <p:ext uri="{BB962C8B-B14F-4D97-AF65-F5344CB8AC3E}">
        <p14:creationId xmlns:p14="http://schemas.microsoft.com/office/powerpoint/2010/main" val="93701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55812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Applications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Network Design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Designing </a:t>
            </a:r>
            <a:r>
              <a:rPr lang="en-US" sz="2200" b="1" dirty="0"/>
              <a:t>computer networks</a:t>
            </a:r>
            <a:r>
              <a:rPr lang="en-US" sz="2200" dirty="0"/>
              <a:t>, </a:t>
            </a:r>
            <a:r>
              <a:rPr lang="en-US" sz="2200" b="1" dirty="0"/>
              <a:t>electric grids</a:t>
            </a:r>
            <a:r>
              <a:rPr lang="en-US" sz="2200" dirty="0"/>
              <a:t>, or </a:t>
            </a:r>
            <a:r>
              <a:rPr lang="en-US" sz="2200" b="1" dirty="0"/>
              <a:t>water pipelines</a:t>
            </a:r>
            <a:r>
              <a:rPr lang="en-US" sz="2200" dirty="0"/>
              <a:t> to connect all points with </a:t>
            </a:r>
            <a:r>
              <a:rPr lang="en-US" sz="2200" b="1" dirty="0"/>
              <a:t>minimum total cost</a:t>
            </a:r>
            <a:r>
              <a:rPr lang="en-US" sz="22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Road and Railway Construction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Planning </a:t>
            </a:r>
            <a:r>
              <a:rPr lang="en-US" sz="2200" b="1" dirty="0"/>
              <a:t>transportation infrastructure</a:t>
            </a:r>
            <a:r>
              <a:rPr lang="en-US" sz="2200" dirty="0"/>
              <a:t> (roads, railways) to ensure all locations are connected using the shortest total path.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980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55812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Why Prim's Algorithm?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8937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Good for Dense Graphs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It performs well when the graph has </a:t>
            </a:r>
            <a:r>
              <a:rPr lang="en-US" sz="2200" b="1" dirty="0"/>
              <a:t>many edges</a:t>
            </a:r>
            <a:r>
              <a:rPr lang="en-US" sz="22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Grows the Graph step-by-step</a:t>
            </a:r>
            <a:r>
              <a:rPr lang="en-US" sz="2400" dirty="0"/>
              <a:t> from one node, easy to follow.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Builds the MST </a:t>
            </a:r>
            <a:r>
              <a:rPr lang="en-US" sz="2400" b="1" dirty="0"/>
              <a:t>one vertex at a time</a:t>
            </a:r>
            <a:r>
              <a:rPr lang="en-US" sz="2400" dirty="0"/>
              <a:t>, which makes it easier to track and debug during execution.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No Need for Sorting Edges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Unlike </a:t>
            </a:r>
            <a:r>
              <a:rPr lang="en-US" sz="2200" dirty="0" err="1"/>
              <a:t>Kruskal’s</a:t>
            </a:r>
            <a:r>
              <a:rPr lang="en-US" sz="2200" dirty="0"/>
              <a:t>, it doesn’t need to </a:t>
            </a:r>
            <a:r>
              <a:rPr lang="en-US" sz="2200" b="1" dirty="0"/>
              <a:t>sort all edges first</a:t>
            </a:r>
            <a:r>
              <a:rPr lang="en-US" sz="2200" dirty="0"/>
              <a:t>, which can be costly.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261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55812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Why Not </a:t>
            </a:r>
            <a:r>
              <a:rPr lang="en-US" dirty="0" err="1"/>
              <a:t>Kruskal’s</a:t>
            </a:r>
            <a:r>
              <a:rPr lang="en-US" dirty="0"/>
              <a:t>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11614" y="2529830"/>
          <a:ext cx="10730754" cy="321206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3576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6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6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2262">
                <a:tc>
                  <a:txBody>
                    <a:bodyPr/>
                    <a:lstStyle/>
                    <a:p>
                      <a:r>
                        <a:rPr lang="en-US" sz="2400" b="1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Prim’s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Kruskal’s</a:t>
                      </a:r>
                      <a:endParaRPr 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96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Grows From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single node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Edge-by-edge globally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96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Graph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Better for dense graphs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Better for sparse graphs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96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Priority Queue (Min-Heap)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Union-Find / Disjoint 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6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Edge Sorting Needed?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❌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✅ 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96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Easy for adjacency lists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More complex logic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67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7C22D-A3CF-D9DF-0415-0E3867DF3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42F6BCF-B613-707E-EE1A-0A7E452E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Benefits and Use Cases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C3428DF-C74F-33F6-E638-3EF9B86AE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243" y="1690688"/>
            <a:ext cx="10515600" cy="4351338"/>
          </a:xfrm>
        </p:spPr>
        <p:txBody>
          <a:bodyPr>
            <a:normAutofit/>
          </a:bodyPr>
          <a:lstStyle/>
          <a:p>
            <a:pPr algn="l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Franklin Gothic Book" panose="020B0503020102020204" pitchFamily="34" charset="0"/>
              </a:rPr>
              <a:t>Efficient Compression: </a:t>
            </a:r>
            <a:r>
              <a:rPr lang="en-US" sz="2000" b="0" i="0" dirty="0">
                <a:effectLst/>
                <a:latin typeface="Franklin Gothic Book" panose="020B0503020102020204" pitchFamily="34" charset="0"/>
              </a:rPr>
              <a:t>It offers an optimal method for character</a:t>
            </a:r>
            <a:r>
              <a:rPr lang="en-US" sz="2000" b="1" i="0" dirty="0">
                <a:effectLst/>
                <a:latin typeface="Franklin Gothic Book" panose="020B0503020102020204" pitchFamily="34" charset="0"/>
              </a:rPr>
              <a:t> </a:t>
            </a:r>
            <a:r>
              <a:rPr lang="en-US" sz="2000" b="1" i="0" strike="noStrike" dirty="0">
                <a:effectLst/>
                <a:latin typeface="Franklin Gothic Book" panose="020B05030201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compression</a:t>
            </a:r>
            <a:r>
              <a:rPr lang="en-US" sz="2000" b="1" i="0" dirty="0">
                <a:effectLst/>
                <a:latin typeface="Franklin Gothic Book" panose="020B0503020102020204" pitchFamily="34" charset="0"/>
              </a:rPr>
              <a:t>.</a:t>
            </a:r>
          </a:p>
          <a:p>
            <a:pPr algn="l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Franklin Gothic Book" panose="020B0503020102020204" pitchFamily="34" charset="0"/>
            </a:endParaRPr>
          </a:p>
          <a:p>
            <a:pPr algn="l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Franklin Gothic Book" panose="020B0503020102020204" pitchFamily="34" charset="0"/>
              </a:rPr>
              <a:t>Lossless:</a:t>
            </a:r>
            <a:r>
              <a:rPr lang="en-US" sz="2000" b="0" i="0" dirty="0">
                <a:effectLst/>
                <a:latin typeface="Franklin Gothic Book" panose="020B0503020102020204" pitchFamily="34" charset="0"/>
              </a:rPr>
              <a:t> Huffman Coding is lossless, </a:t>
            </a:r>
            <a:r>
              <a:rPr lang="en-US" sz="2000" b="1" i="0" u="none" strike="noStrike" dirty="0">
                <a:effectLst/>
                <a:latin typeface="Franklin Gothic Book" panose="020B05030201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meaning the original data</a:t>
            </a:r>
            <a:r>
              <a:rPr lang="en-US" sz="2000" b="0" i="0" dirty="0">
                <a:effectLst/>
                <a:latin typeface="Franklin Gothic Book" panose="020B0503020102020204" pitchFamily="34" charset="0"/>
              </a:rPr>
              <a:t> can be perfectly reconstructed from the compressed data.</a:t>
            </a:r>
          </a:p>
          <a:p>
            <a:pPr algn="l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Franklin Gothic Book" panose="020B0503020102020204" pitchFamily="34" charset="0"/>
            </a:endParaRPr>
          </a:p>
          <a:p>
            <a:pPr algn="l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Franklin Gothic Book" panose="020B0503020102020204" pitchFamily="34" charset="0"/>
              </a:rPr>
              <a:t>Wide Use:</a:t>
            </a:r>
            <a:r>
              <a:rPr lang="en-US" sz="2000" b="0" i="0" dirty="0">
                <a:effectLst/>
                <a:latin typeface="Franklin Gothic Book" panose="020B0503020102020204" pitchFamily="34" charset="0"/>
              </a:rPr>
              <a:t> It is used in various applications, from computer networking to storage systems. i.e.                          ZIP files, </a:t>
            </a:r>
            <a:r>
              <a:rPr lang="en-US" sz="2000" dirty="0">
                <a:latin typeface="Franklin Gothic Book" panose="020B0503020102020204" pitchFamily="34" charset="0"/>
              </a:rPr>
              <a:t>PNG images, </a:t>
            </a:r>
            <a:r>
              <a:rPr lang="en-US" sz="2000" b="0" i="0" dirty="0">
                <a:effectLst/>
                <a:latin typeface="Franklin Gothic Book" panose="020B0503020102020204" pitchFamily="34" charset="0"/>
              </a:rPr>
              <a:t>Networking Protocols</a:t>
            </a:r>
          </a:p>
          <a:p>
            <a:pPr marL="0" indent="0" algn="l">
              <a:lnSpc>
                <a:spcPts val="1800"/>
              </a:lnSpc>
              <a:buNone/>
            </a:pPr>
            <a:r>
              <a:rPr lang="en-US" sz="2000" dirty="0">
                <a:latin typeface="Franklin Gothic Book" panose="020B0503020102020204" pitchFamily="34" charset="0"/>
              </a:rPr>
              <a:t>                         </a:t>
            </a:r>
            <a:endParaRPr lang="en-US" sz="2000" b="0" i="0" dirty="0">
              <a:effectLst/>
              <a:latin typeface="Franklin Gothic Book" panose="020B0503020102020204" pitchFamily="34" charset="0"/>
            </a:endParaRPr>
          </a:p>
          <a:p>
            <a:pPr>
              <a:buNone/>
            </a:pPr>
            <a:br>
              <a:rPr lang="en-US" sz="2000" dirty="0">
                <a:latin typeface="Franklin Gothic Book" panose="020B0503020102020204" pitchFamily="34" charset="0"/>
              </a:rPr>
            </a:br>
            <a:endParaRPr lang="en-GB" sz="32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01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Steps of the Huffman Coding Algorithm</a:t>
            </a:r>
            <a:br>
              <a:rPr lang="en-GB" sz="3200" dirty="0"/>
            </a:br>
            <a:endParaRPr lang="en-US" sz="32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20917" y="1372952"/>
            <a:ext cx="10515600" cy="4351338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600" b="1" dirty="0">
                <a:latin typeface="Arial Nova" panose="020B0504020202020204" pitchFamily="34" charset="0"/>
              </a:rPr>
              <a:t>Calculate Frequencies :</a:t>
            </a:r>
          </a:p>
          <a:p>
            <a:pPr marL="457200" lvl="1" indent="0">
              <a:buNone/>
            </a:pPr>
            <a:r>
              <a:rPr lang="en-GB" sz="1400" dirty="0">
                <a:latin typeface="Arial Nova" panose="020B0504020202020204" pitchFamily="34" charset="0"/>
              </a:rPr>
              <a:t>Count the frequency of each character in the input data.</a:t>
            </a:r>
          </a:p>
          <a:p>
            <a:pPr marL="800100" lvl="1" indent="-342900">
              <a:buFont typeface="+mj-lt"/>
              <a:buAutoNum type="arabicPeriod"/>
            </a:pPr>
            <a:endParaRPr lang="en-GB" sz="1400" dirty="0">
              <a:latin typeface="Arial Nova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b="1" dirty="0">
                <a:latin typeface="Arial Nova" panose="020B0504020202020204" pitchFamily="34" charset="0"/>
              </a:rPr>
              <a:t>Build a Priority Queue (Min-Heap) </a:t>
            </a:r>
            <a:r>
              <a:rPr lang="en-GB" sz="1600" dirty="0">
                <a:latin typeface="Arial Nova" panose="020B0504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GB" sz="1400" dirty="0">
                <a:latin typeface="Arial Nova" panose="020B0504020202020204" pitchFamily="34" charset="0"/>
              </a:rPr>
              <a:t>Create a priority queue (or min-heap) where each node represents a character and its frequency. Nodes are ordered by frequency (lowest first).</a:t>
            </a:r>
          </a:p>
          <a:p>
            <a:pPr marL="457200" lvl="1" indent="0">
              <a:buNone/>
            </a:pPr>
            <a:endParaRPr lang="en-GB" sz="1800" dirty="0">
              <a:latin typeface="Arial Nova" panose="020B05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GB" sz="1600" b="1" dirty="0">
                <a:latin typeface="Arial Nova" panose="020B0504020202020204" pitchFamily="34" charset="0"/>
              </a:rPr>
              <a:t>Select two </a:t>
            </a:r>
            <a:r>
              <a:rPr lang="en-GB" sz="1600" dirty="0">
                <a:latin typeface="Arial Nova" panose="020B0504020202020204" pitchFamily="34" charset="0"/>
              </a:rPr>
              <a:t>parentless nodes with the lowest frequency.</a:t>
            </a:r>
          </a:p>
          <a:p>
            <a:pPr>
              <a:buFont typeface="+mj-lt"/>
              <a:buAutoNum type="arabicPeriod"/>
            </a:pPr>
            <a:endParaRPr lang="en-GB" sz="1600" dirty="0">
              <a:latin typeface="Arial Nova" panose="020B05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GB" sz="1600" b="1" dirty="0">
                <a:latin typeface="Arial Nova" panose="020B0504020202020204" pitchFamily="34" charset="0"/>
              </a:rPr>
              <a:t>Create a new node </a:t>
            </a:r>
            <a:r>
              <a:rPr lang="en-GB" sz="1600" dirty="0">
                <a:latin typeface="Arial Nova" panose="020B0504020202020204" pitchFamily="34" charset="0"/>
              </a:rPr>
              <a:t>which is the parent of the two lowest frequency node.</a:t>
            </a:r>
          </a:p>
          <a:p>
            <a:pPr>
              <a:buFont typeface="+mj-lt"/>
              <a:buAutoNum type="arabicPeriod"/>
            </a:pPr>
            <a:endParaRPr lang="en-GB" sz="1600" dirty="0">
              <a:latin typeface="Arial Nova" panose="020B05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latin typeface="Arial Nova" panose="020B0504020202020204" pitchFamily="34" charset="0"/>
              </a:rPr>
              <a:t> </a:t>
            </a:r>
            <a:r>
              <a:rPr lang="en-GB" sz="1600" b="1" dirty="0">
                <a:latin typeface="Arial Nova" panose="020B0504020202020204" pitchFamily="34" charset="0"/>
              </a:rPr>
              <a:t>Label</a:t>
            </a:r>
            <a:r>
              <a:rPr lang="en-GB" sz="1600" dirty="0">
                <a:latin typeface="Arial Nova" panose="020B0504020202020204" pitchFamily="34" charset="0"/>
              </a:rPr>
              <a:t> the </a:t>
            </a:r>
            <a:r>
              <a:rPr lang="en-GB" sz="1600" b="1" dirty="0">
                <a:latin typeface="Arial Nova" panose="020B0504020202020204" pitchFamily="34" charset="0"/>
              </a:rPr>
              <a:t>left link with 0 </a:t>
            </a:r>
            <a:r>
              <a:rPr lang="en-GB" sz="1600" dirty="0">
                <a:latin typeface="Arial Nova" panose="020B0504020202020204" pitchFamily="34" charset="0"/>
              </a:rPr>
              <a:t>and the </a:t>
            </a:r>
            <a:r>
              <a:rPr lang="en-GB" sz="1600" b="1" dirty="0">
                <a:latin typeface="Arial Nova" panose="020B0504020202020204" pitchFamily="34" charset="0"/>
              </a:rPr>
              <a:t>right link with 1.</a:t>
            </a:r>
          </a:p>
          <a:p>
            <a:pPr>
              <a:buFont typeface="+mj-lt"/>
              <a:buAutoNum type="arabicPeriod"/>
            </a:pPr>
            <a:endParaRPr lang="en-GB" sz="1600" b="1" dirty="0">
              <a:latin typeface="Arial Nova" panose="020B05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GB" sz="1600" b="1" dirty="0">
                <a:latin typeface="Arial Nova" panose="020B0504020202020204" pitchFamily="34" charset="0"/>
              </a:rPr>
              <a:t>Assign</a:t>
            </a:r>
            <a:r>
              <a:rPr lang="en-GB" sz="1600" dirty="0">
                <a:latin typeface="Arial Nova" panose="020B0504020202020204" pitchFamily="34" charset="0"/>
              </a:rPr>
              <a:t> the new node a frequency equal to sum of it’s children frequencies.</a:t>
            </a:r>
          </a:p>
          <a:p>
            <a:pPr>
              <a:buFont typeface="+mj-lt"/>
              <a:buAutoNum type="arabicPeriod"/>
            </a:pPr>
            <a:endParaRPr lang="en-GB" sz="1600" dirty="0">
              <a:latin typeface="Arial Nova" panose="020B05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GB" sz="1600" b="1" dirty="0">
                <a:latin typeface="Arial Nova" panose="020B0504020202020204" pitchFamily="34" charset="0"/>
              </a:rPr>
              <a:t>Repeat steps 3 through 6 </a:t>
            </a:r>
            <a:r>
              <a:rPr lang="en-GB" sz="1600" dirty="0">
                <a:latin typeface="Arial Nova" panose="020B0504020202020204" pitchFamily="34" charset="0"/>
              </a:rPr>
              <a:t>until there is only one parentless node left.</a:t>
            </a:r>
          </a:p>
          <a:p>
            <a:pPr>
              <a:buFont typeface="+mj-lt"/>
              <a:buAutoNum type="arabicPeriod"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34797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It Works: (Example)</a:t>
            </a:r>
          </a:p>
        </p:txBody>
      </p:sp>
      <p:pic>
        <p:nvPicPr>
          <p:cNvPr id="2050" name="Picture 2" descr="str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079" y="1380630"/>
            <a:ext cx="4889436" cy="118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84571" y="1786545"/>
            <a:ext cx="124032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ova" panose="020B0504020202020204" pitchFamily="34" charset="0"/>
              </a:rPr>
              <a:t>Message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57954" y="2759587"/>
            <a:ext cx="9706772" cy="492443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Each character occupies 8 bits. There are a total of 15 characters in the above string. Thus, a total of 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8 * 15 = 120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bits are required to send this string.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045" y="3504029"/>
            <a:ext cx="10234189" cy="172354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b="1" dirty="0"/>
              <a:t>Calculate the frequency of each character in the string.</a:t>
            </a:r>
          </a:p>
          <a:p>
            <a:pPr marL="342900" indent="-342900">
              <a:buFont typeface="+mj-lt"/>
              <a:buAutoNum type="arabicPeriod"/>
            </a:pPr>
            <a:endParaRPr lang="en-GB" sz="1400" b="1" dirty="0"/>
          </a:p>
          <a:p>
            <a:endParaRPr lang="en-GB" sz="1400" b="1" dirty="0"/>
          </a:p>
          <a:p>
            <a:pPr marL="342900" indent="-342900">
              <a:buFont typeface="+mj-lt"/>
              <a:buAutoNum type="arabicPeriod"/>
            </a:pPr>
            <a:endParaRPr lang="en-GB" sz="1400" b="1" dirty="0"/>
          </a:p>
          <a:p>
            <a:pPr marL="342900" indent="-342900">
              <a:buFont typeface="+mj-lt"/>
              <a:buAutoNum type="arabicPeriod"/>
            </a:pPr>
            <a:endParaRPr lang="en-GB" sz="1400" b="1" dirty="0"/>
          </a:p>
          <a:p>
            <a:br>
              <a:rPr lang="en-GB" dirty="0"/>
            </a:br>
            <a:endParaRPr lang="en-US" dirty="0" err="1"/>
          </a:p>
        </p:txBody>
      </p:sp>
      <p:sp>
        <p:nvSpPr>
          <p:cNvPr id="15" name="Rectangle 14"/>
          <p:cNvSpPr/>
          <p:nvPr/>
        </p:nvSpPr>
        <p:spPr>
          <a:xfrm>
            <a:off x="3327773" y="4024718"/>
            <a:ext cx="5088047" cy="103358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9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200" y="618698"/>
            <a:ext cx="10515600" cy="610747"/>
          </a:xfrm>
        </p:spPr>
        <p:txBody>
          <a:bodyPr>
            <a:normAutofit fontScale="90000"/>
          </a:bodyPr>
          <a:lstStyle/>
          <a:p>
            <a:r>
              <a:rPr lang="en-GB" sz="1800" b="0" dirty="0"/>
              <a:t>2 </a:t>
            </a:r>
            <a:r>
              <a:rPr lang="en-GB" sz="1100" b="0" dirty="0"/>
              <a:t>.    </a:t>
            </a:r>
            <a:r>
              <a:rPr lang="en-GB" sz="1800" b="0" dirty="0"/>
              <a:t>Sort the characters in increasing order of the frequency.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6" name="AutoShape 10" descr="huffman coding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84213" y="1228725"/>
            <a:ext cx="105156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endParaRPr lang="en-US" sz="1800" dirty="0">
              <a:latin typeface="Arial Nova" panose="020B05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 Nova" panose="020B05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 Nova" panose="020B05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 Nova" panose="020B05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 Nova" panose="020B0504020202020204" pitchFamily="34" charset="0"/>
              </a:rPr>
              <a:t>						</a:t>
            </a:r>
          </a:p>
          <a:p>
            <a:pPr marL="0" indent="0">
              <a:buNone/>
            </a:pPr>
            <a:endParaRPr lang="en-US" sz="1800" dirty="0">
              <a:latin typeface="Arial Nova" panose="020B05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 Nova" panose="020B05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 Nova" panose="020B05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 Nova" panose="020B05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 Nova" panose="020B0504020202020204" pitchFamily="34" charset="0"/>
              </a:rPr>
              <a:t>						</a:t>
            </a:r>
          </a:p>
        </p:txBody>
      </p:sp>
      <p:sp>
        <p:nvSpPr>
          <p:cNvPr id="7" name="Rectangle 6"/>
          <p:cNvSpPr/>
          <p:nvPr/>
        </p:nvSpPr>
        <p:spPr>
          <a:xfrm>
            <a:off x="2251422" y="1559859"/>
            <a:ext cx="4787153" cy="208237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199" y="4264929"/>
            <a:ext cx="620037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 Nova" panose="020B0504020202020204" pitchFamily="34" charset="0"/>
              </a:rPr>
              <a:t>3. Make each unique character as a leaf node.</a:t>
            </a:r>
            <a:endParaRPr lang="en-US" b="1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39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38968" y="322781"/>
            <a:ext cx="11033079" cy="1125578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just"/>
            <a:r>
              <a:rPr lang="en-US" sz="18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4.Create an empty node “z”. Assign the minimum frequency to the left child of z and assign the second minimum frequency to the right child of z. Set the value of the z as the sum of the above two minimum frequencies.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46314" y="1648891"/>
            <a:ext cx="10515600" cy="499011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						</a:t>
            </a:r>
          </a:p>
          <a:p>
            <a:pPr marL="0" lvl="0" indent="0">
              <a:buNone/>
            </a:pPr>
            <a:r>
              <a:rPr lang="en-US" dirty="0"/>
              <a:t>				</a:t>
            </a:r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r>
              <a:rPr lang="en-US" dirty="0"/>
              <a:t>				</a:t>
            </a:r>
          </a:p>
          <a:p>
            <a:pPr marL="0" lvl="0" indent="0">
              <a:buNone/>
            </a:pPr>
            <a:r>
              <a:rPr lang="en-US" dirty="0"/>
              <a:t>                       </a:t>
            </a:r>
            <a:r>
              <a:rPr lang="en-US" sz="1200" b="1" dirty="0"/>
              <a:t>Take minimum and add them now the root node of letter B and D is 4</a:t>
            </a:r>
            <a:r>
              <a:rPr lang="en-US" b="1" dirty="0"/>
              <a:t>.</a:t>
            </a:r>
          </a:p>
          <a:p>
            <a:pPr marL="0" lvl="0" indent="0">
              <a:buNone/>
            </a:pPr>
            <a:r>
              <a:rPr lang="en-US" dirty="0"/>
              <a:t>				</a:t>
            </a:r>
          </a:p>
        </p:txBody>
      </p:sp>
      <p:sp>
        <p:nvSpPr>
          <p:cNvPr id="2" name="Rectangle 1"/>
          <p:cNvSpPr/>
          <p:nvPr/>
        </p:nvSpPr>
        <p:spPr>
          <a:xfrm>
            <a:off x="3330941" y="2773188"/>
            <a:ext cx="3825456" cy="223605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55363" y="1648891"/>
            <a:ext cx="4101034" cy="80878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1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69474" y="41944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 dirty="0"/>
              <a:t>5. Remove these two minimum frequencies from Q and add the sum into the list of frequencies (* denote   the internal nodes in the figure above).</a:t>
            </a:r>
          </a:p>
          <a:p>
            <a:pPr marL="0" indent="0">
              <a:buNone/>
            </a:pPr>
            <a:endParaRPr lang="en-GB" sz="1600" b="1" dirty="0"/>
          </a:p>
          <a:p>
            <a:pPr marL="0" indent="0">
              <a:buNone/>
            </a:pPr>
            <a:r>
              <a:rPr lang="en-GB" sz="1600" b="1" dirty="0"/>
              <a:t>6. Insert node z into the tree.</a:t>
            </a:r>
          </a:p>
          <a:p>
            <a:pPr marL="0" indent="0">
              <a:buNone/>
            </a:pPr>
            <a:endParaRPr lang="en-GB" sz="1600" b="1" dirty="0"/>
          </a:p>
          <a:p>
            <a:pPr marL="0" indent="0">
              <a:buNone/>
            </a:pPr>
            <a:r>
              <a:rPr lang="en-GB" sz="1600" b="1" dirty="0"/>
              <a:t>7. Repeat steps 3 to 5 for all the characters.</a:t>
            </a:r>
          </a:p>
          <a:p>
            <a:pPr marL="0" lvl="0" indent="0">
              <a:buNone/>
            </a:pP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58461" y="2664273"/>
            <a:ext cx="4349163" cy="186722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78985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mark Design Templa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atermark design slides.potx" id="{155DE50B-7050-4C94-A1E2-D1CB6BE7200C}" vid="{CB226315-F714-4862-AA2D-99A0B670FE32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 design slides</Template>
  <TotalTime>772</TotalTime>
  <Words>1134</Words>
  <Application>Microsoft Office PowerPoint</Application>
  <PresentationFormat>Widescreen</PresentationFormat>
  <Paragraphs>182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Arial Nova</vt:lpstr>
      <vt:lpstr>Century Gothic</vt:lpstr>
      <vt:lpstr>Droid Sans Mono</vt:lpstr>
      <vt:lpstr>euclid_circular_a</vt:lpstr>
      <vt:lpstr>Franklin Gothic Book</vt:lpstr>
      <vt:lpstr>Times New Roman</vt:lpstr>
      <vt:lpstr>Wingdings</vt:lpstr>
      <vt:lpstr>Watermark Design Template</vt:lpstr>
      <vt:lpstr>Huffman Coding</vt:lpstr>
      <vt:lpstr>What is Huffman Code</vt:lpstr>
      <vt:lpstr>Key concepts </vt:lpstr>
      <vt:lpstr>Benefits and Use Cases</vt:lpstr>
      <vt:lpstr>Steps of the Huffman Coding Algorithm </vt:lpstr>
      <vt:lpstr>How It Works: (Example)</vt:lpstr>
      <vt:lpstr>2 .    Sort the characters in increasing order of the frequency. </vt:lpstr>
      <vt:lpstr>4.Create an empty node “z”. Assign the minimum frequency to the left child of z and assign the second minimum frequency to the right child of z. Set the value of the z as the sum of the above two minimum frequencies. </vt:lpstr>
      <vt:lpstr>PowerPoint Presentation</vt:lpstr>
      <vt:lpstr>PowerPoint Presentation</vt:lpstr>
      <vt:lpstr>For each non-leaf node, assign 0 to the left edge and 1 to the right edge.</vt:lpstr>
      <vt:lpstr>Challenges and Limitations</vt:lpstr>
      <vt:lpstr>Time Complexity</vt:lpstr>
      <vt:lpstr>Exercise</vt:lpstr>
      <vt:lpstr>Prim's Algorithm  Minimum Spanning Tree</vt:lpstr>
      <vt:lpstr>Table of Content:</vt:lpstr>
      <vt:lpstr>Prerequesit:</vt:lpstr>
      <vt:lpstr>Prerequesit:</vt:lpstr>
      <vt:lpstr>Spanning Tree:</vt:lpstr>
      <vt:lpstr>Properties of a Spanning Tree:</vt:lpstr>
      <vt:lpstr>Minimum Spanning Tree(MST):</vt:lpstr>
      <vt:lpstr>Minimum Spanning Tree(MST):</vt:lpstr>
      <vt:lpstr>Algorithms to Find MST of a Graph:</vt:lpstr>
      <vt:lpstr>What is Prim's Algorithm?</vt:lpstr>
      <vt:lpstr>Steps of Prim’s Algorithm</vt:lpstr>
      <vt:lpstr>Example:</vt:lpstr>
      <vt:lpstr>Example:</vt:lpstr>
      <vt:lpstr>Example:</vt:lpstr>
      <vt:lpstr>Example:</vt:lpstr>
      <vt:lpstr>Applications</vt:lpstr>
      <vt:lpstr>Why Prim's Algorithm?</vt:lpstr>
      <vt:lpstr>Why Not Kruskal’s?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Presentation</dc:title>
  <dc:creator>Microsoft account</dc:creator>
  <cp:lastModifiedBy>Hanseeka Hanseeka</cp:lastModifiedBy>
  <cp:revision>20</cp:revision>
  <dcterms:created xsi:type="dcterms:W3CDTF">2025-04-28T05:13:47Z</dcterms:created>
  <dcterms:modified xsi:type="dcterms:W3CDTF">2025-05-09T18:57:12Z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