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6" r:id="rId6"/>
    <p:sldId id="299" r:id="rId7"/>
    <p:sldId id="288" r:id="rId8"/>
    <p:sldId id="300" r:id="rId9"/>
    <p:sldId id="301" r:id="rId10"/>
    <p:sldId id="302" r:id="rId11"/>
    <p:sldId id="303" r:id="rId12"/>
    <p:sldId id="290" r:id="rId13"/>
    <p:sldId id="304" r:id="rId14"/>
    <p:sldId id="306" r:id="rId15"/>
    <p:sldId id="305" r:id="rId16"/>
    <p:sldId id="307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646" autoAdjust="0"/>
  </p:normalViewPr>
  <p:slideViewPr>
    <p:cSldViewPr snapToGrid="0">
      <p:cViewPr varScale="1">
        <p:scale>
          <a:sx n="69" d="100"/>
          <a:sy n="69" d="100"/>
        </p:scale>
        <p:origin x="918" y="6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5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39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0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73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0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5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89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1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0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2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7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4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7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602" y="316041"/>
            <a:ext cx="7560871" cy="3830130"/>
          </a:xfrm>
        </p:spPr>
        <p:txBody>
          <a:bodyPr/>
          <a:lstStyle/>
          <a:p>
            <a:r>
              <a:rPr lang="en-US" dirty="0" smtClean="0"/>
              <a:t>Topological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27" y="969818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Edges: {0, 1}, {0, 2}, {1, 3}, {1, 4}, {3, 4}, {3, 5}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1431483"/>
            <a:ext cx="6289964" cy="48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4291" y="1842654"/>
            <a:ext cx="9739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DFS (Depth-First Search)</a:t>
            </a:r>
            <a:r>
              <a:rPr lang="en-US" sz="2400" dirty="0"/>
              <a:t> is a graph traversal technique where you:</a:t>
            </a:r>
          </a:p>
          <a:p>
            <a:r>
              <a:rPr lang="en-US" sz="2400" dirty="0"/>
              <a:t>Start at a node,</a:t>
            </a:r>
          </a:p>
          <a:p>
            <a:r>
              <a:rPr lang="en-US" sz="2400" dirty="0"/>
              <a:t>Explore </a:t>
            </a:r>
            <a:r>
              <a:rPr lang="en-US" sz="2400" b="1" dirty="0"/>
              <a:t>as far as possible</a:t>
            </a:r>
            <a:r>
              <a:rPr lang="en-US" sz="2400" dirty="0"/>
              <a:t> along each branch </a:t>
            </a:r>
            <a:r>
              <a:rPr lang="en-US" sz="2400" b="1" dirty="0"/>
              <a:t>before backtracking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/>
              <a:t>topological sorting</a:t>
            </a:r>
            <a:r>
              <a:rPr lang="en-US" sz="2400" dirty="0"/>
              <a:t>, you want to order tasks (or nodes) such that every </a:t>
            </a:r>
            <a:r>
              <a:rPr lang="en-US" sz="2400" b="1" dirty="0"/>
              <a:t>dependency comes before the dependent</a:t>
            </a:r>
            <a:r>
              <a:rPr lang="en-US" sz="2400" dirty="0"/>
              <a:t>. DFS helps with that by </a:t>
            </a:r>
            <a:r>
              <a:rPr lang="en-US" sz="2400" b="1" dirty="0"/>
              <a:t>visiting all the dependencies first</a:t>
            </a:r>
            <a:r>
              <a:rPr lang="en-US" sz="2400" dirty="0"/>
              <a:t> and then </a:t>
            </a:r>
            <a:r>
              <a:rPr lang="en-US" sz="2400" b="1" dirty="0"/>
              <a:t>pushing the current node to the result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34291" y="1025236"/>
            <a:ext cx="425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DFS ( Depth-First search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8363" y="1111010"/>
            <a:ext cx="65947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DFS-Based Topological Sort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node as visited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Visit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its neighbors recursively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After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visiting all neighbors, push the current node to a stack (or list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Reverse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at the end to get the topological order.</a:t>
            </a:r>
          </a:p>
        </p:txBody>
      </p:sp>
    </p:spTree>
    <p:extLst>
      <p:ext uri="{BB962C8B-B14F-4D97-AF65-F5344CB8AC3E}">
        <p14:creationId xmlns:p14="http://schemas.microsoft.com/office/powerpoint/2010/main" val="19400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27" y="969818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35" y="498764"/>
            <a:ext cx="4603201" cy="5834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97" y="498764"/>
            <a:ext cx="4357694" cy="57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27" y="969818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9091" y="789709"/>
            <a:ext cx="53062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Activity 1: solve this using Kahn’s  Algorithm: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0" y="1774594"/>
            <a:ext cx="5934903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27" y="969818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9091" y="789709"/>
            <a:ext cx="530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Answer: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18" y="1588348"/>
            <a:ext cx="9102436" cy="46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27" y="969818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9091" y="789709"/>
            <a:ext cx="530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Solve this using DFS: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35" y="1769243"/>
            <a:ext cx="7174056" cy="40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27" y="969818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9091" y="789709"/>
            <a:ext cx="530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Answer: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1431483"/>
            <a:ext cx="10058400" cy="504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109" y="429490"/>
            <a:ext cx="7533163" cy="817418"/>
          </a:xfrm>
        </p:spPr>
        <p:txBody>
          <a:bodyPr/>
          <a:lstStyle/>
          <a:p>
            <a:pPr algn="ctr"/>
            <a:r>
              <a:rPr lang="en-US" sz="4400" dirty="0" smtClean="0"/>
              <a:t>Real life situation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246908"/>
            <a:ext cx="77862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say, you're making Pasta.</a:t>
            </a:r>
          </a:p>
          <a:p>
            <a:endParaRPr lang="en-US" dirty="0"/>
          </a:p>
          <a:p>
            <a:r>
              <a:rPr lang="en-US" sz="2400" dirty="0" smtClean="0"/>
              <a:t>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have to chop veggies, before you sauté them.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/>
              <a:t>Chop veggies → </a:t>
            </a:r>
            <a:r>
              <a:rPr lang="en-US" sz="2400" dirty="0" smtClean="0"/>
              <a:t> Sauté veggies.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must boil pasta, before you mix it with sauce.</a:t>
            </a:r>
          </a:p>
          <a:p>
            <a:r>
              <a:rPr lang="en-US" sz="2400" dirty="0"/>
              <a:t>              Boil Pasta → </a:t>
            </a:r>
            <a:r>
              <a:rPr lang="en-US" sz="2400" dirty="0" smtClean="0"/>
              <a:t>Mix with sauce.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can‘t serve the meal until everything is cooked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Mix </a:t>
            </a:r>
            <a:r>
              <a:rPr lang="en-US" sz="2400" dirty="0"/>
              <a:t>with sauce → </a:t>
            </a:r>
            <a:r>
              <a:rPr lang="en-US" sz="2400" dirty="0" smtClean="0"/>
              <a:t>Serve meal</a:t>
            </a:r>
          </a:p>
          <a:p>
            <a:r>
              <a:rPr lang="en-US" sz="2400" dirty="0"/>
              <a:t>Just like cooking has a set of steps you must follow in the right order, topological sort helps computers follow the right order of tasks based on what depends on what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545" y="595747"/>
            <a:ext cx="7533163" cy="817418"/>
          </a:xfrm>
        </p:spPr>
        <p:txBody>
          <a:bodyPr/>
          <a:lstStyle/>
          <a:p>
            <a:pPr algn="ctr"/>
            <a:r>
              <a:rPr lang="en-US" sz="4400" dirty="0" smtClean="0"/>
              <a:t>Topological sorting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16182" y="1662546"/>
            <a:ext cx="77862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a linear ordering of the vertices of a </a:t>
            </a:r>
            <a:r>
              <a:rPr lang="en-US" sz="2400" b="1" dirty="0" smtClean="0"/>
              <a:t>Directed acyclic graph (DAG)</a:t>
            </a:r>
            <a:r>
              <a:rPr lang="en-US" sz="2400" dirty="0" smtClean="0"/>
              <a:t>, such that for every </a:t>
            </a:r>
            <a:r>
              <a:rPr lang="en-US" sz="2400" dirty="0"/>
              <a:t>directed edge </a:t>
            </a:r>
            <a:r>
              <a:rPr lang="en-US" sz="2400" b="1" dirty="0"/>
              <a:t>u</a:t>
            </a:r>
            <a:r>
              <a:rPr lang="en-US" sz="2400" b="1" dirty="0" smtClean="0"/>
              <a:t>→v</a:t>
            </a:r>
            <a:r>
              <a:rPr lang="en-US" sz="2400" b="1" dirty="0"/>
              <a:t> </a:t>
            </a:r>
            <a:r>
              <a:rPr lang="en-US" sz="2400" b="1" dirty="0" smtClean="0"/>
              <a:t>vertex u appears before v</a:t>
            </a:r>
            <a:r>
              <a:rPr lang="en-US" sz="2400" dirty="0" smtClean="0"/>
              <a:t> in the ordering.</a:t>
            </a:r>
          </a:p>
          <a:p>
            <a:endParaRPr lang="en-US" sz="2400" dirty="0"/>
          </a:p>
          <a:p>
            <a:pPr algn="ctr"/>
            <a:r>
              <a:rPr lang="en-US" sz="2400" b="1" dirty="0"/>
              <a:t>DAG (Directed Acyclic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DAG</a:t>
            </a:r>
            <a:r>
              <a:rPr lang="en-US" sz="2400" dirty="0"/>
              <a:t> is a graph where: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edges have a </a:t>
            </a:r>
            <a:r>
              <a:rPr lang="en-US" sz="2400" b="1" dirty="0"/>
              <a:t>direction</a:t>
            </a:r>
            <a:r>
              <a:rPr lang="en-US" sz="2400" dirty="0"/>
              <a:t> (from one node to another),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b="1" dirty="0"/>
              <a:t>no cycles</a:t>
            </a:r>
            <a:r>
              <a:rPr lang="en-US" sz="2400" dirty="0"/>
              <a:t> — you can’t return to the same node by following the edges.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48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5" y="781050"/>
            <a:ext cx="10058400" cy="46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965" y="595747"/>
            <a:ext cx="8215744" cy="817418"/>
          </a:xfrm>
        </p:spPr>
        <p:txBody>
          <a:bodyPr/>
          <a:lstStyle/>
          <a:p>
            <a:pPr algn="ctr"/>
            <a:r>
              <a:rPr lang="en-US" sz="4400" dirty="0" smtClean="0"/>
              <a:t>Why it only works on DAGs?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1734113"/>
            <a:ext cx="9377240" cy="44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965" y="595747"/>
            <a:ext cx="8215744" cy="817418"/>
          </a:xfrm>
        </p:spPr>
        <p:txBody>
          <a:bodyPr/>
          <a:lstStyle/>
          <a:p>
            <a:pPr algn="ctr"/>
            <a:r>
              <a:rPr lang="en-US" sz="4400" dirty="0" smtClean="0"/>
              <a:t>Why it only works on DAGs?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64" y="1611747"/>
            <a:ext cx="8222927" cy="44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602" y="316041"/>
            <a:ext cx="7560871" cy="3830130"/>
          </a:xfrm>
        </p:spPr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7926" y="831275"/>
            <a:ext cx="8215744" cy="817418"/>
          </a:xfrm>
        </p:spPr>
        <p:txBody>
          <a:bodyPr/>
          <a:lstStyle/>
          <a:p>
            <a:pPr algn="ctr"/>
            <a:r>
              <a:rPr lang="en-US" sz="4400" dirty="0" smtClean="0"/>
              <a:t>Two techniques 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85454" y="1911926"/>
            <a:ext cx="856210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Kahn‘s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Kahn's Algorithm</a:t>
            </a:r>
            <a:r>
              <a:rPr lang="en-US" sz="2400" dirty="0"/>
              <a:t> is an efficient method used for </a:t>
            </a:r>
            <a:r>
              <a:rPr lang="en-US" sz="2400" b="1" dirty="0"/>
              <a:t>topological sorting</a:t>
            </a:r>
            <a:r>
              <a:rPr lang="en-US" sz="2400" dirty="0"/>
              <a:t> of a </a:t>
            </a:r>
            <a:r>
              <a:rPr lang="en-US" sz="2400" b="1" dirty="0"/>
              <a:t>Directed Acyclic Graph (DAG</a:t>
            </a:r>
            <a:r>
              <a:rPr lang="en-US" sz="2400" b="1" dirty="0" smtClean="0"/>
              <a:t>)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algorithm is based on BFS and utilize the concept of in-degree to determine the order of nodes and </a:t>
            </a:r>
            <a:r>
              <a:rPr lang="en-US" sz="2400" dirty="0"/>
              <a:t>uses a </a:t>
            </a:r>
            <a:r>
              <a:rPr lang="en-US" sz="2400" b="1" dirty="0"/>
              <a:t>queue</a:t>
            </a:r>
            <a:r>
              <a:rPr lang="en-US" sz="2400" dirty="0"/>
              <a:t> to process the nodes and ensures that the final order respects all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8982" y="720436"/>
            <a:ext cx="97397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Steps of Kahn's Algorithm for Topological Sort</a:t>
            </a:r>
            <a:r>
              <a:rPr lang="en-US" sz="2400" b="1" dirty="0" smtClean="0"/>
              <a:t>:</a:t>
            </a:r>
          </a:p>
          <a:p>
            <a:endParaRPr lang="en-US" sz="2000" dirty="0"/>
          </a:p>
          <a:p>
            <a:pPr fontAlgn="base"/>
            <a:r>
              <a:rPr lang="en-US" b="1" dirty="0"/>
              <a:t>Step 0:</a:t>
            </a:r>
            <a:r>
              <a:rPr lang="en-US" dirty="0"/>
              <a:t> Find </a:t>
            </a:r>
            <a:r>
              <a:rPr lang="en-US" dirty="0" smtClean="0"/>
              <a:t>indegree </a:t>
            </a:r>
            <a:r>
              <a:rPr lang="en-US" dirty="0"/>
              <a:t>for all nodes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Step 1:</a:t>
            </a:r>
            <a:r>
              <a:rPr lang="en-US" dirty="0"/>
              <a:t> Identify a node with no incoming edges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Step 2:</a:t>
            </a:r>
            <a:r>
              <a:rPr lang="en-US" dirty="0"/>
              <a:t> Remove the node from the graph and add it to the ordering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Step 3:</a:t>
            </a:r>
            <a:r>
              <a:rPr lang="en-US" dirty="0"/>
              <a:t> Remove the node’s out-going edges from the graph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Step 4:</a:t>
            </a:r>
            <a:r>
              <a:rPr lang="en-US" dirty="0"/>
              <a:t> Decrement the </a:t>
            </a:r>
            <a:r>
              <a:rPr lang="en-US" dirty="0" smtClean="0"/>
              <a:t>indegree </a:t>
            </a:r>
            <a:r>
              <a:rPr lang="en-US" dirty="0"/>
              <a:t>where connected edges were deleted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Step 5: </a:t>
            </a:r>
            <a:r>
              <a:rPr lang="en-US" dirty="0"/>
              <a:t>Repeat Steps 1 to 4 till there are no nodes left with zero </a:t>
            </a:r>
            <a:r>
              <a:rPr lang="en-US" dirty="0" smtClean="0"/>
              <a:t>indegree.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Step 6: </a:t>
            </a:r>
            <a:r>
              <a:rPr lang="en-US" dirty="0"/>
              <a:t>Check if all elements are present in the sorted order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Step 7:</a:t>
            </a:r>
            <a:r>
              <a:rPr lang="en-US" dirty="0"/>
              <a:t> If the result of Step 6 is true, we have the sorted order. Else, no topological ordering exists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‍</a:t>
            </a:r>
            <a:r>
              <a:rPr lang="en-US" b="1" dirty="0"/>
              <a:t>Step 8: </a:t>
            </a:r>
            <a:r>
              <a:rPr lang="en-US" dirty="0"/>
              <a:t>Exit.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Widescreen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Tenorite</vt:lpstr>
      <vt:lpstr>Times New Roman</vt:lpstr>
      <vt:lpstr>Custom</vt:lpstr>
      <vt:lpstr>Topological sorting</vt:lpstr>
      <vt:lpstr>Real life situation</vt:lpstr>
      <vt:lpstr>Topological sorting</vt:lpstr>
      <vt:lpstr>PowerPoint Presentation</vt:lpstr>
      <vt:lpstr>Why it only works on DAGs?</vt:lpstr>
      <vt:lpstr>Why it only works on DAGs?</vt:lpstr>
      <vt:lpstr>How it works?</vt:lpstr>
      <vt:lpstr>Two techniques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2025-04-23T18:24:08Z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