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71" r:id="rId4"/>
    <p:sldId id="272" r:id="rId5"/>
    <p:sldId id="267" r:id="rId6"/>
    <p:sldId id="273" r:id="rId7"/>
    <p:sldId id="274" r:id="rId8"/>
    <p:sldId id="268" r:id="rId9"/>
    <p:sldId id="269" r:id="rId10"/>
    <p:sldId id="270" r:id="rId11"/>
    <p:sldId id="275" r:id="rId12"/>
    <p:sldId id="276" r:id="rId13"/>
    <p:sldId id="277" r:id="rId14"/>
    <p:sldId id="278" r:id="rId15"/>
    <p:sldId id="281" r:id="rId16"/>
    <p:sldId id="279" r:id="rId17"/>
    <p:sldId id="280" r:id="rId18"/>
    <p:sldId id="282" r:id="rId19"/>
    <p:sldId id="283" r:id="rId20"/>
    <p:sldId id="284" r:id="rId21"/>
    <p:sldId id="285" r:id="rId22"/>
    <p:sldId id="286" r:id="rId23"/>
    <p:sldId id="287" r:id="rId24"/>
    <p:sldId id="289" r:id="rId25"/>
    <p:sldId id="288" r:id="rId26"/>
    <p:sldId id="290" r:id="rId27"/>
    <p:sldId id="291" r:id="rId28"/>
    <p:sldId id="292" r:id="rId29"/>
    <p:sldId id="293" r:id="rId30"/>
    <p:sldId id="294" r:id="rId31"/>
    <p:sldId id="2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10BA-E109-40B0-94B5-317D66C0E17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C584-A3B6-418D-A201-43F0D403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10BA-E109-40B0-94B5-317D66C0E17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C584-A3B6-418D-A201-43F0D403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6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10BA-E109-40B0-94B5-317D66C0E17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C584-A3B6-418D-A201-43F0D403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10BA-E109-40B0-94B5-317D66C0E17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C584-A3B6-418D-A201-43F0D403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7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10BA-E109-40B0-94B5-317D66C0E17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C584-A3B6-418D-A201-43F0D403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4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10BA-E109-40B0-94B5-317D66C0E17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C584-A3B6-418D-A201-43F0D403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8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10BA-E109-40B0-94B5-317D66C0E17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C584-A3B6-418D-A201-43F0D403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6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10BA-E109-40B0-94B5-317D66C0E17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C584-A3B6-418D-A201-43F0D403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7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10BA-E109-40B0-94B5-317D66C0E17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C584-A3B6-418D-A201-43F0D403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6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10BA-E109-40B0-94B5-317D66C0E17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C584-A3B6-418D-A201-43F0D403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8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10BA-E109-40B0-94B5-317D66C0E17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7C584-A3B6-418D-A201-43F0D403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2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0766"/>
            <a:ext cx="10515600" cy="4876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10BA-E109-40B0-94B5-317D66C0E178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7C584-A3B6-418D-A201-43F0D403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7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000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990600"/>
            <a:ext cx="8229600" cy="2209800"/>
          </a:xfrm>
        </p:spPr>
        <p:txBody>
          <a:bodyPr/>
          <a:lstStyle/>
          <a:p>
            <a:pPr algn="r" eaLnBrk="1" hangingPunct="1"/>
            <a:r>
              <a:rPr lang="en-US" altLang="en-US" sz="4600" b="1" smtClean="0">
                <a:latin typeface="Tahoma" panose="020B0604030504040204" pitchFamily="34" charset="0"/>
              </a:rPr>
              <a:t>Design and Analysis of Algorithms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867400" y="4191000"/>
            <a:ext cx="6019800" cy="1143000"/>
          </a:xfrm>
        </p:spPr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sz="2800" b="1" dirty="0" smtClean="0">
                <a:solidFill>
                  <a:srgbClr val="000099"/>
                </a:solidFill>
              </a:rPr>
              <a:t>Lectures Week 9 &amp; 10</a:t>
            </a:r>
          </a:p>
        </p:txBody>
      </p:sp>
    </p:spTree>
    <p:extLst>
      <p:ext uri="{BB962C8B-B14F-4D97-AF65-F5344CB8AC3E}">
        <p14:creationId xmlns:p14="http://schemas.microsoft.com/office/powerpoint/2010/main" val="420205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</a:t>
            </a:r>
            <a:r>
              <a:rPr lang="en-US" dirty="0"/>
              <a:t>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407" b="12213"/>
          <a:stretch/>
        </p:blipFill>
        <p:spPr>
          <a:xfrm>
            <a:off x="838200" y="1280160"/>
            <a:ext cx="6189617" cy="39057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33277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Uses: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Priority Queues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Heap Sort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Dijkstra’s Algorithm</a:t>
            </a:r>
            <a:r>
              <a:rPr lang="en-US" dirty="0"/>
              <a:t> (for shortest paths)</a:t>
            </a:r>
          </a:p>
        </p:txBody>
      </p:sp>
    </p:spTree>
    <p:extLst>
      <p:ext uri="{BB962C8B-B14F-4D97-AF65-F5344CB8AC3E}">
        <p14:creationId xmlns:p14="http://schemas.microsoft.com/office/powerpoint/2010/main" val="3456892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1666"/>
            <a:ext cx="8828314" cy="49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7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Hash Tables – Definition and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✅ </a:t>
            </a:r>
            <a:r>
              <a:rPr lang="en-US" b="1" dirty="0"/>
              <a:t>Definition:</a:t>
            </a:r>
          </a:p>
          <a:p>
            <a:r>
              <a:rPr lang="en-US" dirty="0"/>
              <a:t>A </a:t>
            </a:r>
            <a:r>
              <a:rPr lang="en-US" b="1" dirty="0"/>
              <a:t>Hash Table</a:t>
            </a:r>
            <a:r>
              <a:rPr lang="en-US" dirty="0"/>
              <a:t> is a data structure that </a:t>
            </a:r>
            <a:r>
              <a:rPr lang="en-US" b="1" dirty="0"/>
              <a:t>maps keys to values</a:t>
            </a:r>
            <a:r>
              <a:rPr lang="en-US" dirty="0"/>
              <a:t> using a </a:t>
            </a:r>
            <a:r>
              <a:rPr lang="en-US" b="1" dirty="0"/>
              <a:t>hash function</a:t>
            </a:r>
            <a:r>
              <a:rPr lang="en-US" dirty="0"/>
              <a:t>. It allows </a:t>
            </a:r>
            <a:r>
              <a:rPr lang="en-US" b="1" dirty="0"/>
              <a:t>fast access, insertion, and deletion</a:t>
            </a:r>
            <a:r>
              <a:rPr lang="en-US" dirty="0"/>
              <a:t> (on average in </a:t>
            </a:r>
            <a:r>
              <a:rPr lang="en-US" b="1" dirty="0"/>
              <a:t>O(1)</a:t>
            </a:r>
            <a:r>
              <a:rPr lang="en-US" dirty="0"/>
              <a:t> time), making it ideal for use in scenarios where fast lookups are critical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✅ Real-Time Example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r>
              <a:rPr lang="en-US" b="1" dirty="0"/>
              <a:t>Phone Contacts </a:t>
            </a:r>
            <a:r>
              <a:rPr lang="en-US" b="1" dirty="0" smtClean="0"/>
              <a:t>App:</a:t>
            </a:r>
            <a:r>
              <a:rPr lang="en-US" dirty="0" smtClean="0"/>
              <a:t> When </a:t>
            </a:r>
            <a:r>
              <a:rPr lang="en-US" dirty="0"/>
              <a:t>you search for a name in your contacts, the app quickly locates it using a hash table behind the scenes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10" y="5529262"/>
            <a:ext cx="7450047" cy="96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0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Direct-Address Tables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200" y="1390106"/>
            <a:ext cx="9808846" cy="478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5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63524"/>
            <a:ext cx="9006433" cy="3143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9302"/>
            <a:ext cx="5484223" cy="252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42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6031"/>
            <a:ext cx="7443651" cy="485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71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468"/>
          <a:stretch/>
        </p:blipFill>
        <p:spPr>
          <a:xfrm>
            <a:off x="838200" y="1271451"/>
            <a:ext cx="9102634" cy="46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29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148" t="34082" r="17347" b="32972"/>
          <a:stretch/>
        </p:blipFill>
        <p:spPr>
          <a:xfrm>
            <a:off x="1628503" y="1554479"/>
            <a:ext cx="8116388" cy="34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10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Problem 1: Transform and Conquer – Real Life Scenario (Library 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Scenario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You are managing a digital library system. Initially, all book records are unsorted. Students complain about slow search times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Task: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Explain how you would apply the </a:t>
            </a:r>
            <a:r>
              <a:rPr lang="en-US" b="1" dirty="0"/>
              <a:t>Transform and Conquer</a:t>
            </a:r>
            <a:r>
              <a:rPr lang="en-US" dirty="0"/>
              <a:t> approach to improve the search speed, and what transformation you would perform on the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Guiding Questions:</a:t>
            </a:r>
            <a:endParaRPr lang="en-US" dirty="0"/>
          </a:p>
          <a:p>
            <a:r>
              <a:rPr lang="en-US" dirty="0"/>
              <a:t>What would be your first step before allowing any search operation?</a:t>
            </a:r>
          </a:p>
          <a:p>
            <a:r>
              <a:rPr lang="en-US" dirty="0"/>
              <a:t>How would Binary Search help after this step?</a:t>
            </a:r>
          </a:p>
          <a:p>
            <a:r>
              <a:rPr lang="en-US" dirty="0"/>
              <a:t>What is the time complexity before and after applying the transformation?</a:t>
            </a:r>
          </a:p>
        </p:txBody>
      </p:sp>
    </p:spTree>
    <p:extLst>
      <p:ext uri="{BB962C8B-B14F-4D97-AF65-F5344CB8AC3E}">
        <p14:creationId xmlns:p14="http://schemas.microsoft.com/office/powerpoint/2010/main" val="3033182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31520" y="713287"/>
            <a:ext cx="10332720" cy="524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9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Transform and conquer </a:t>
            </a:r>
            <a:r>
              <a:rPr lang="en-US" b="1" dirty="0" smtClean="0"/>
              <a:t>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Definition:</a:t>
            </a:r>
            <a:r>
              <a:rPr lang="en-US" dirty="0"/>
              <a:t> </a:t>
            </a:r>
            <a:r>
              <a:rPr lang="en-US" dirty="0" smtClean="0"/>
              <a:t>Transform </a:t>
            </a:r>
            <a:r>
              <a:rPr lang="en-US" dirty="0"/>
              <a:t>and Conquer is a problem-solving technique where we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dirty="0"/>
              <a:t>Transform</a:t>
            </a:r>
            <a:r>
              <a:rPr lang="en-US" dirty="0"/>
              <a:t> the given problem into a simpler or more familiar form.</a:t>
            </a:r>
          </a:p>
          <a:p>
            <a:r>
              <a:rPr lang="en-US" b="1" dirty="0"/>
              <a:t>Conquer</a:t>
            </a:r>
            <a:r>
              <a:rPr lang="en-US" dirty="0"/>
              <a:t> the transformed problem using known methods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Transform and conquer is a strategy in algorithm design where the original problem is transformed into a different (usually simpler or more manageable) version, and then solved efficiently.</a:t>
            </a:r>
          </a:p>
          <a:p>
            <a:r>
              <a:rPr lang="en-US" dirty="0"/>
              <a:t>We apply this approach in various data structures to improve performance and maintain balance during operations like search, insert, and delete.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Example:</a:t>
            </a:r>
            <a:endParaRPr lang="en-US" dirty="0"/>
          </a:p>
          <a:p>
            <a:r>
              <a:rPr lang="en-US" b="1" dirty="0"/>
              <a:t>Problem:</a:t>
            </a:r>
            <a:r>
              <a:rPr lang="en-US" dirty="0"/>
              <a:t> Searching for an element in a list.</a:t>
            </a:r>
          </a:p>
          <a:p>
            <a:r>
              <a:rPr lang="en-US" b="1" dirty="0"/>
              <a:t>Transform:</a:t>
            </a:r>
            <a:r>
              <a:rPr lang="en-US" dirty="0"/>
              <a:t> Sort the list first (transformation).</a:t>
            </a:r>
          </a:p>
          <a:p>
            <a:r>
              <a:rPr lang="en-US" b="1" dirty="0"/>
              <a:t>Conquer:</a:t>
            </a:r>
            <a:r>
              <a:rPr lang="en-US" dirty="0"/>
              <a:t> Use </a:t>
            </a:r>
            <a:r>
              <a:rPr lang="en-US" b="1" dirty="0"/>
              <a:t>Binary Search</a:t>
            </a:r>
            <a:r>
              <a:rPr lang="en-US" dirty="0"/>
              <a:t> (efficient search in sorted lists).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22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Elementary Graph </a:t>
            </a:r>
            <a:r>
              <a:rPr lang="en-US" b="1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Graphs </a:t>
            </a:r>
            <a:r>
              <a:rPr lang="en-US" dirty="0"/>
              <a:t>are used to model relationships and connections — such as cities and roads, webpages and links, or tasks and dependencies. Let's explore </a:t>
            </a:r>
            <a:r>
              <a:rPr lang="en-US" b="1" dirty="0"/>
              <a:t>three core algorithms</a:t>
            </a:r>
            <a:r>
              <a:rPr lang="en-US" dirty="0"/>
              <a:t> for working with graphs</a:t>
            </a:r>
            <a:r>
              <a:rPr lang="en-US" dirty="0" smtClean="0"/>
              <a:t>:</a:t>
            </a:r>
          </a:p>
          <a:p>
            <a:r>
              <a:rPr lang="en-US" b="1" dirty="0">
                <a:solidFill>
                  <a:srgbClr val="FF0000"/>
                </a:solidFill>
              </a:rPr>
              <a:t>What is BFS?</a:t>
            </a:r>
          </a:p>
          <a:p>
            <a:r>
              <a:rPr lang="en-US" b="1" dirty="0"/>
              <a:t>Breadth-First Search (BFS)</a:t>
            </a:r>
            <a:r>
              <a:rPr lang="en-US" dirty="0"/>
              <a:t> is a graph traversal algorithm that explores </a:t>
            </a:r>
            <a:r>
              <a:rPr lang="en-US" b="1" dirty="0"/>
              <a:t>all the neighboring nodes level by level</a:t>
            </a:r>
            <a:r>
              <a:rPr lang="en-US" dirty="0"/>
              <a:t> before moving to the next level.</a:t>
            </a:r>
          </a:p>
          <a:p>
            <a:r>
              <a:rPr lang="en-US" b="1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Why use BFS?</a:t>
            </a:r>
          </a:p>
          <a:p>
            <a:r>
              <a:rPr lang="en-US" dirty="0"/>
              <a:t>To find the </a:t>
            </a:r>
            <a:r>
              <a:rPr lang="en-US" b="1" dirty="0"/>
              <a:t>shortest path</a:t>
            </a:r>
            <a:r>
              <a:rPr lang="en-US" dirty="0"/>
              <a:t> in an unweighted graph.</a:t>
            </a:r>
          </a:p>
          <a:p>
            <a:r>
              <a:rPr lang="en-US" dirty="0"/>
              <a:t>To explore all nodes reachable from a given source.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How </a:t>
            </a:r>
            <a:r>
              <a:rPr lang="en-US" b="1" dirty="0">
                <a:solidFill>
                  <a:srgbClr val="FF0000"/>
                </a:solidFill>
              </a:rPr>
              <a:t>it works:</a:t>
            </a:r>
          </a:p>
          <a:p>
            <a:r>
              <a:rPr lang="en-US" dirty="0"/>
              <a:t>Start from the </a:t>
            </a:r>
            <a:r>
              <a:rPr lang="en-US" b="1" dirty="0"/>
              <a:t>source node</a:t>
            </a:r>
            <a:r>
              <a:rPr lang="en-US" dirty="0"/>
              <a:t>.</a:t>
            </a:r>
          </a:p>
          <a:p>
            <a:r>
              <a:rPr lang="en-US" dirty="0"/>
              <a:t>Use a </a:t>
            </a:r>
            <a:r>
              <a:rPr lang="en-US" b="1" dirty="0"/>
              <a:t>queue</a:t>
            </a:r>
            <a:r>
              <a:rPr lang="en-US" dirty="0"/>
              <a:t> to explore neighbors.</a:t>
            </a:r>
          </a:p>
          <a:p>
            <a:r>
              <a:rPr lang="en-US" dirty="0"/>
              <a:t>Mark nodes as </a:t>
            </a:r>
            <a:r>
              <a:rPr lang="en-US" b="1" dirty="0"/>
              <a:t>visited</a:t>
            </a:r>
            <a:r>
              <a:rPr lang="en-US" dirty="0"/>
              <a:t> to avoid repetition.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🌐 </a:t>
            </a:r>
            <a:r>
              <a:rPr lang="en-US" b="1" dirty="0"/>
              <a:t>Real-Life </a:t>
            </a:r>
            <a:r>
              <a:rPr lang="en-US" b="1" dirty="0" smtClean="0"/>
              <a:t>Example: </a:t>
            </a:r>
            <a:r>
              <a:rPr lang="en-US" dirty="0" smtClean="0"/>
              <a:t>Imagine </a:t>
            </a:r>
            <a:r>
              <a:rPr lang="en-US" dirty="0"/>
              <a:t>you are using </a:t>
            </a:r>
            <a:r>
              <a:rPr lang="en-US" b="1" dirty="0"/>
              <a:t>Google Maps</a:t>
            </a:r>
            <a:r>
              <a:rPr lang="en-US" dirty="0"/>
              <a:t> to find the shortest number of roads between two cities — BFS helps in exploring all possible routes in levels.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56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DFS?</a:t>
            </a:r>
          </a:p>
          <a:p>
            <a:r>
              <a:rPr lang="en-US" b="1" dirty="0"/>
              <a:t>Depth-First Search (DFS)</a:t>
            </a:r>
            <a:r>
              <a:rPr lang="en-US" dirty="0"/>
              <a:t> explores as far as possible along a branch </a:t>
            </a:r>
            <a:r>
              <a:rPr lang="en-US" b="1" dirty="0"/>
              <a:t>before backtracking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Why </a:t>
            </a:r>
            <a:r>
              <a:rPr lang="en-US" b="1" dirty="0">
                <a:solidFill>
                  <a:srgbClr val="FF0000"/>
                </a:solidFill>
              </a:rPr>
              <a:t>use DFS?</a:t>
            </a:r>
          </a:p>
          <a:p>
            <a:r>
              <a:rPr lang="en-US" dirty="0"/>
              <a:t>To detect </a:t>
            </a:r>
            <a:r>
              <a:rPr lang="en-US" b="1" dirty="0"/>
              <a:t>cycles</a:t>
            </a:r>
            <a:r>
              <a:rPr lang="en-US" dirty="0"/>
              <a:t> in a graph.</a:t>
            </a:r>
          </a:p>
          <a:p>
            <a:r>
              <a:rPr lang="en-US" dirty="0"/>
              <a:t>To explore </a:t>
            </a:r>
            <a:r>
              <a:rPr lang="en-US" b="1" dirty="0"/>
              <a:t>connected components</a:t>
            </a:r>
            <a:r>
              <a:rPr lang="en-US" dirty="0"/>
              <a:t>.</a:t>
            </a:r>
          </a:p>
          <a:p>
            <a:r>
              <a:rPr lang="en-US" dirty="0"/>
              <a:t>Useful in </a:t>
            </a:r>
            <a:r>
              <a:rPr lang="en-US" b="1" dirty="0"/>
              <a:t>topological sorting</a:t>
            </a:r>
            <a:r>
              <a:rPr lang="en-US" dirty="0"/>
              <a:t>, </a:t>
            </a:r>
            <a:r>
              <a:rPr lang="en-US" b="1" dirty="0"/>
              <a:t>maze solving</a:t>
            </a:r>
            <a:r>
              <a:rPr lang="en-US" dirty="0"/>
              <a:t>, and </a:t>
            </a:r>
            <a:r>
              <a:rPr lang="en-US" b="1" dirty="0"/>
              <a:t>puzzle solving</a:t>
            </a:r>
            <a:r>
              <a:rPr lang="en-US" dirty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How </a:t>
            </a:r>
            <a:r>
              <a:rPr lang="en-US" b="1" dirty="0">
                <a:solidFill>
                  <a:srgbClr val="FF0000"/>
                </a:solidFill>
              </a:rPr>
              <a:t>it works:</a:t>
            </a:r>
          </a:p>
          <a:p>
            <a:r>
              <a:rPr lang="en-US" dirty="0"/>
              <a:t>Start from the source node.</a:t>
            </a:r>
          </a:p>
          <a:p>
            <a:r>
              <a:rPr lang="en-US" dirty="0"/>
              <a:t>Use </a:t>
            </a:r>
            <a:r>
              <a:rPr lang="en-US" b="1" dirty="0"/>
              <a:t>recursion or a stack</a:t>
            </a:r>
            <a:r>
              <a:rPr lang="en-US" dirty="0"/>
              <a:t> to go deep.</a:t>
            </a:r>
          </a:p>
          <a:p>
            <a:r>
              <a:rPr lang="en-US" dirty="0"/>
              <a:t>Backtrack when no unvisited neighbors remain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🌐 Real-Life </a:t>
            </a:r>
            <a:r>
              <a:rPr lang="en-US" b="1" dirty="0" smtClean="0"/>
              <a:t>Example: </a:t>
            </a:r>
            <a:r>
              <a:rPr lang="en-US" dirty="0" smtClean="0"/>
              <a:t>Imagine </a:t>
            </a:r>
            <a:r>
              <a:rPr lang="en-US" dirty="0"/>
              <a:t>exploring all paths in a maze — DFS dives deep into one path before trying alternatives.</a:t>
            </a:r>
          </a:p>
        </p:txBody>
      </p:sp>
    </p:spTree>
    <p:extLst>
      <p:ext uri="{BB962C8B-B14F-4D97-AF65-F5344CB8AC3E}">
        <p14:creationId xmlns:p14="http://schemas.microsoft.com/office/powerpoint/2010/main" val="2624795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096" y="1321601"/>
            <a:ext cx="9465609" cy="507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27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96" y="1523183"/>
            <a:ext cx="10651264" cy="385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21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42604" y="2178372"/>
            <a:ext cx="81076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Elementary Graph Algorithms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b="1" dirty="0"/>
              <a:t>Topics:</a:t>
            </a:r>
            <a:r>
              <a:rPr lang="en-US" sz="4400" dirty="0"/>
              <a:t> BFS, DFS,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3994656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</a:t>
            </a:r>
            <a:r>
              <a:rPr lang="en-US" b="1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/>
              <a:t>graph</a:t>
            </a:r>
            <a:r>
              <a:rPr lang="en-US" dirty="0"/>
              <a:t> is a collection of </a:t>
            </a:r>
            <a:r>
              <a:rPr lang="en-US" b="1" dirty="0"/>
              <a:t>nodes (vertices)</a:t>
            </a:r>
            <a:r>
              <a:rPr lang="en-US" dirty="0"/>
              <a:t> and </a:t>
            </a:r>
            <a:r>
              <a:rPr lang="en-US" b="1" dirty="0"/>
              <a:t>edges (connections)</a:t>
            </a:r>
            <a:r>
              <a:rPr lang="en-US" dirty="0"/>
              <a:t>.</a:t>
            </a:r>
          </a:p>
          <a:p>
            <a:r>
              <a:rPr lang="en-US" dirty="0"/>
              <a:t>Can be </a:t>
            </a:r>
            <a:r>
              <a:rPr lang="en-US" b="1" dirty="0"/>
              <a:t>directed</a:t>
            </a:r>
            <a:r>
              <a:rPr lang="en-US" dirty="0"/>
              <a:t> or </a:t>
            </a:r>
            <a:r>
              <a:rPr lang="en-US" b="1" dirty="0"/>
              <a:t>undirected</a:t>
            </a:r>
            <a:r>
              <a:rPr lang="en-US" dirty="0"/>
              <a:t>.</a:t>
            </a:r>
          </a:p>
          <a:p>
            <a:r>
              <a:rPr lang="en-US" dirty="0"/>
              <a:t>Used to represent networks, relationships, and connections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Real-Life Examples:</a:t>
            </a:r>
            <a:endParaRPr lang="en-US" dirty="0"/>
          </a:p>
          <a:p>
            <a:r>
              <a:rPr lang="en-US" dirty="0"/>
              <a:t>Social networks (people as nodes, friendships as edges)</a:t>
            </a:r>
          </a:p>
          <a:p>
            <a:r>
              <a:rPr lang="en-US" dirty="0"/>
              <a:t>Maps (cities as nodes, roads as edges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92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Graph Algorithms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Efficient </a:t>
            </a:r>
            <a:r>
              <a:rPr lang="en-US" dirty="0"/>
              <a:t>exploration and understanding of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/>
              <a:t>Helps solve real-world problems:</a:t>
            </a:r>
          </a:p>
          <a:p>
            <a:pPr lvl="1"/>
            <a:r>
              <a:rPr lang="en-US" dirty="0"/>
              <a:t>Navigation and routing</a:t>
            </a:r>
          </a:p>
          <a:p>
            <a:pPr lvl="1"/>
            <a:r>
              <a:rPr lang="en-US" dirty="0"/>
              <a:t>Network connectivity</a:t>
            </a:r>
          </a:p>
          <a:p>
            <a:pPr lvl="1"/>
            <a:r>
              <a:rPr lang="en-US" dirty="0"/>
              <a:t>Scheduling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10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Breadth-First Search (BFS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Definition</a:t>
            </a:r>
            <a:r>
              <a:rPr lang="en-US" b="1" dirty="0"/>
              <a:t>:</a:t>
            </a:r>
            <a:r>
              <a:rPr lang="en-US" dirty="0"/>
              <a:t> Explores a graph layer by layer (level-order)</a:t>
            </a:r>
          </a:p>
          <a:p>
            <a:r>
              <a:rPr lang="en-US" b="1" dirty="0"/>
              <a:t>Data Structure Used:</a:t>
            </a:r>
            <a:r>
              <a:rPr lang="en-US" dirty="0"/>
              <a:t> Queue</a:t>
            </a:r>
          </a:p>
          <a:p>
            <a:r>
              <a:rPr lang="en-US" b="1" dirty="0"/>
              <a:t>Time Complexity:</a:t>
            </a:r>
            <a:r>
              <a:rPr lang="en-US" dirty="0"/>
              <a:t> O(V + 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Steps:</a:t>
            </a:r>
            <a:endParaRPr lang="en-US" dirty="0"/>
          </a:p>
          <a:p>
            <a:r>
              <a:rPr lang="en-US" dirty="0"/>
              <a:t>Start at a source node.</a:t>
            </a:r>
          </a:p>
          <a:p>
            <a:r>
              <a:rPr lang="en-US" dirty="0"/>
              <a:t>Visit all its neighbors.</a:t>
            </a:r>
          </a:p>
          <a:p>
            <a:r>
              <a:rPr lang="en-US" dirty="0"/>
              <a:t>Move to the next level of neighbors.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977" y="3553097"/>
            <a:ext cx="5969725" cy="25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91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Depth-First Search (DFS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Definition</a:t>
            </a:r>
            <a:r>
              <a:rPr lang="en-US" b="1" dirty="0"/>
              <a:t>:</a:t>
            </a:r>
            <a:r>
              <a:rPr lang="en-US" dirty="0"/>
              <a:t> Explores a graph by going deep into a branch before backtracking.</a:t>
            </a:r>
          </a:p>
          <a:p>
            <a:r>
              <a:rPr lang="en-US" b="1" dirty="0"/>
              <a:t>Data Structure Used:</a:t>
            </a:r>
            <a:r>
              <a:rPr lang="en-US" dirty="0"/>
              <a:t> Stack (or recursion)</a:t>
            </a:r>
          </a:p>
          <a:p>
            <a:r>
              <a:rPr lang="en-US" b="1" dirty="0"/>
              <a:t>Time Complexity:</a:t>
            </a:r>
            <a:r>
              <a:rPr lang="en-US" dirty="0"/>
              <a:t> O(V + 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Steps:</a:t>
            </a:r>
            <a:endParaRPr lang="en-US" dirty="0"/>
          </a:p>
          <a:p>
            <a:r>
              <a:rPr lang="en-US" dirty="0"/>
              <a:t>Start at a source node.</a:t>
            </a:r>
          </a:p>
          <a:p>
            <a:r>
              <a:rPr lang="en-US" dirty="0"/>
              <a:t>Explore as deep as possible along one branch.</a:t>
            </a:r>
          </a:p>
          <a:p>
            <a:r>
              <a:rPr lang="en-US" dirty="0"/>
              <a:t>Backtrack when no further nodes are reachable.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176" y="3095897"/>
            <a:ext cx="4614590" cy="228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97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605" y="1658983"/>
            <a:ext cx="8268789" cy="360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6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2899"/>
            <a:ext cx="10003971" cy="474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87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Topological </a:t>
            </a:r>
            <a:r>
              <a:rPr lang="en-US" b="1" dirty="0" smtClean="0"/>
              <a:t>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Definition</a:t>
            </a:r>
            <a:r>
              <a:rPr lang="en-US" b="1" dirty="0"/>
              <a:t>:</a:t>
            </a:r>
            <a:r>
              <a:rPr lang="en-US" dirty="0"/>
              <a:t> Linear ordering of nodes such that for every directed edge u -&gt; v, u comes before v.</a:t>
            </a:r>
          </a:p>
          <a:p>
            <a:r>
              <a:rPr lang="en-US" b="1" dirty="0"/>
              <a:t>Applies to:</a:t>
            </a:r>
            <a:r>
              <a:rPr lang="en-US" dirty="0"/>
              <a:t> Directed Acyclic Graphs (DAGs)</a:t>
            </a:r>
          </a:p>
          <a:p>
            <a:r>
              <a:rPr lang="en-US" b="1" dirty="0"/>
              <a:t>Use Case:</a:t>
            </a:r>
            <a:r>
              <a:rPr lang="en-US" dirty="0"/>
              <a:t> Scheduling tasks with </a:t>
            </a:r>
            <a:r>
              <a:rPr lang="en-US" dirty="0" smtClean="0"/>
              <a:t>dependencies</a:t>
            </a:r>
          </a:p>
          <a:p>
            <a:endParaRPr lang="en-US" dirty="0"/>
          </a:p>
          <a:p>
            <a:r>
              <a:rPr lang="en-US" b="1" dirty="0"/>
              <a:t>Steps (Using DFS):</a:t>
            </a:r>
            <a:endParaRPr lang="en-US" dirty="0"/>
          </a:p>
          <a:p>
            <a:r>
              <a:rPr lang="en-US" dirty="0"/>
              <a:t>Perform DFS.</a:t>
            </a:r>
          </a:p>
          <a:p>
            <a:r>
              <a:rPr lang="en-US" dirty="0"/>
              <a:t>Add finished nodes to stack.</a:t>
            </a:r>
          </a:p>
          <a:p>
            <a:r>
              <a:rPr lang="en-US" dirty="0"/>
              <a:t>Reverse the stack for topological order.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0284"/>
          <a:stretch/>
        </p:blipFill>
        <p:spPr>
          <a:xfrm>
            <a:off x="6988629" y="3738864"/>
            <a:ext cx="4741816" cy="214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23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625509"/>
            <a:ext cx="10070102" cy="408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6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336" y="1133342"/>
            <a:ext cx="8711429" cy="530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7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Binary </a:t>
            </a:r>
            <a:r>
              <a:rPr lang="en-US" b="1" dirty="0"/>
              <a:t>Search Trees (BST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BST is a tree where:</a:t>
            </a:r>
          </a:p>
          <a:p>
            <a:r>
              <a:rPr lang="en-US" dirty="0"/>
              <a:t>Left subtree contains nodes with values </a:t>
            </a:r>
            <a:r>
              <a:rPr lang="en-US" b="1" dirty="0"/>
              <a:t>less than</a:t>
            </a:r>
            <a:r>
              <a:rPr lang="en-US" dirty="0"/>
              <a:t> the parent.</a:t>
            </a:r>
          </a:p>
          <a:p>
            <a:r>
              <a:rPr lang="en-US" dirty="0"/>
              <a:t>Right subtree contains nodes with values </a:t>
            </a:r>
            <a:r>
              <a:rPr lang="en-US" b="1" dirty="0"/>
              <a:t>greater than</a:t>
            </a:r>
            <a:r>
              <a:rPr lang="en-US" dirty="0"/>
              <a:t> the parent.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8287"/>
            <a:ext cx="8118702" cy="32358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0822" y="5959051"/>
            <a:ext cx="72585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  <a:endParaRPr lang="en-US" sz="1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Best/</a:t>
            </a:r>
            <a:r>
              <a:rPr lang="en-US" sz="1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 (Balanced BST):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O(log 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 Case (Skewed BST):</a:t>
            </a:r>
            <a:r>
              <a:rPr lang="en-US" sz="1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O(n)</a:t>
            </a:r>
            <a:endParaRPr lang="en-US" sz="14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9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71600"/>
            <a:ext cx="9781903" cy="479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6246"/>
            <a:ext cx="10515600" cy="47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0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</a:t>
            </a:r>
            <a:r>
              <a:rPr lang="en-US" b="1" dirty="0" smtClean="0"/>
              <a:t>elf-Balancing </a:t>
            </a:r>
            <a:r>
              <a:rPr lang="en-US" b="1" dirty="0"/>
              <a:t>Trees (AVL &amp; Red-Black Trees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Balancing?</a:t>
            </a:r>
            <a:endParaRPr lang="en-US" dirty="0"/>
          </a:p>
          <a:p>
            <a:r>
              <a:rPr lang="en-US" dirty="0"/>
              <a:t>Unbalanced BSTs degrade to O(n) search time.</a:t>
            </a:r>
          </a:p>
          <a:p>
            <a:r>
              <a:rPr lang="en-US" b="1" dirty="0"/>
              <a:t>Solution:</a:t>
            </a:r>
            <a:r>
              <a:rPr lang="en-US" dirty="0"/>
              <a:t> Use </a:t>
            </a:r>
            <a:r>
              <a:rPr lang="en-US" b="1" dirty="0"/>
              <a:t>AVL</a:t>
            </a:r>
            <a:r>
              <a:rPr lang="en-US" dirty="0"/>
              <a:t> or </a:t>
            </a:r>
            <a:r>
              <a:rPr lang="en-US" b="1" dirty="0"/>
              <a:t>Red-Black Trees</a:t>
            </a:r>
            <a:r>
              <a:rPr lang="en-US" dirty="0"/>
              <a:t> to maintain balance.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01" y="2949075"/>
            <a:ext cx="7258322" cy="339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3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Red-Black Trees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03" y="1300766"/>
            <a:ext cx="6974342" cy="362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1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716</Words>
  <Application>Microsoft Office PowerPoint</Application>
  <PresentationFormat>Widescreen</PresentationFormat>
  <Paragraphs>139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Tahoma</vt:lpstr>
      <vt:lpstr>Times New Roman</vt:lpstr>
      <vt:lpstr>Office Theme</vt:lpstr>
      <vt:lpstr>Design and Analysis of Algorithms</vt:lpstr>
      <vt:lpstr>Transform and conquer algorithms</vt:lpstr>
      <vt:lpstr>Example.</vt:lpstr>
      <vt:lpstr>BST</vt:lpstr>
      <vt:lpstr>Binary Search Trees (BST)</vt:lpstr>
      <vt:lpstr>AVL</vt:lpstr>
      <vt:lpstr>RBT</vt:lpstr>
      <vt:lpstr>Self-Balancing Trees (AVL &amp; Red-Black Trees)</vt:lpstr>
      <vt:lpstr>Red-Black Trees:</vt:lpstr>
      <vt:lpstr>Heap</vt:lpstr>
      <vt:lpstr>Heapsort</vt:lpstr>
      <vt:lpstr>Hash Tables – Definition and Explanation</vt:lpstr>
      <vt:lpstr>Direct-Address Tables</vt:lpstr>
      <vt:lpstr>Hash Functions</vt:lpstr>
      <vt:lpstr>PowerPoint Presentation</vt:lpstr>
      <vt:lpstr>Time Complexity </vt:lpstr>
      <vt:lpstr>Summary </vt:lpstr>
      <vt:lpstr>Problem 1: Transform and Conquer – Real Life Scenario (Library Search)</vt:lpstr>
      <vt:lpstr>PowerPoint Presentation</vt:lpstr>
      <vt:lpstr>Elementary Graph Algorithms</vt:lpstr>
      <vt:lpstr>Depth-First Search (DFS)</vt:lpstr>
      <vt:lpstr>Topological Sort</vt:lpstr>
      <vt:lpstr>PowerPoint Presentation</vt:lpstr>
      <vt:lpstr>PowerPoint Presentation</vt:lpstr>
      <vt:lpstr>Introduction to Graphs</vt:lpstr>
      <vt:lpstr>Why Graph Algorithms?</vt:lpstr>
      <vt:lpstr>Breadth-First Search (BFS)</vt:lpstr>
      <vt:lpstr>Depth-First Search (DFS)</vt:lpstr>
      <vt:lpstr>Compression</vt:lpstr>
      <vt:lpstr>Topological Sort</vt:lpstr>
      <vt:lpstr>Class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</dc:title>
  <dc:creator>PC</dc:creator>
  <cp:lastModifiedBy>PC</cp:lastModifiedBy>
  <cp:revision>34</cp:revision>
  <dcterms:created xsi:type="dcterms:W3CDTF">2025-04-07T06:52:30Z</dcterms:created>
  <dcterms:modified xsi:type="dcterms:W3CDTF">2025-04-15T09:38:41Z</dcterms:modified>
</cp:coreProperties>
</file>