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8288000" cy="10287000"/>
  <p:notesSz cx="6858000" cy="9144000"/>
  <p:embeddedFontLst>
    <p:embeddedFont>
      <p:font typeface="Archivo Black" panose="020B0604020202020204" charset="0"/>
      <p:regular r:id="rId25"/>
    </p:embeddedFont>
    <p:embeddedFont>
      <p:font typeface="League Spartan" panose="020B0604020202020204" charset="0"/>
      <p:regular r:id="rId26"/>
    </p:embeddedFont>
    <p:embeddedFont>
      <p:font typeface="Poppins" panose="00000500000000000000" pitchFamily="2" charset="0"/>
      <p:regular r:id="rId27"/>
    </p:embeddedFont>
    <p:embeddedFont>
      <p:font typeface="Poppins Bold" panose="020B0604020202020204" charset="0"/>
      <p:regular r:id="rId28"/>
    </p:embeddedFont>
    <p:embeddedFont>
      <p:font typeface="Roboto" panose="02000000000000000000" pitchFamily="2" charset="0"/>
      <p:regular r:id="rId29"/>
    </p:embeddedFont>
    <p:embeddedFont>
      <p:font typeface="Roboto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9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148" b="-914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7675" y="0"/>
            <a:ext cx="805519" cy="2673350"/>
            <a:chOff x="0" y="0"/>
            <a:chExt cx="212153" cy="7040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17675" y="7613650"/>
            <a:ext cx="805519" cy="2673350"/>
            <a:chOff x="0" y="0"/>
            <a:chExt cx="212153" cy="7040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300200" y="3190875"/>
            <a:ext cx="2546350" cy="7410450"/>
            <a:chOff x="0" y="0"/>
            <a:chExt cx="670644" cy="19517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644" cy="1951724"/>
            </a:xfrm>
            <a:custGeom>
              <a:avLst/>
              <a:gdLst/>
              <a:ahLst/>
              <a:cxnLst/>
              <a:rect l="l" t="t" r="r" b="b"/>
              <a:pathLst>
                <a:path w="670644" h="195172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17675" y="3264858"/>
            <a:ext cx="9822970" cy="98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8"/>
              </a:lnSpc>
              <a:spcBef>
                <a:spcPct val="0"/>
              </a:spcBef>
            </a:pPr>
            <a:r>
              <a:rPr lang="en-US" sz="5663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KURSUKAL ALGORITHM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3375" y="4155424"/>
            <a:ext cx="10236607" cy="135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16"/>
              </a:lnSpc>
              <a:spcBef>
                <a:spcPct val="0"/>
              </a:spcBef>
            </a:pPr>
            <a:r>
              <a:rPr lang="en-US" sz="80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02815"/>
            <a:ext cx="13910970" cy="6955485"/>
          </a:xfrm>
          <a:custGeom>
            <a:avLst/>
            <a:gdLst/>
            <a:ahLst/>
            <a:cxnLst/>
            <a:rect l="l" t="t" r="r" b="b"/>
            <a:pathLst>
              <a:path w="13910970" h="6955485">
                <a:moveTo>
                  <a:pt x="0" y="0"/>
                </a:moveTo>
                <a:lnTo>
                  <a:pt x="13910970" y="0"/>
                </a:lnTo>
                <a:lnTo>
                  <a:pt x="13910970" y="6955485"/>
                </a:lnTo>
                <a:lnTo>
                  <a:pt x="0" y="6955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04875"/>
            <a:ext cx="10905647" cy="1061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  <a:spcBef>
                <a:spcPct val="0"/>
              </a:spcBef>
            </a:pPr>
            <a:r>
              <a:rPr lang="en-US" sz="62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STEPS FOR KURUSKAL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0691" y="6598995"/>
            <a:ext cx="5318609" cy="2659305"/>
          </a:xfrm>
          <a:custGeom>
            <a:avLst/>
            <a:gdLst/>
            <a:ahLst/>
            <a:cxnLst/>
            <a:rect l="l" t="t" r="r" b="b"/>
            <a:pathLst>
              <a:path w="5318609" h="2659305">
                <a:moveTo>
                  <a:pt x="0" y="0"/>
                </a:moveTo>
                <a:lnTo>
                  <a:pt x="5318609" y="0"/>
                </a:lnTo>
                <a:lnTo>
                  <a:pt x="5318609" y="2659305"/>
                </a:lnTo>
                <a:lnTo>
                  <a:pt x="0" y="2659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2082" y="6598995"/>
            <a:ext cx="5318609" cy="2659305"/>
          </a:xfrm>
          <a:custGeom>
            <a:avLst/>
            <a:gdLst/>
            <a:ahLst/>
            <a:cxnLst/>
            <a:rect l="l" t="t" r="r" b="b"/>
            <a:pathLst>
              <a:path w="5318609" h="2659305">
                <a:moveTo>
                  <a:pt x="0" y="0"/>
                </a:moveTo>
                <a:lnTo>
                  <a:pt x="5318609" y="0"/>
                </a:lnTo>
                <a:lnTo>
                  <a:pt x="5318609" y="2659305"/>
                </a:lnTo>
                <a:lnTo>
                  <a:pt x="0" y="2659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3473" y="6598995"/>
            <a:ext cx="5318609" cy="2659305"/>
          </a:xfrm>
          <a:custGeom>
            <a:avLst/>
            <a:gdLst/>
            <a:ahLst/>
            <a:cxnLst/>
            <a:rect l="l" t="t" r="r" b="b"/>
            <a:pathLst>
              <a:path w="5318609" h="2659305">
                <a:moveTo>
                  <a:pt x="0" y="0"/>
                </a:moveTo>
                <a:lnTo>
                  <a:pt x="5318609" y="0"/>
                </a:lnTo>
                <a:lnTo>
                  <a:pt x="5318609" y="2659305"/>
                </a:lnTo>
                <a:lnTo>
                  <a:pt x="0" y="2659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22082" y="3939691"/>
            <a:ext cx="5318609" cy="2659305"/>
          </a:xfrm>
          <a:custGeom>
            <a:avLst/>
            <a:gdLst/>
            <a:ahLst/>
            <a:cxnLst/>
            <a:rect l="l" t="t" r="r" b="b"/>
            <a:pathLst>
              <a:path w="5318609" h="2659305">
                <a:moveTo>
                  <a:pt x="0" y="0"/>
                </a:moveTo>
                <a:lnTo>
                  <a:pt x="5318609" y="0"/>
                </a:lnTo>
                <a:lnTo>
                  <a:pt x="5318609" y="2659304"/>
                </a:lnTo>
                <a:lnTo>
                  <a:pt x="0" y="2659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940691" y="3939691"/>
            <a:ext cx="5318609" cy="2616466"/>
          </a:xfrm>
          <a:custGeom>
            <a:avLst/>
            <a:gdLst/>
            <a:ahLst/>
            <a:cxnLst/>
            <a:rect l="l" t="t" r="r" b="b"/>
            <a:pathLst>
              <a:path w="5318609" h="2616466">
                <a:moveTo>
                  <a:pt x="0" y="0"/>
                </a:moveTo>
                <a:lnTo>
                  <a:pt x="5318609" y="0"/>
                </a:lnTo>
                <a:lnTo>
                  <a:pt x="5318609" y="2616466"/>
                </a:lnTo>
                <a:lnTo>
                  <a:pt x="0" y="2616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18" b="-81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03473" y="3939691"/>
            <a:ext cx="5318609" cy="2659305"/>
          </a:xfrm>
          <a:custGeom>
            <a:avLst/>
            <a:gdLst/>
            <a:ahLst/>
            <a:cxnLst/>
            <a:rect l="l" t="t" r="r" b="b"/>
            <a:pathLst>
              <a:path w="5318609" h="2659305">
                <a:moveTo>
                  <a:pt x="0" y="0"/>
                </a:moveTo>
                <a:lnTo>
                  <a:pt x="5318609" y="0"/>
                </a:lnTo>
                <a:lnTo>
                  <a:pt x="5318609" y="2659304"/>
                </a:lnTo>
                <a:lnTo>
                  <a:pt x="0" y="26593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144000" y="426997"/>
            <a:ext cx="7056270" cy="3474593"/>
          </a:xfrm>
          <a:custGeom>
            <a:avLst/>
            <a:gdLst/>
            <a:ahLst/>
            <a:cxnLst/>
            <a:rect l="l" t="t" r="r" b="b"/>
            <a:pathLst>
              <a:path w="7056270" h="3474593">
                <a:moveTo>
                  <a:pt x="0" y="0"/>
                </a:moveTo>
                <a:lnTo>
                  <a:pt x="7056270" y="0"/>
                </a:lnTo>
                <a:lnTo>
                  <a:pt x="7056270" y="3474594"/>
                </a:lnTo>
                <a:lnTo>
                  <a:pt x="0" y="3474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770" b="-77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94813" y="426997"/>
            <a:ext cx="6949187" cy="3474593"/>
          </a:xfrm>
          <a:custGeom>
            <a:avLst/>
            <a:gdLst/>
            <a:ahLst/>
            <a:cxnLst/>
            <a:rect l="l" t="t" r="r" b="b"/>
            <a:pathLst>
              <a:path w="6949187" h="3474593">
                <a:moveTo>
                  <a:pt x="0" y="0"/>
                </a:moveTo>
                <a:lnTo>
                  <a:pt x="6949187" y="0"/>
                </a:lnTo>
                <a:lnTo>
                  <a:pt x="6949187" y="3474594"/>
                </a:lnTo>
                <a:lnTo>
                  <a:pt x="0" y="34745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2667" y="1397833"/>
            <a:ext cx="14982666" cy="7491333"/>
          </a:xfrm>
          <a:custGeom>
            <a:avLst/>
            <a:gdLst/>
            <a:ahLst/>
            <a:cxnLst/>
            <a:rect l="l" t="t" r="r" b="b"/>
            <a:pathLst>
              <a:path w="14982666" h="7491333">
                <a:moveTo>
                  <a:pt x="0" y="0"/>
                </a:moveTo>
                <a:lnTo>
                  <a:pt x="14982666" y="0"/>
                </a:lnTo>
                <a:lnTo>
                  <a:pt x="14982666" y="7491334"/>
                </a:lnTo>
                <a:lnTo>
                  <a:pt x="0" y="7491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632" y="904875"/>
            <a:ext cx="17259300" cy="82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sz="46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 AND SPACE COMPLEXITY IN KRUSKAL’S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632" y="2616259"/>
            <a:ext cx="16230036" cy="615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8"/>
              </a:lnSpc>
            </a:pPr>
            <a:r>
              <a:rPr lang="en-US" sz="49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Time and Space Complexity?</a:t>
            </a:r>
          </a:p>
          <a:p>
            <a:pPr marL="1066887" lvl="1" indent="-533443" algn="l">
              <a:lnSpc>
                <a:spcPts val="6918"/>
              </a:lnSpc>
              <a:buFont typeface="Arial"/>
              <a:buChar char="•"/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 Complexity: Measures how much time an algorithm takes to run, depending on the size of the input.</a:t>
            </a:r>
          </a:p>
          <a:p>
            <a:pPr marL="1066887" lvl="1" indent="-533443" algn="l">
              <a:lnSpc>
                <a:spcPts val="6918"/>
              </a:lnSpc>
              <a:buFont typeface="Arial"/>
              <a:buChar char="•"/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Space Complexity: Measures how much memory an algorithm uses during execution.</a:t>
            </a:r>
          </a:p>
          <a:p>
            <a:pPr algn="l">
              <a:lnSpc>
                <a:spcPts val="6918"/>
              </a:lnSpc>
            </a:pPr>
            <a:endParaRPr lang="en-US" sz="494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826135"/>
            <a:chOff x="0" y="0"/>
            <a:chExt cx="812800" cy="2175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01900" y="9460865"/>
            <a:ext cx="3086100" cy="826135"/>
            <a:chOff x="0" y="0"/>
            <a:chExt cx="812800" cy="217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09046" y="108769"/>
            <a:ext cx="10905647" cy="9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0"/>
              </a:lnSpc>
              <a:spcBef>
                <a:spcPct val="0"/>
              </a:spcBef>
            </a:pPr>
            <a:r>
              <a:rPr lang="en-US" sz="54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 COMPLEXITY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35636" y="2109695"/>
            <a:ext cx="13798551" cy="480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61"/>
              </a:lnSpc>
              <a:spcBef>
                <a:spcPct val="0"/>
              </a:spcBef>
            </a:pPr>
            <a:r>
              <a:rPr lang="en-US" sz="682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 Complexity = O(E log E)</a:t>
            </a:r>
          </a:p>
          <a:p>
            <a:pPr algn="ctr">
              <a:lnSpc>
                <a:spcPts val="9561"/>
              </a:lnSpc>
              <a:spcBef>
                <a:spcPct val="0"/>
              </a:spcBef>
            </a:pPr>
            <a:r>
              <a:rPr lang="en-US" sz="682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Where:</a:t>
            </a:r>
          </a:p>
          <a:p>
            <a:pPr algn="ctr">
              <a:lnSpc>
                <a:spcPts val="9561"/>
              </a:lnSpc>
              <a:spcBef>
                <a:spcPct val="0"/>
              </a:spcBef>
            </a:pPr>
            <a:r>
              <a:rPr lang="en-US" sz="682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 = number of edges</a:t>
            </a:r>
          </a:p>
          <a:p>
            <a:pPr algn="ctr">
              <a:lnSpc>
                <a:spcPts val="9561"/>
              </a:lnSpc>
              <a:spcBef>
                <a:spcPct val="0"/>
              </a:spcBef>
            </a:pPr>
            <a:r>
              <a:rPr lang="en-US" sz="682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 = number of vertices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632" y="904875"/>
            <a:ext cx="17259300" cy="82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sz="46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 AND SPACE COMPLEXITY IN KRUSKAL’S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9091" y="2321903"/>
            <a:ext cx="12189199" cy="660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5"/>
              </a:lnSpc>
            </a:pPr>
            <a:r>
              <a:rPr lang="en-US" sz="3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 Why?</a:t>
            </a:r>
          </a:p>
          <a:p>
            <a:pPr marL="801261" lvl="1" indent="-400630" algn="l">
              <a:lnSpc>
                <a:spcPts val="5195"/>
              </a:lnSpc>
              <a:buAutoNum type="arabicPeriod"/>
            </a:pPr>
            <a:r>
              <a:rPr lang="en-US" sz="3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Sorting Edges → O(E log E)</a:t>
            </a:r>
          </a:p>
          <a:p>
            <a:pPr marL="1602522" lvl="2" indent="-534174" algn="l">
              <a:lnSpc>
                <a:spcPts val="5195"/>
              </a:lnSpc>
              <a:buFont typeface="Arial"/>
              <a:buChar char="⚬"/>
            </a:pPr>
            <a:r>
              <a:rPr lang="en-US" sz="3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Kruskal starts by sorting all the edges based on weight.</a:t>
            </a:r>
          </a:p>
          <a:p>
            <a:pPr marL="1602522" lvl="2" indent="-534174" algn="l">
              <a:lnSpc>
                <a:spcPts val="5195"/>
              </a:lnSpc>
              <a:buFont typeface="Arial"/>
              <a:buChar char="⚬"/>
            </a:pPr>
            <a:r>
              <a:rPr lang="en-US" sz="3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Sorting E items takes O(E log E) time using Merge Sort, Heap Sort, or any efficient algorithm.</a:t>
            </a:r>
          </a:p>
          <a:p>
            <a:pPr marL="1602522" lvl="2" indent="-534174" algn="l">
              <a:lnSpc>
                <a:spcPts val="5195"/>
              </a:lnSpc>
              <a:buFont typeface="Arial"/>
              <a:buChar char="⚬"/>
            </a:pPr>
            <a:r>
              <a:rPr lang="en-US" sz="3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the most expensive step and dominates the total time.</a:t>
            </a:r>
          </a:p>
          <a:p>
            <a:pPr algn="l">
              <a:lnSpc>
                <a:spcPts val="5195"/>
              </a:lnSpc>
            </a:pPr>
            <a:endParaRPr lang="en-US" sz="371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632" y="904875"/>
            <a:ext cx="17259300" cy="82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sz="46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 AND SPACE COMPLEXITY IN KRUSKAL’S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9631" y="2292849"/>
            <a:ext cx="13209212" cy="7144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4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Union-Find Operations → O(E × α(V))</a:t>
            </a:r>
          </a:p>
          <a:p>
            <a:pPr marL="868312" lvl="1" indent="-434156" algn="l">
              <a:lnSpc>
                <a:spcPts val="5630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each edge, we use Find and Union to check for cycles and merge sets.</a:t>
            </a:r>
          </a:p>
          <a:p>
            <a:pPr marL="868312" lvl="1" indent="-434156" algn="l">
              <a:lnSpc>
                <a:spcPts val="5630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These operations are almost constant time (α(V) is inverse Ackermann, nearly constant for all practical inputs).</a:t>
            </a:r>
          </a:p>
          <a:p>
            <a:pPr algn="l">
              <a:lnSpc>
                <a:spcPts val="5630"/>
              </a:lnSpc>
            </a:pPr>
            <a:endParaRPr lang="en-US" sz="402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630"/>
              </a:lnSpc>
            </a:pPr>
            <a:r>
              <a:rPr lang="en-US" sz="4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Final Time = O(E log E)</a:t>
            </a:r>
          </a:p>
          <a:p>
            <a:pPr algn="l">
              <a:lnSpc>
                <a:spcPts val="5630"/>
              </a:lnSpc>
            </a:pPr>
            <a:r>
              <a:rPr lang="en-US" sz="4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Because O(E log E) &gt; O(E × α(V)) for large inputs</a:t>
            </a:r>
          </a:p>
          <a:p>
            <a:pPr algn="l">
              <a:lnSpc>
                <a:spcPts val="5630"/>
              </a:lnSpc>
            </a:pPr>
            <a:endParaRPr lang="en-US" sz="402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632" y="904875"/>
            <a:ext cx="17259300" cy="82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sz="46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🔶 SPACE COMPLEXITY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3393" y="2517626"/>
            <a:ext cx="11682241" cy="519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Space Complexity = O(V + E)</a:t>
            </a:r>
          </a:p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📦 Why?</a:t>
            </a:r>
          </a:p>
          <a:p>
            <a:pPr marL="586313" lvl="1" indent="-293156" algn="l">
              <a:lnSpc>
                <a:spcPts val="3801"/>
              </a:lnSpc>
              <a:buAutoNum type="arabicPeriod"/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Edge Storage → O(E)</a:t>
            </a:r>
          </a:p>
          <a:p>
            <a:pPr marL="1172625" lvl="2" indent="-390875" algn="l">
              <a:lnSpc>
                <a:spcPts val="3801"/>
              </a:lnSpc>
              <a:buFont typeface="Arial"/>
              <a:buChar char="⚬"/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need to store all edges to sort and process them.</a:t>
            </a:r>
          </a:p>
          <a:p>
            <a:pPr marL="586313" lvl="1" indent="-293156" algn="l">
              <a:lnSpc>
                <a:spcPts val="3801"/>
              </a:lnSpc>
              <a:buAutoNum type="arabicPeriod"/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Union-Find Arrays → O(V)</a:t>
            </a:r>
          </a:p>
          <a:p>
            <a:pPr marL="1172625" lvl="2" indent="-390875" algn="l">
              <a:lnSpc>
                <a:spcPts val="3801"/>
              </a:lnSpc>
              <a:buFont typeface="Arial"/>
              <a:buChar char="⚬"/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use two arrays:</a:t>
            </a:r>
          </a:p>
          <a:p>
            <a:pPr marL="1758938" lvl="3" indent="-439734" algn="l">
              <a:lnSpc>
                <a:spcPts val="3801"/>
              </a:lnSpc>
              <a:buFont typeface="Arial"/>
              <a:buChar char="￭"/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parent[] to track the representative of each set</a:t>
            </a:r>
          </a:p>
          <a:p>
            <a:pPr marL="1758938" lvl="3" indent="-439734" algn="l">
              <a:lnSpc>
                <a:spcPts val="3801"/>
              </a:lnSpc>
              <a:buFont typeface="Arial"/>
              <a:buChar char="￭"/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rank[] (or size[]) to keep trees balanced</a:t>
            </a:r>
          </a:p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Final Space = O(V + E)</a:t>
            </a:r>
          </a:p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Because we store all edges and maintain sets for all vertices.</a:t>
            </a:r>
          </a:p>
          <a:p>
            <a:pPr algn="l">
              <a:lnSpc>
                <a:spcPts val="3241"/>
              </a:lnSpc>
            </a:pPr>
            <a:endParaRPr lang="en-US" sz="271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07782" y="2961610"/>
            <a:ext cx="11288660" cy="6296690"/>
          </a:xfrm>
          <a:custGeom>
            <a:avLst/>
            <a:gdLst/>
            <a:ahLst/>
            <a:cxnLst/>
            <a:rect l="l" t="t" r="r" b="b"/>
            <a:pathLst>
              <a:path w="11288660" h="6296690">
                <a:moveTo>
                  <a:pt x="0" y="0"/>
                </a:moveTo>
                <a:lnTo>
                  <a:pt x="11288659" y="0"/>
                </a:lnTo>
                <a:lnTo>
                  <a:pt x="11288659" y="6296690"/>
                </a:lnTo>
                <a:lnTo>
                  <a:pt x="0" y="6296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632" y="904875"/>
            <a:ext cx="17259300" cy="82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sz="46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🔶 TIME  COMPLEXITY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063" y="2451810"/>
            <a:ext cx="8197636" cy="5383379"/>
          </a:xfrm>
          <a:custGeom>
            <a:avLst/>
            <a:gdLst/>
            <a:ahLst/>
            <a:cxnLst/>
            <a:rect l="l" t="t" r="r" b="b"/>
            <a:pathLst>
              <a:path w="8197636" h="5383379">
                <a:moveTo>
                  <a:pt x="0" y="0"/>
                </a:moveTo>
                <a:lnTo>
                  <a:pt x="8197636" y="0"/>
                </a:lnTo>
                <a:lnTo>
                  <a:pt x="8197636" y="5383380"/>
                </a:lnTo>
                <a:lnTo>
                  <a:pt x="0" y="5383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26" b="-602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632" y="904875"/>
            <a:ext cx="17259300" cy="82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sz="46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🔶 TIME  COMPLEXITY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480557" y="1028700"/>
            <a:ext cx="5778743" cy="8038587"/>
          </a:xfrm>
          <a:custGeom>
            <a:avLst/>
            <a:gdLst/>
            <a:ahLst/>
            <a:cxnLst/>
            <a:rect l="l" t="t" r="r" b="b"/>
            <a:pathLst>
              <a:path w="5778743" h="8038587">
                <a:moveTo>
                  <a:pt x="0" y="0"/>
                </a:moveTo>
                <a:lnTo>
                  <a:pt x="5778743" y="0"/>
                </a:lnTo>
                <a:lnTo>
                  <a:pt x="5778743" y="8038587"/>
                </a:lnTo>
                <a:lnTo>
                  <a:pt x="0" y="803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52500"/>
            <a:ext cx="3713163" cy="69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47465" y="795558"/>
            <a:ext cx="7050957" cy="98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SPANNING TREE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045" y="3221782"/>
            <a:ext cx="8932378" cy="355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7"/>
              </a:lnSpc>
              <a:spcBef>
                <a:spcPct val="0"/>
              </a:spcBef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 spanning tree is a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subset of Graph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G, such that all the vertices are connected using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minimum possible number of edges.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Hence, a spanning tree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does not have cycles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and a graph may have more than one spanning tree.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4200" y="-2940108"/>
            <a:ext cx="1435100" cy="5880217"/>
            <a:chOff x="0" y="0"/>
            <a:chExt cx="377969" cy="15486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969" cy="1548699"/>
            </a:xfrm>
            <a:custGeom>
              <a:avLst/>
              <a:gdLst/>
              <a:ahLst/>
              <a:cxnLst/>
              <a:rect l="l" t="t" r="r" b="b"/>
              <a:pathLst>
                <a:path w="377969" h="1548699">
                  <a:moveTo>
                    <a:pt x="188984" y="0"/>
                  </a:moveTo>
                  <a:lnTo>
                    <a:pt x="188984" y="0"/>
                  </a:lnTo>
                  <a:cubicBezTo>
                    <a:pt x="239106" y="0"/>
                    <a:pt x="287175" y="19911"/>
                    <a:pt x="322616" y="55352"/>
                  </a:cubicBezTo>
                  <a:cubicBezTo>
                    <a:pt x="358058" y="90794"/>
                    <a:pt x="377969" y="138863"/>
                    <a:pt x="377969" y="188984"/>
                  </a:cubicBezTo>
                  <a:lnTo>
                    <a:pt x="377969" y="1359715"/>
                  </a:lnTo>
                  <a:cubicBezTo>
                    <a:pt x="377969" y="1464088"/>
                    <a:pt x="293358" y="1548699"/>
                    <a:pt x="188984" y="1548699"/>
                  </a:cubicBezTo>
                  <a:lnTo>
                    <a:pt x="188984" y="1548699"/>
                  </a:lnTo>
                  <a:cubicBezTo>
                    <a:pt x="138863" y="1548699"/>
                    <a:pt x="90794" y="1528788"/>
                    <a:pt x="55352" y="1493347"/>
                  </a:cubicBezTo>
                  <a:cubicBezTo>
                    <a:pt x="19911" y="1457905"/>
                    <a:pt x="0" y="1409836"/>
                    <a:pt x="0" y="1359715"/>
                  </a:cubicBezTo>
                  <a:lnTo>
                    <a:pt x="0" y="188984"/>
                  </a:lnTo>
                  <a:cubicBezTo>
                    <a:pt x="0" y="84611"/>
                    <a:pt x="84611" y="0"/>
                    <a:pt x="188984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77969" cy="1596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24200" y="3409473"/>
            <a:ext cx="1435100" cy="1764780"/>
            <a:chOff x="0" y="0"/>
            <a:chExt cx="377969" cy="4647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969" cy="464798"/>
            </a:xfrm>
            <a:custGeom>
              <a:avLst/>
              <a:gdLst/>
              <a:ahLst/>
              <a:cxnLst/>
              <a:rect l="l" t="t" r="r" b="b"/>
              <a:pathLst>
                <a:path w="377969" h="464798">
                  <a:moveTo>
                    <a:pt x="188984" y="0"/>
                  </a:moveTo>
                  <a:lnTo>
                    <a:pt x="188984" y="0"/>
                  </a:lnTo>
                  <a:cubicBezTo>
                    <a:pt x="239106" y="0"/>
                    <a:pt x="287175" y="19911"/>
                    <a:pt x="322616" y="55352"/>
                  </a:cubicBezTo>
                  <a:cubicBezTo>
                    <a:pt x="358058" y="90794"/>
                    <a:pt x="377969" y="138863"/>
                    <a:pt x="377969" y="188984"/>
                  </a:cubicBezTo>
                  <a:lnTo>
                    <a:pt x="377969" y="275814"/>
                  </a:lnTo>
                  <a:cubicBezTo>
                    <a:pt x="377969" y="380187"/>
                    <a:pt x="293358" y="464798"/>
                    <a:pt x="188984" y="464798"/>
                  </a:cubicBezTo>
                  <a:lnTo>
                    <a:pt x="188984" y="464798"/>
                  </a:lnTo>
                  <a:cubicBezTo>
                    <a:pt x="138863" y="464798"/>
                    <a:pt x="90794" y="444887"/>
                    <a:pt x="55352" y="409446"/>
                  </a:cubicBezTo>
                  <a:cubicBezTo>
                    <a:pt x="19911" y="374004"/>
                    <a:pt x="0" y="325935"/>
                    <a:pt x="0" y="275814"/>
                  </a:cubicBezTo>
                  <a:lnTo>
                    <a:pt x="0" y="188984"/>
                  </a:lnTo>
                  <a:cubicBezTo>
                    <a:pt x="0" y="84611"/>
                    <a:pt x="84611" y="0"/>
                    <a:pt x="188984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77969" cy="512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108617" y="5351508"/>
            <a:ext cx="1435100" cy="5880217"/>
            <a:chOff x="0" y="0"/>
            <a:chExt cx="377969" cy="15486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969" cy="1548699"/>
            </a:xfrm>
            <a:custGeom>
              <a:avLst/>
              <a:gdLst/>
              <a:ahLst/>
              <a:cxnLst/>
              <a:rect l="l" t="t" r="r" b="b"/>
              <a:pathLst>
                <a:path w="377969" h="1548699">
                  <a:moveTo>
                    <a:pt x="188984" y="0"/>
                  </a:moveTo>
                  <a:lnTo>
                    <a:pt x="188984" y="0"/>
                  </a:lnTo>
                  <a:cubicBezTo>
                    <a:pt x="239106" y="0"/>
                    <a:pt x="287175" y="19911"/>
                    <a:pt x="322616" y="55352"/>
                  </a:cubicBezTo>
                  <a:cubicBezTo>
                    <a:pt x="358058" y="90794"/>
                    <a:pt x="377969" y="138863"/>
                    <a:pt x="377969" y="188984"/>
                  </a:cubicBezTo>
                  <a:lnTo>
                    <a:pt x="377969" y="1359715"/>
                  </a:lnTo>
                  <a:cubicBezTo>
                    <a:pt x="377969" y="1464088"/>
                    <a:pt x="293358" y="1548699"/>
                    <a:pt x="188984" y="1548699"/>
                  </a:cubicBezTo>
                  <a:lnTo>
                    <a:pt x="188984" y="1548699"/>
                  </a:lnTo>
                  <a:cubicBezTo>
                    <a:pt x="138863" y="1548699"/>
                    <a:pt x="90794" y="1528788"/>
                    <a:pt x="55352" y="1493347"/>
                  </a:cubicBezTo>
                  <a:cubicBezTo>
                    <a:pt x="19911" y="1457905"/>
                    <a:pt x="0" y="1409836"/>
                    <a:pt x="0" y="1359715"/>
                  </a:cubicBezTo>
                  <a:lnTo>
                    <a:pt x="0" y="188984"/>
                  </a:lnTo>
                  <a:cubicBezTo>
                    <a:pt x="0" y="84611"/>
                    <a:pt x="84611" y="0"/>
                    <a:pt x="188984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77969" cy="1596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239696" y="3409473"/>
            <a:ext cx="9808609" cy="5476270"/>
          </a:xfrm>
          <a:custGeom>
            <a:avLst/>
            <a:gdLst/>
            <a:ahLst/>
            <a:cxnLst/>
            <a:rect l="l" t="t" r="r" b="b"/>
            <a:pathLst>
              <a:path w="9808609" h="5476270">
                <a:moveTo>
                  <a:pt x="0" y="0"/>
                </a:moveTo>
                <a:lnTo>
                  <a:pt x="9808608" y="0"/>
                </a:lnTo>
                <a:lnTo>
                  <a:pt x="9808608" y="5476270"/>
                </a:lnTo>
                <a:lnTo>
                  <a:pt x="0" y="5476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84392" y="895350"/>
            <a:ext cx="9705087" cy="111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9"/>
              </a:lnSpc>
              <a:spcBef>
                <a:spcPct val="0"/>
              </a:spcBef>
            </a:pPr>
            <a:r>
              <a:rPr lang="en-US" sz="65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PRACTICE PROBLEMS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4392" y="1918238"/>
            <a:ext cx="5309404" cy="740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  <a:spcBef>
                <a:spcPct val="0"/>
              </a:spcBef>
            </a:pPr>
            <a:r>
              <a:rPr lang="en-US" sz="424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Problem-01: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826135"/>
            <a:chOff x="0" y="0"/>
            <a:chExt cx="812800" cy="2175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01900" y="9460865"/>
            <a:ext cx="3086100" cy="826135"/>
            <a:chOff x="0" y="0"/>
            <a:chExt cx="812800" cy="217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393252" y="3464305"/>
            <a:ext cx="7052841" cy="5281194"/>
          </a:xfrm>
          <a:custGeom>
            <a:avLst/>
            <a:gdLst/>
            <a:ahLst/>
            <a:cxnLst/>
            <a:rect l="l" t="t" r="r" b="b"/>
            <a:pathLst>
              <a:path w="7052841" h="5281194">
                <a:moveTo>
                  <a:pt x="0" y="0"/>
                </a:moveTo>
                <a:lnTo>
                  <a:pt x="7052841" y="0"/>
                </a:lnTo>
                <a:lnTo>
                  <a:pt x="7052841" y="5281194"/>
                </a:lnTo>
                <a:lnTo>
                  <a:pt x="0" y="5281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43050" y="1547432"/>
            <a:ext cx="3578834" cy="639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3"/>
              </a:lnSpc>
              <a:spcBef>
                <a:spcPct val="0"/>
              </a:spcBef>
            </a:pPr>
            <a:r>
              <a:rPr lang="en-US" sz="370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Problem-02: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49840" y="1751650"/>
            <a:ext cx="10115723" cy="5335297"/>
          </a:xfrm>
          <a:custGeom>
            <a:avLst/>
            <a:gdLst/>
            <a:ahLst/>
            <a:cxnLst/>
            <a:rect l="l" t="t" r="r" b="b"/>
            <a:pathLst>
              <a:path w="10115723" h="5335297">
                <a:moveTo>
                  <a:pt x="0" y="0"/>
                </a:moveTo>
                <a:lnTo>
                  <a:pt x="10115724" y="0"/>
                </a:lnTo>
                <a:lnTo>
                  <a:pt x="10115724" y="5335297"/>
                </a:lnTo>
                <a:lnTo>
                  <a:pt x="0" y="533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8052" y="737760"/>
            <a:ext cx="17259300" cy="62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7"/>
              </a:lnSpc>
              <a:spcBef>
                <a:spcPct val="0"/>
              </a:spcBef>
            </a:pPr>
            <a:r>
              <a:rPr lang="en-US" sz="37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PROBLEM:03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7684" y="3395081"/>
            <a:ext cx="5454396" cy="150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32080" y="4064066"/>
            <a:ext cx="4688690" cy="150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4947513" y="5602967"/>
            <a:ext cx="7508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495300" y="0"/>
            <a:ext cx="1028700" cy="4235516"/>
            <a:chOff x="0" y="0"/>
            <a:chExt cx="270933" cy="11155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115527"/>
            </a:xfrm>
            <a:custGeom>
              <a:avLst/>
              <a:gdLst/>
              <a:ahLst/>
              <a:cxnLst/>
              <a:rect l="l" t="t" r="r" b="b"/>
              <a:pathLst>
                <a:path w="270933" h="1115527">
                  <a:moveTo>
                    <a:pt x="0" y="0"/>
                  </a:moveTo>
                  <a:lnTo>
                    <a:pt x="270933" y="0"/>
                  </a:lnTo>
                  <a:lnTo>
                    <a:pt x="270933" y="1115527"/>
                  </a:lnTo>
                  <a:lnTo>
                    <a:pt x="0" y="1115527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163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95300" y="4664983"/>
            <a:ext cx="1028700" cy="1048907"/>
            <a:chOff x="0" y="0"/>
            <a:chExt cx="270933" cy="2762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6255"/>
            </a:xfrm>
            <a:custGeom>
              <a:avLst/>
              <a:gdLst/>
              <a:ahLst/>
              <a:cxnLst/>
              <a:rect l="l" t="t" r="r" b="b"/>
              <a:pathLst>
                <a:path w="270933" h="276255">
                  <a:moveTo>
                    <a:pt x="0" y="0"/>
                  </a:moveTo>
                  <a:lnTo>
                    <a:pt x="270933" y="0"/>
                  </a:lnTo>
                  <a:lnTo>
                    <a:pt x="270933" y="276255"/>
                  </a:lnTo>
                  <a:lnTo>
                    <a:pt x="0" y="276255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" cy="323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17754349" y="6051484"/>
            <a:ext cx="1028700" cy="4235516"/>
            <a:chOff x="0" y="0"/>
            <a:chExt cx="270933" cy="11155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1115527"/>
            </a:xfrm>
            <a:custGeom>
              <a:avLst/>
              <a:gdLst/>
              <a:ahLst/>
              <a:cxnLst/>
              <a:rect l="l" t="t" r="r" b="b"/>
              <a:pathLst>
                <a:path w="270933" h="1115527">
                  <a:moveTo>
                    <a:pt x="0" y="0"/>
                  </a:moveTo>
                  <a:lnTo>
                    <a:pt x="270933" y="0"/>
                  </a:lnTo>
                  <a:lnTo>
                    <a:pt x="270933" y="1115527"/>
                  </a:lnTo>
                  <a:lnTo>
                    <a:pt x="0" y="1115527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" cy="1163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17754349" y="4573111"/>
            <a:ext cx="1028700" cy="1048907"/>
            <a:chOff x="0" y="0"/>
            <a:chExt cx="270933" cy="2762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" cy="276255"/>
            </a:xfrm>
            <a:custGeom>
              <a:avLst/>
              <a:gdLst/>
              <a:ahLst/>
              <a:cxnLst/>
              <a:rect l="l" t="t" r="r" b="b"/>
              <a:pathLst>
                <a:path w="270933" h="276255">
                  <a:moveTo>
                    <a:pt x="0" y="0"/>
                  </a:moveTo>
                  <a:lnTo>
                    <a:pt x="270933" y="0"/>
                  </a:lnTo>
                  <a:lnTo>
                    <a:pt x="270933" y="276255"/>
                  </a:lnTo>
                  <a:lnTo>
                    <a:pt x="0" y="276255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" cy="323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380614" y="1028700"/>
            <a:ext cx="1878686" cy="469671"/>
          </a:xfrm>
          <a:custGeom>
            <a:avLst/>
            <a:gdLst/>
            <a:ahLst/>
            <a:cxnLst/>
            <a:rect l="l" t="t" r="r" b="b"/>
            <a:pathLst>
              <a:path w="1878686" h="469671">
                <a:moveTo>
                  <a:pt x="0" y="0"/>
                </a:moveTo>
                <a:lnTo>
                  <a:pt x="1878686" y="0"/>
                </a:lnTo>
                <a:lnTo>
                  <a:pt x="1878686" y="469671"/>
                </a:lnTo>
                <a:lnTo>
                  <a:pt x="0" y="46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-2064836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583707"/>
            <a:ext cx="14279844" cy="98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PROPERTIES OF A SPANNING TREE: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694351"/>
            <a:ext cx="16230600" cy="709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260" lvl="1" indent="-359130" algn="l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 Spanning tree does not exist for a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disconnected graph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18260" lvl="1" indent="-359130" algn="l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For a connected graph having N vertices then the number of edges in the spanning tree for that graph will be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N-1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18260" lvl="1" indent="-359130" algn="l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 Spanning tree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does not have any cycle.</a:t>
            </a:r>
          </a:p>
          <a:p>
            <a:pPr marL="718260" lvl="1" indent="-359130" algn="l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We can construct a spanning tree for a complete graph by removing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E-N+1 edges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, where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is the number of Edges and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N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is the number of vertices.</a:t>
            </a:r>
          </a:p>
          <a:p>
            <a:pPr marL="718260" lvl="1" indent="-359130" algn="l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Cayley's Formula: It states that the number of spanning trees in a complete graph with N vertices is </a:t>
            </a:r>
            <a:r>
              <a:rPr lang="en-US" sz="3326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N^(N−2)</a:t>
            </a: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154781" lvl="3" indent="-538695" algn="l">
              <a:lnSpc>
                <a:spcPts val="4657"/>
              </a:lnSpc>
              <a:spcBef>
                <a:spcPct val="0"/>
              </a:spcBef>
              <a:buFont typeface="Arial"/>
              <a:buChar char="￭"/>
            </a:pPr>
            <a:r>
              <a:rPr lang="en-US" sz="332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For example: N=4, then maximum number of spanning tree possible =4^(4−2)= 16 (shown in the above image).</a:t>
            </a:r>
          </a:p>
          <a:p>
            <a:pPr algn="l">
              <a:lnSpc>
                <a:spcPts val="4657"/>
              </a:lnSpc>
              <a:spcBef>
                <a:spcPct val="0"/>
              </a:spcBef>
            </a:pPr>
            <a:endParaRPr lang="en-US" sz="3326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9144000" y="2272169"/>
            <a:ext cx="9144000" cy="5012161"/>
          </a:xfrm>
          <a:custGeom>
            <a:avLst/>
            <a:gdLst/>
            <a:ahLst/>
            <a:cxnLst/>
            <a:rect l="l" t="t" r="r" b="b"/>
            <a:pathLst>
              <a:path w="9144000" h="5012161">
                <a:moveTo>
                  <a:pt x="0" y="0"/>
                </a:moveTo>
                <a:lnTo>
                  <a:pt x="9144000" y="0"/>
                </a:lnTo>
                <a:lnTo>
                  <a:pt x="9144000" y="5012162"/>
                </a:lnTo>
                <a:lnTo>
                  <a:pt x="0" y="5012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52500"/>
            <a:ext cx="3713163" cy="69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47465" y="795558"/>
            <a:ext cx="2522069" cy="98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MST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37410" y="1976191"/>
            <a:ext cx="6064250" cy="99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3543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Minimum Spanning Tree</a:t>
            </a:r>
          </a:p>
          <a:p>
            <a:pPr algn="l">
              <a:lnSpc>
                <a:spcPts val="2720"/>
              </a:lnSpc>
              <a:spcBef>
                <a:spcPct val="0"/>
              </a:spcBef>
            </a:pPr>
            <a:endParaRPr lang="en-US" sz="3543" b="1">
              <a:solidFill>
                <a:srgbClr val="2A094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4075366"/>
            <a:ext cx="7772960" cy="206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3"/>
              </a:lnSpc>
              <a:spcBef>
                <a:spcPct val="0"/>
              </a:spcBef>
            </a:pPr>
            <a:r>
              <a:rPr lang="en-US" sz="2895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 minimum spanning tree (MST) is defined as a spanning tree that has the minimum weight among all the possible spanning trees.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09576" y="952500"/>
            <a:ext cx="3713163" cy="69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09733" y="1769546"/>
            <a:ext cx="10468535" cy="98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KURUSKAL ALGORITHM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309816"/>
            <a:ext cx="16230600" cy="356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1"/>
              </a:lnSpc>
              <a:spcBef>
                <a:spcPct val="0"/>
              </a:spcBef>
            </a:pPr>
            <a:r>
              <a:rPr lang="en-US" sz="3365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Kruskal's algorithm is based on a </a:t>
            </a:r>
            <a:r>
              <a:rPr lang="en-US" sz="3365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greedy approach</a:t>
            </a:r>
            <a:r>
              <a:rPr lang="en-US" sz="3365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, whose goal is to find </a:t>
            </a:r>
            <a:r>
              <a:rPr lang="en-US" sz="3365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the shortest path</a:t>
            </a:r>
            <a:r>
              <a:rPr lang="en-US" sz="3365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in a graph with a </a:t>
            </a:r>
            <a:r>
              <a:rPr lang="en-US" sz="3365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minimum cost</a:t>
            </a:r>
            <a:r>
              <a:rPr lang="en-US" sz="3365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. Kruskal's algorithm is used to find the shortest way between two connected weighted nodes, it divides a graph into a forest and considers each node as an individual tree. These trees can only link to each other if the edge connecting them has a low value and </a:t>
            </a:r>
            <a:r>
              <a:rPr lang="en-US" sz="3365" b="1">
                <a:solidFill>
                  <a:srgbClr val="2A0947"/>
                </a:solidFill>
                <a:latin typeface="Poppins Bold"/>
                <a:ea typeface="Poppins Bold"/>
                <a:cs typeface="Poppins Bold"/>
                <a:sym typeface="Poppins Bold"/>
              </a:rPr>
              <a:t>doesn’t generate a cycle</a:t>
            </a:r>
            <a:r>
              <a:rPr lang="en-US" sz="3365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in the MST 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049319"/>
            <a:ext cx="15917448" cy="98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 CASES OF KURUSKAL ALGORITHM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356208"/>
            <a:ext cx="16230600" cy="7564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2"/>
              </a:lnSpc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🛰️ 1. Computer Network Design (LAN/MAN)</a:t>
            </a:r>
          </a:p>
          <a:p>
            <a:pPr marL="711388" lvl="1" indent="-355694" algn="l">
              <a:lnSpc>
                <a:spcPts val="4612"/>
              </a:lnSpc>
              <a:buFont typeface="Arial"/>
              <a:buChar char="•"/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Goal: Connect multiple computers/servers with minimal cabling or latency.</a:t>
            </a:r>
          </a:p>
          <a:p>
            <a:pPr marL="711388" lvl="1" indent="-355694" algn="l">
              <a:lnSpc>
                <a:spcPts val="4612"/>
              </a:lnSpc>
              <a:spcBef>
                <a:spcPct val="0"/>
              </a:spcBef>
              <a:buFont typeface="Arial"/>
              <a:buChar char="•"/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Use case: Corporate offices or data centers often apply MST to optimize internal wiring.</a:t>
            </a:r>
          </a:p>
          <a:p>
            <a:pPr algn="l">
              <a:lnSpc>
                <a:spcPts val="4612"/>
              </a:lnSpc>
              <a:spcBef>
                <a:spcPct val="0"/>
              </a:spcBef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🛣️ 2. Road/Highway Construction</a:t>
            </a:r>
          </a:p>
          <a:p>
            <a:pPr marL="711388" lvl="1" indent="-355694" algn="l">
              <a:lnSpc>
                <a:spcPts val="4612"/>
              </a:lnSpc>
              <a:spcBef>
                <a:spcPct val="0"/>
              </a:spcBef>
              <a:buFont typeface="Arial"/>
              <a:buChar char="•"/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Goal: Connect cities with roads so every city is reachable, with the least total road length or cost.</a:t>
            </a:r>
          </a:p>
          <a:p>
            <a:pPr marL="711388" lvl="1" indent="-355694" algn="l">
              <a:lnSpc>
                <a:spcPts val="4612"/>
              </a:lnSpc>
              <a:spcBef>
                <a:spcPct val="0"/>
              </a:spcBef>
              <a:buFont typeface="Arial"/>
              <a:buChar char="•"/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How Kruskal helps: It avoids building unnecessary roads and ensures all cities are connected.</a:t>
            </a:r>
          </a:p>
          <a:p>
            <a:pPr marL="711388" lvl="1" indent="-355694" algn="l">
              <a:lnSpc>
                <a:spcPts val="4612"/>
              </a:lnSpc>
              <a:spcBef>
                <a:spcPct val="0"/>
              </a:spcBef>
              <a:buFont typeface="Arial"/>
              <a:buChar char="•"/>
            </a:pPr>
            <a:r>
              <a:rPr lang="en-US" sz="329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Example: Planning road networks between villages or districts using cost-effective paths.</a:t>
            </a:r>
          </a:p>
          <a:p>
            <a:pPr algn="l">
              <a:lnSpc>
                <a:spcPts val="4612"/>
              </a:lnSpc>
              <a:spcBef>
                <a:spcPct val="0"/>
              </a:spcBef>
            </a:pPr>
            <a:endParaRPr lang="en-US" sz="3294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76300"/>
            <a:ext cx="17259300" cy="92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8"/>
              </a:lnSpc>
              <a:spcBef>
                <a:spcPct val="0"/>
              </a:spcBef>
            </a:pPr>
            <a:r>
              <a:rPr lang="en-US" sz="51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STEP BY STEP WORKING OF KURSKAL’S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9264" y="2872633"/>
            <a:ext cx="16230036" cy="4398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8"/>
              </a:lnSpc>
              <a:spcBef>
                <a:spcPct val="0"/>
              </a:spcBef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Rules or Characteristics of Kurskal’s Algorithm</a:t>
            </a:r>
          </a:p>
          <a:p>
            <a:pPr marL="1066887" lvl="1" indent="-533443" algn="l">
              <a:lnSpc>
                <a:spcPts val="6918"/>
              </a:lnSpc>
              <a:buFont typeface="Arial"/>
              <a:buChar char="•"/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Loop or Cycle </a:t>
            </a:r>
          </a:p>
          <a:p>
            <a:pPr marL="1066887" lvl="1" indent="-533443" algn="l">
              <a:lnSpc>
                <a:spcPts val="6918"/>
              </a:lnSpc>
              <a:buFont typeface="Arial"/>
              <a:buChar char="•"/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Cost must be minimum</a:t>
            </a:r>
          </a:p>
          <a:p>
            <a:pPr marL="1066887" lvl="1" indent="-533443" algn="l">
              <a:lnSpc>
                <a:spcPts val="6918"/>
              </a:lnSpc>
              <a:buFont typeface="Arial"/>
              <a:buChar char="•"/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Graph must be connected</a:t>
            </a:r>
          </a:p>
          <a:p>
            <a:pPr marL="1066887" lvl="1" indent="-533443" algn="l">
              <a:lnSpc>
                <a:spcPts val="6918"/>
              </a:lnSpc>
              <a:buFont typeface="Arial"/>
              <a:buChar char="•"/>
            </a:pPr>
            <a:r>
              <a:rPr lang="en-US" sz="4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Edges always (n-1)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3907"/>
            <a:ext cx="4514850" cy="714793"/>
            <a:chOff x="0" y="0"/>
            <a:chExt cx="1189096" cy="1882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9096" cy="188258"/>
            </a:xfrm>
            <a:custGeom>
              <a:avLst/>
              <a:gdLst/>
              <a:ahLst/>
              <a:cxnLst/>
              <a:rect l="l" t="t" r="r" b="b"/>
              <a:pathLst>
                <a:path w="1189096" h="188258">
                  <a:moveTo>
                    <a:pt x="0" y="0"/>
                  </a:moveTo>
                  <a:lnTo>
                    <a:pt x="1189096" y="0"/>
                  </a:lnTo>
                  <a:lnTo>
                    <a:pt x="1189096" y="188258"/>
                  </a:lnTo>
                  <a:lnTo>
                    <a:pt x="0" y="188258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89096" cy="23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773756" y="313907"/>
            <a:ext cx="800100" cy="714793"/>
            <a:chOff x="0" y="0"/>
            <a:chExt cx="210726" cy="188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726" cy="188258"/>
            </a:xfrm>
            <a:custGeom>
              <a:avLst/>
              <a:gdLst/>
              <a:ahLst/>
              <a:cxnLst/>
              <a:rect l="l" t="t" r="r" b="b"/>
              <a:pathLst>
                <a:path w="210726" h="188258">
                  <a:moveTo>
                    <a:pt x="0" y="0"/>
                  </a:moveTo>
                  <a:lnTo>
                    <a:pt x="210726" y="0"/>
                  </a:lnTo>
                  <a:lnTo>
                    <a:pt x="210726" y="188258"/>
                  </a:lnTo>
                  <a:lnTo>
                    <a:pt x="0" y="188258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0726" cy="23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60023" y="2195434"/>
            <a:ext cx="13784817" cy="7062866"/>
          </a:xfrm>
          <a:custGeom>
            <a:avLst/>
            <a:gdLst/>
            <a:ahLst/>
            <a:cxnLst/>
            <a:rect l="l" t="t" r="r" b="b"/>
            <a:pathLst>
              <a:path w="13784817" h="7062866">
                <a:moveTo>
                  <a:pt x="0" y="0"/>
                </a:moveTo>
                <a:lnTo>
                  <a:pt x="13784816" y="0"/>
                </a:lnTo>
                <a:lnTo>
                  <a:pt x="13784816" y="7062866"/>
                </a:lnTo>
                <a:lnTo>
                  <a:pt x="0" y="7062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93" t="-2864" r="-1905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895350"/>
            <a:ext cx="10115664" cy="80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18"/>
              </a:lnSpc>
              <a:spcBef>
                <a:spcPct val="0"/>
              </a:spcBef>
            </a:pPr>
            <a:r>
              <a:rPr lang="en-US" sz="444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KURSUKAL ALGORITHM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826135"/>
            <a:chOff x="0" y="0"/>
            <a:chExt cx="812800" cy="2175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01900" y="9460865"/>
            <a:ext cx="3086100" cy="826135"/>
            <a:chOff x="0" y="0"/>
            <a:chExt cx="812800" cy="217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761910" y="1454551"/>
            <a:ext cx="8683686" cy="8419382"/>
          </a:xfrm>
          <a:custGeom>
            <a:avLst/>
            <a:gdLst/>
            <a:ahLst/>
            <a:cxnLst/>
            <a:rect l="l" t="t" r="r" b="b"/>
            <a:pathLst>
              <a:path w="8683686" h="8419382">
                <a:moveTo>
                  <a:pt x="0" y="0"/>
                </a:moveTo>
                <a:lnTo>
                  <a:pt x="8683686" y="0"/>
                </a:lnTo>
                <a:lnTo>
                  <a:pt x="8683686" y="8419381"/>
                </a:lnTo>
                <a:lnTo>
                  <a:pt x="0" y="841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87" r="-1500" b="-87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098634" y="-32836"/>
            <a:ext cx="10905647" cy="1061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  <a:spcBef>
                <a:spcPct val="0"/>
              </a:spcBef>
            </a:pPr>
            <a:r>
              <a:rPr lang="en-US" sz="62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776</Words>
  <Application>Microsoft Office PowerPoint</Application>
  <PresentationFormat>Custom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Poppins Bold</vt:lpstr>
      <vt:lpstr>Roboto Bold</vt:lpstr>
      <vt:lpstr>League Spartan</vt:lpstr>
      <vt:lpstr>Arial</vt:lpstr>
      <vt:lpstr>Poppins</vt:lpstr>
      <vt:lpstr>Roboto</vt:lpstr>
      <vt:lpstr>Archivo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Kuruskal Presentation</dc:title>
  <cp:lastModifiedBy>Hanseeka Hanseeka</cp:lastModifiedBy>
  <cp:revision>3</cp:revision>
  <dcterms:created xsi:type="dcterms:W3CDTF">2006-08-16T00:00:00Z</dcterms:created>
  <dcterms:modified xsi:type="dcterms:W3CDTF">2025-06-11T18:32:54Z</dcterms:modified>
  <dc:identifier>DAGlSYpkdKM</dc:identifier>
</cp:coreProperties>
</file>