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0" r:id="rId12"/>
    <p:sldId id="271" r:id="rId13"/>
    <p:sldId id="267" r:id="rId14"/>
    <p:sldId id="276" r:id="rId15"/>
    <p:sldId id="268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2241F5-8669-420A-ACEE-EB231831236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5CA08C-0EB0-4137-9A81-F8ACB558D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46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A08C-0EB0-4137-9A81-F8ACB558DA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0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A08C-0EB0-4137-9A81-F8ACB558DA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62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A08C-0EB0-4137-9A81-F8ACB558DA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2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A08C-0EB0-4137-9A81-F8ACB558D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65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A08C-0EB0-4137-9A81-F8ACB558DA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7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A08C-0EB0-4137-9A81-F8ACB558DA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02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5CA08C-0EB0-4137-9A81-F8ACB558DA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8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42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1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3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18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BFB74-2736-4020-B1EA-1FB8BACB0687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53E90-3B28-49B6-A09B-920FF889CA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1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175819"/>
            <a:ext cx="12192000" cy="371167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F4E7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4168" y="4467277"/>
            <a:ext cx="9144000" cy="1655762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By Shivani Dawani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1123" y="1720645"/>
            <a:ext cx="5260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accent1">
                    <a:lumMod val="50000"/>
                  </a:schemeClr>
                </a:solidFill>
              </a:rPr>
              <a:t>Digital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65871" y="3041599"/>
            <a:ext cx="5260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Forensics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Forensics - Free security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894" y="362052"/>
            <a:ext cx="1358593" cy="13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3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Steps of Digital Forensics 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1263" y="1687354"/>
            <a:ext cx="1011855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Identification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data might be evidence?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sure the data doesn’t change or get damaged.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the data to figure out what happened.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a record of everything.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👨‍⚖️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the results clearly to police or in court.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9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Real-Life Scenarios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6721" y="1892360"/>
            <a:ext cx="10118558" cy="5068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 smtClean="0"/>
              <a:t>Case: A Company’s Data Gets Leaked</a:t>
            </a:r>
            <a:endParaRPr lang="en-US" dirty="0" smtClean="0"/>
          </a:p>
          <a:p>
            <a:r>
              <a:rPr lang="en-US" dirty="0" smtClean="0"/>
              <a:t>A company finds their secret files are on the internet.</a:t>
            </a:r>
          </a:p>
          <a:p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Digital forensic experts:</a:t>
            </a:r>
            <a:endParaRPr lang="en-US" dirty="0"/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Check computer logs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Find that an employee sent the files at midnight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Use email, IP addresses, and file history as proof</a:t>
            </a:r>
          </a:p>
          <a:p>
            <a:r>
              <a:rPr lang="en-US" dirty="0"/>
              <a:t>The employee is caught and taken to court.</a:t>
            </a:r>
          </a:p>
          <a:p>
            <a:r>
              <a:rPr lang="en-US" b="1" dirty="0" smtClean="0"/>
              <a:t>Result</a:t>
            </a:r>
            <a:r>
              <a:rPr lang="en-US" b="1" dirty="0"/>
              <a:t>: </a:t>
            </a:r>
            <a:r>
              <a:rPr lang="en-US" u="sng" dirty="0"/>
              <a:t>Company finds out how it happened and can prevent it next time.</a:t>
            </a:r>
          </a:p>
          <a:p>
            <a:pPr marL="0" indent="0">
              <a:buNone/>
            </a:pPr>
            <a:endParaRPr lang="en-US" b="1" dirty="0" smtClean="0">
              <a:solidFill>
                <a:schemeClr val="accent5">
                  <a:lumMod val="7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6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Real-Life Scenarios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6721" y="1493852"/>
            <a:ext cx="10118558" cy="5264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 smtClean="0"/>
              <a:t> </a:t>
            </a:r>
            <a:r>
              <a:rPr lang="en-US" b="1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accent5">
                    <a:lumMod val="75000"/>
                  </a:schemeClr>
                </a:solidFill>
              </a:rPr>
              <a:t>Facebook–Cambridge Analytica Scandal (2018)</a:t>
            </a:r>
          </a:p>
          <a:p>
            <a:r>
              <a:rPr lang="en-US" b="1" dirty="0"/>
              <a:t>What Happened: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Data from over 87 million Facebook users was harvested without consent and used for political profiling.</a:t>
            </a:r>
          </a:p>
          <a:p>
            <a:r>
              <a:rPr lang="en-US" b="1" dirty="0"/>
              <a:t>How Forensics </a:t>
            </a:r>
            <a:r>
              <a:rPr lang="en-US" b="1" dirty="0" smtClean="0"/>
              <a:t>Helped: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Data-sharing patterns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deleted files</a:t>
            </a:r>
          </a:p>
          <a:p>
            <a:pPr lvl="1"/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metadata </a:t>
            </a:r>
          </a:p>
          <a:p>
            <a:pPr marL="457200" lvl="1" indent="0">
              <a:buNone/>
            </a:pPr>
            <a:r>
              <a:rPr lang="en-US" dirty="0" smtClean="0"/>
              <a:t>uncovered </a:t>
            </a:r>
            <a:r>
              <a:rPr lang="en-US" dirty="0"/>
              <a:t>how user information was misused.</a:t>
            </a:r>
          </a:p>
          <a:p>
            <a:pPr marL="0" indent="0">
              <a:buNone/>
            </a:pPr>
            <a:r>
              <a:rPr lang="en-US" b="1" i="1" dirty="0" smtClean="0"/>
              <a:t>Lesson</a:t>
            </a:r>
            <a:r>
              <a:rPr lang="en-US" b="1" i="1" dirty="0"/>
              <a:t>:</a:t>
            </a:r>
            <a:r>
              <a:rPr lang="en-US" dirty="0"/>
              <a:t> Digital forensics isn’t just about catching hackers — it can also reveal unethical practices in big tech.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8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Common Tools Used </a:t>
            </a:r>
            <a:endParaRPr lang="en-US" altLang="en-US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81263" y="1616565"/>
            <a:ext cx="10118558" cy="4850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3200" b="1" dirty="0"/>
          </a:p>
          <a:p>
            <a:r>
              <a:rPr lang="en-US" sz="3200" b="1" dirty="0"/>
              <a:t>FTK (Forensic Toolkit)</a:t>
            </a:r>
            <a:endParaRPr lang="en-US" sz="3200" dirty="0"/>
          </a:p>
          <a:p>
            <a:r>
              <a:rPr lang="en-US" sz="3200" b="1" dirty="0"/>
              <a:t>EnCase</a:t>
            </a:r>
            <a:endParaRPr lang="en-US" sz="3200" dirty="0"/>
          </a:p>
          <a:p>
            <a:r>
              <a:rPr lang="en-US" sz="3200" b="1" dirty="0"/>
              <a:t>Autopsy/Sleuth </a:t>
            </a:r>
            <a:r>
              <a:rPr lang="en-US" sz="3200" b="1" dirty="0" smtClean="0"/>
              <a:t>Kit</a:t>
            </a:r>
            <a:endParaRPr lang="en-US" sz="3200" dirty="0"/>
          </a:p>
          <a:p>
            <a:r>
              <a:rPr lang="en-US" sz="3200" b="1" dirty="0"/>
              <a:t>Wireshark (for network forensics)</a:t>
            </a:r>
            <a:endParaRPr lang="en-US" sz="3200" dirty="0"/>
          </a:p>
          <a:p>
            <a:r>
              <a:rPr lang="en-US" sz="3200" b="1" dirty="0"/>
              <a:t>Volatility (for memory forensics</a:t>
            </a:r>
            <a:r>
              <a:rPr lang="en-US" sz="3200" b="1" dirty="0" smtClean="0"/>
              <a:t>)</a:t>
            </a:r>
            <a:endParaRPr lang="en-US" sz="3200" b="1" dirty="0"/>
          </a:p>
          <a:p>
            <a:pPr marL="0" indent="0">
              <a:buNone/>
            </a:pPr>
            <a:r>
              <a:rPr lang="en-US" sz="3200" dirty="0"/>
              <a:t>A memory forensics framework used to extract information from RAM dumps like running processes, passwords, or malware.</a:t>
            </a:r>
          </a:p>
        </p:txBody>
      </p:sp>
      <p:pic>
        <p:nvPicPr>
          <p:cNvPr id="3074" name="Picture 2" descr="Tool Icon PNG Images, Vectors Free Download - Pngtre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2173" y="1931258"/>
            <a:ext cx="2147648" cy="214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27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Question mark and people poster 2126570 Vector Art at Vecteez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1" b="615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248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67" y="545599"/>
            <a:ext cx="10515600" cy="1325563"/>
          </a:xfrm>
        </p:spPr>
        <p:txBody>
          <a:bodyPr>
            <a:norm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</a:rPr>
              <a:t>Common Questions? </a:t>
            </a:r>
            <a:endParaRPr lang="en-US" alt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4098" name="Picture 2" descr="Karthik Perumal on X: &quot;@rose_k01 @ANI #CID's #ACP #Pradyuman thinking about  what will be in kufiya cupboard - https://t.co/UWqsoCOJjA&quot; / 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081" y="2524540"/>
            <a:ext cx="4694571" cy="351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847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4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What would you do if your phone was hacked and personal photos leaked online?</a:t>
            </a:r>
          </a:p>
        </p:txBody>
      </p:sp>
    </p:spTree>
    <p:extLst>
      <p:ext uri="{BB962C8B-B14F-4D97-AF65-F5344CB8AC3E}">
        <p14:creationId xmlns:p14="http://schemas.microsoft.com/office/powerpoint/2010/main" val="4143988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59059" y="1917509"/>
            <a:ext cx="654390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 Authorities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Cyber police are the real-life CID.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Digital Forensics Experts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can trace how the hack happened, track the attacker, and gather legal evidence.</a:t>
            </a:r>
          </a:p>
        </p:txBody>
      </p:sp>
      <p:pic>
        <p:nvPicPr>
          <p:cNvPr id="5123" name="Picture 3" descr="Abhijeet and Daya, TV show CID's partners in crime-solving, are reuniting  for a travel and food vlog on YouTub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11" y="1055968"/>
            <a:ext cx="4738028" cy="2665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i&gt;CID&lt;/i&gt; Makers Announce Shivaji Satam Aka ACP Pradhyuman's Exit From Show  After 27 Years. Internet Reac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50" y="3721109"/>
            <a:ext cx="25717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48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44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If Daya breaks the door and finds no one inside, how do we catch the real criminal?</a:t>
            </a:r>
          </a:p>
        </p:txBody>
      </p:sp>
    </p:spTree>
    <p:extLst>
      <p:ext uri="{BB962C8B-B14F-4D97-AF65-F5344CB8AC3E}">
        <p14:creationId xmlns:p14="http://schemas.microsoft.com/office/powerpoint/2010/main" val="3613513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459059" y="2009845"/>
            <a:ext cx="654390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600" dirty="0" smtClean="0">
                <a:solidFill>
                  <a:schemeClr val="accent5">
                    <a:lumMod val="75000"/>
                  </a:schemeClr>
                </a:solidFill>
              </a:rPr>
              <a:t>They </a:t>
            </a:r>
            <a:r>
              <a:rPr lang="en-US" sz="3600" dirty="0">
                <a:solidFill>
                  <a:schemeClr val="accent5">
                    <a:lumMod val="75000"/>
                  </a:schemeClr>
                </a:solidFill>
              </a:rPr>
              <a:t>leave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digital </a:t>
            </a:r>
            <a:r>
              <a:rPr lang="en-US" sz="3600" b="1" dirty="0" smtClean="0">
                <a:solidFill>
                  <a:schemeClr val="accent5">
                    <a:lumMod val="75000"/>
                  </a:schemeClr>
                </a:solidFill>
              </a:rPr>
              <a:t>footprints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IP addresses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device logs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Timestamps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login history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browser record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3600" dirty="0" smtClean="0"/>
              <a:t>file </a:t>
            </a:r>
            <a:r>
              <a:rPr lang="en-US" sz="3600" dirty="0"/>
              <a:t>access trails.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20,400+ Digital Footprint Stock Photos, Pictures &amp; Royalty-Free Images -  iStock | Digital footprint icon, Digital footprint concep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8024" y="1028699"/>
            <a:ext cx="5829300" cy="582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02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243332"/>
            <a:ext cx="12192000" cy="161466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65871" y="3041599"/>
            <a:ext cx="5260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chemeClr val="bg1"/>
                </a:solidFill>
              </a:rPr>
              <a:t>Forensics \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Forensics - Free security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3407" y="813464"/>
            <a:ext cx="1358593" cy="135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" y="0"/>
            <a:ext cx="12190026" cy="685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14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3664" y="1647206"/>
            <a:ext cx="10515600" cy="12544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Search and find out</a:t>
            </a: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:</a:t>
            </a:r>
          </a:p>
          <a:p>
            <a:pPr marL="0" indent="0">
              <a:buNone/>
            </a:pPr>
            <a:endParaRPr lang="en-US" sz="3600" b="1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600" b="1" dirty="0" smtClean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 </a:t>
            </a:r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+mj-cs"/>
              </a:rPr>
              <a:t>What’s the most famous case where digital forensics helped solve a murder?</a:t>
            </a:r>
          </a:p>
        </p:txBody>
      </p:sp>
    </p:spTree>
    <p:extLst>
      <p:ext uri="{BB962C8B-B14F-4D97-AF65-F5344CB8AC3E}">
        <p14:creationId xmlns:p14="http://schemas.microsoft.com/office/powerpoint/2010/main" val="237510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9329"/>
            <a:ext cx="7187330" cy="3139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4"/>
          <a:stretch/>
        </p:blipFill>
        <p:spPr>
          <a:xfrm>
            <a:off x="7187330" y="-39329"/>
            <a:ext cx="4855539" cy="61628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11"/>
          <a:stretch/>
        </p:blipFill>
        <p:spPr>
          <a:xfrm>
            <a:off x="445571" y="3309647"/>
            <a:ext cx="6296187" cy="342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616455" y="676498"/>
            <a:ext cx="57739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T</a:t>
            </a:r>
            <a:r>
              <a:rPr lang="en-US" sz="3200" dirty="0" smtClean="0"/>
              <a:t>he crime happened on a </a:t>
            </a:r>
            <a:r>
              <a:rPr lang="en-US" sz="3200" b="1" dirty="0" smtClean="0"/>
              <a:t>Device.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1482247" y="6161565"/>
            <a:ext cx="9565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That’s what </a:t>
            </a:r>
            <a:r>
              <a:rPr lang="en-US" sz="2400" b="1" dirty="0" smtClean="0"/>
              <a:t>Digital Forensics</a:t>
            </a:r>
            <a:r>
              <a:rPr lang="en-US" sz="2400" dirty="0" smtClean="0"/>
              <a:t> does — it’s like CID, but for </a:t>
            </a:r>
            <a:r>
              <a:rPr lang="en-US" sz="2400" b="1" dirty="0" smtClean="0"/>
              <a:t>cybercrimes</a:t>
            </a:r>
            <a:r>
              <a:rPr lang="en-US" sz="2400" dirty="0" smtClean="0"/>
              <a:t>!</a:t>
            </a:r>
            <a:endParaRPr lang="en-US" sz="2400" dirty="0"/>
          </a:p>
        </p:txBody>
      </p:sp>
      <p:pic>
        <p:nvPicPr>
          <p:cNvPr id="1026" name="Picture 2" descr="Device Icons Smart Phone Tablet Desktop Stock Vector (Royalty Free)  281946089 |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950" y="1394847"/>
            <a:ext cx="5724115" cy="432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46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825" t="2439" r="2548"/>
          <a:stretch/>
        </p:blipFill>
        <p:spPr>
          <a:xfrm>
            <a:off x="9369468" y="1402915"/>
            <a:ext cx="2204581" cy="34109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88723" y="1402915"/>
            <a:ext cx="85552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D</a:t>
            </a:r>
            <a:r>
              <a:rPr lang="en-US" sz="3200" b="1" dirty="0" smtClean="0"/>
              <a:t>etective</a:t>
            </a:r>
            <a:r>
              <a:rPr lang="en-US" sz="3200" dirty="0" smtClean="0"/>
              <a:t> </a:t>
            </a:r>
            <a:r>
              <a:rPr lang="en-US" sz="3200" dirty="0" smtClean="0"/>
              <a:t>🕵</a:t>
            </a:r>
            <a:r>
              <a:rPr lang="en-US" sz="3200" smtClean="0"/>
              <a:t>‍</a:t>
            </a:r>
            <a:r>
              <a:rPr lang="en-US" sz="3200" smtClean="0"/>
              <a:t>♂️</a:t>
            </a:r>
            <a:r>
              <a:rPr lang="en-US" sz="3200"/>
              <a:t/>
            </a:r>
            <a:br>
              <a:rPr lang="en-US" sz="3200"/>
            </a:br>
            <a:r>
              <a:rPr lang="en-US" sz="3200" smtClean="0"/>
              <a:t>you </a:t>
            </a:r>
            <a:r>
              <a:rPr lang="en-US" sz="3200" dirty="0" smtClean="0"/>
              <a:t>look for </a:t>
            </a:r>
            <a:r>
              <a:rPr lang="en-US" sz="3200" b="1" dirty="0" smtClean="0"/>
              <a:t>digital clues</a:t>
            </a:r>
            <a:r>
              <a:rPr lang="en-US" sz="3200" dirty="0" smtClean="0"/>
              <a:t> on computers, phones, or the internet.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31935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1071" y="577006"/>
            <a:ext cx="955816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F4E79"/>
                </a:solidFill>
              </a:rPr>
              <a:t>🛡 Role in Information Security</a:t>
            </a:r>
          </a:p>
          <a:p>
            <a:r>
              <a:rPr lang="en-US" sz="2400" b="1" dirty="0"/>
              <a:t>Incident Response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Helps detect the cause and scope of a security incident (e.g., malware attack, data breach</a:t>
            </a:r>
            <a:r>
              <a:rPr lang="en-US" sz="2400" dirty="0" smtClean="0"/>
              <a:t>).</a:t>
            </a:r>
            <a:endParaRPr lang="en-US" sz="2400" dirty="0"/>
          </a:p>
        </p:txBody>
      </p:sp>
      <p:pic>
        <p:nvPicPr>
          <p:cNvPr id="5" name="Picture 2" descr="Create an Incident Response Pl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204" y="2644878"/>
            <a:ext cx="666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13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1071" y="577006"/>
            <a:ext cx="95581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F4E79"/>
                </a:solidFill>
              </a:rPr>
              <a:t>🛡 Role in Information Security</a:t>
            </a:r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dirty="0" smtClean="0"/>
          </a:p>
          <a:p>
            <a:r>
              <a:rPr lang="en-US" sz="2400" b="1" dirty="0" smtClean="0"/>
              <a:t>Evidence </a:t>
            </a:r>
            <a:r>
              <a:rPr lang="en-US" sz="2400" b="1" dirty="0"/>
              <a:t>Collection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Collects data in a forensically sound manner to be used in legal proceedings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5" name="Picture 2" descr="Digital Forensics: Uncovering the Truth in Evidence | by Ansh Vaid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68" y="3406596"/>
            <a:ext cx="5377079" cy="3025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976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1071" y="577006"/>
            <a:ext cx="955816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F4E79"/>
                </a:solidFill>
              </a:rPr>
              <a:t>🛡 Role in Information Security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Threat </a:t>
            </a:r>
            <a:r>
              <a:rPr lang="en-US" sz="2400" b="1" dirty="0"/>
              <a:t>Analysis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Assesses how a system was compromised and identifies future vulnerabilities.</a:t>
            </a:r>
          </a:p>
          <a:p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6775" r="25858"/>
          <a:stretch/>
        </p:blipFill>
        <p:spPr>
          <a:xfrm>
            <a:off x="8615681" y="3425559"/>
            <a:ext cx="3180080" cy="3052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9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1071" y="577006"/>
            <a:ext cx="955816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1F4E79"/>
                </a:solidFill>
              </a:rPr>
              <a:t>🛡 Role in Information Security</a:t>
            </a:r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endParaRPr lang="en-US" sz="2400" b="1" dirty="0" smtClean="0"/>
          </a:p>
          <a:p>
            <a:endParaRPr lang="en-US" sz="2400" b="1" dirty="0"/>
          </a:p>
          <a:p>
            <a:r>
              <a:rPr lang="en-US" sz="2400" b="1" dirty="0" smtClean="0"/>
              <a:t>Data </a:t>
            </a:r>
            <a:r>
              <a:rPr lang="en-US" sz="2400" b="1" dirty="0"/>
              <a:t>Recovery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Recovers deleted, encrypted, or damaged files that could be crucial to an </a:t>
            </a:r>
            <a:r>
              <a:rPr lang="en-US" sz="2400" dirty="0" smtClean="0"/>
              <a:t>investigation.</a:t>
            </a:r>
            <a:endParaRPr lang="en-US" sz="2400" dirty="0"/>
          </a:p>
        </p:txBody>
      </p:sp>
      <p:pic>
        <p:nvPicPr>
          <p:cNvPr id="1032" name="Picture 8" descr="Data Recovery Logo Vector Art, Icons, and Graphics for Free Downloa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6633" y="1714397"/>
            <a:ext cx="2744941" cy="282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64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351</Words>
  <Application>Microsoft Office PowerPoint</Application>
  <PresentationFormat>Widescreen</PresentationFormat>
  <Paragraphs>105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Steps of Digital Forensics </vt:lpstr>
      <vt:lpstr>Real-Life Scenarios</vt:lpstr>
      <vt:lpstr>Real-Life Scenarios</vt:lpstr>
      <vt:lpstr>Common Tools Used </vt:lpstr>
      <vt:lpstr>PowerPoint Presentation</vt:lpstr>
      <vt:lpstr>Common Questions?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47</cp:revision>
  <dcterms:created xsi:type="dcterms:W3CDTF">2025-04-26T12:19:30Z</dcterms:created>
  <dcterms:modified xsi:type="dcterms:W3CDTF">2025-05-19T05:06:36Z</dcterms:modified>
</cp:coreProperties>
</file>