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442" y="2604733"/>
            <a:ext cx="7077456" cy="1243584"/>
          </a:xfrm>
        </p:spPr>
        <p:txBody>
          <a:bodyPr/>
          <a:lstStyle/>
          <a:p>
            <a:r>
              <a:rPr lang="en-US" dirty="0" smtClean="0"/>
              <a:t>Session Hijacking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195941" y="682764"/>
            <a:ext cx="78115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Man-in-the-Middle (MITM</a:t>
            </a:r>
            <a:r>
              <a:rPr lang="en-US" b="1" dirty="0" smtClean="0">
                <a:solidFill>
                  <a:schemeClr val="bg1"/>
                </a:solidFill>
              </a:rPr>
              <a:t>): - </a:t>
            </a:r>
            <a:r>
              <a:rPr lang="en-US" dirty="0">
                <a:solidFill>
                  <a:schemeClr val="bg1"/>
                </a:solidFill>
              </a:rPr>
              <a:t>An attacker secretly intercepts communication between two people or systems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  <a:r>
              <a:rPr lang="en-US" dirty="0">
                <a:solidFill>
                  <a:schemeClr val="bg1"/>
                </a:solidFill>
              </a:rPr>
              <a:t> You send a message to your bank. A hacker sitting between you and the bank intercepts the data, reads or changes it, then sends it along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you don’t even know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Packet </a:t>
            </a:r>
            <a:r>
              <a:rPr lang="en-US" b="1" dirty="0" smtClean="0">
                <a:solidFill>
                  <a:schemeClr val="bg1"/>
                </a:solidFill>
              </a:rPr>
              <a:t>Sniffing: - </a:t>
            </a:r>
            <a:r>
              <a:rPr lang="en-US" dirty="0">
                <a:solidFill>
                  <a:schemeClr val="bg1"/>
                </a:solidFill>
              </a:rPr>
              <a:t>Monitoring and capturing data packets over a network using software like Wireshark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  <a:r>
              <a:rPr lang="en-US" dirty="0">
                <a:solidFill>
                  <a:schemeClr val="bg1"/>
                </a:solidFill>
              </a:rPr>
              <a:t> A hacker connected to the same Wi-Fi as you might capture your data as it travels through the network </a:t>
            </a:r>
            <a:r>
              <a:rPr lang="en-US" dirty="0" smtClean="0">
                <a:solidFill>
                  <a:schemeClr val="bg1"/>
                </a:solidFill>
              </a:rPr>
              <a:t>like </a:t>
            </a:r>
            <a:r>
              <a:rPr lang="en-US" dirty="0">
                <a:solidFill>
                  <a:schemeClr val="bg1"/>
                </a:solidFill>
              </a:rPr>
              <a:t>catching digital letters in transit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r>
              <a:rPr lang="en-US" b="1" dirty="0">
                <a:solidFill>
                  <a:schemeClr val="bg1"/>
                </a:solidFill>
              </a:rPr>
              <a:t>. Blind </a:t>
            </a:r>
            <a:r>
              <a:rPr lang="en-US" b="1" dirty="0" smtClean="0">
                <a:solidFill>
                  <a:schemeClr val="bg1"/>
                </a:solidFill>
              </a:rPr>
              <a:t>Hijacking: -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attacker injects malicious data or commands into an active session </a:t>
            </a:r>
            <a:r>
              <a:rPr lang="en-US" b="1" dirty="0">
                <a:solidFill>
                  <a:schemeClr val="bg1"/>
                </a:solidFill>
              </a:rPr>
              <a:t>without seeing</a:t>
            </a:r>
            <a:r>
              <a:rPr lang="en-US" dirty="0">
                <a:solidFill>
                  <a:schemeClr val="bg1"/>
                </a:solidFill>
              </a:rPr>
              <a:t> the actual responses from the server or client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  <a:r>
              <a:rPr lang="en-US" dirty="0">
                <a:solidFill>
                  <a:schemeClr val="bg1"/>
                </a:solidFill>
              </a:rPr>
              <a:t> A hacker guesses what’s being sent in your session (like pressing “Submit” on a form) and sends similar requests hoping to get access, even without seeing your full session.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574" y="542924"/>
            <a:ext cx="5198654" cy="535531"/>
          </a:xfrm>
        </p:spPr>
        <p:txBody>
          <a:bodyPr/>
          <a:lstStyle/>
          <a:p>
            <a:r>
              <a:rPr lang="en-US" smtClean="0"/>
              <a:t>What is Session Hijacking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93" y="1534069"/>
            <a:ext cx="6570253" cy="47810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Session Hijacking is a cyberattack where an attacker steals a user's session ID to take control of their active session and access their account without logging in.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Once the attacker steals the session ID, they can pretend to be the real user and get into private information, accounts, or systems without permission.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 If someone steals your session ID while you're logged into online banking (like over public Wi-Fi), they can access your account without needing your username or password.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57" b="467"/>
          <a:stretch/>
        </p:blipFill>
        <p:spPr>
          <a:xfrm>
            <a:off x="6818811" y="2717074"/>
            <a:ext cx="5373189" cy="41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7" y="229417"/>
            <a:ext cx="5185955" cy="535531"/>
          </a:xfrm>
        </p:spPr>
        <p:txBody>
          <a:bodyPr/>
          <a:lstStyle/>
          <a:p>
            <a:pPr algn="ctr"/>
            <a:r>
              <a:rPr lang="en-US" dirty="0"/>
              <a:t>How It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7118" y="919990"/>
            <a:ext cx="6609442" cy="557224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Step 1: Session </a:t>
            </a:r>
            <a:r>
              <a:rPr lang="en-US" sz="1800" dirty="0" smtClean="0"/>
              <a:t>Creation: - </a:t>
            </a:r>
            <a:r>
              <a:rPr lang="en-US" sz="1800" dirty="0"/>
              <a:t>When a user logs into a web application, the server generates a session ID and sends it to the user’s browser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Step 2: Attacker Gains Session </a:t>
            </a:r>
            <a:r>
              <a:rPr lang="en-US" sz="1800" dirty="0" smtClean="0"/>
              <a:t>ID: - </a:t>
            </a:r>
            <a:r>
              <a:rPr lang="en-US" sz="1800" dirty="0"/>
              <a:t>The attacker intercepts or predicts the session ID using various methods such as</a:t>
            </a:r>
            <a:r>
              <a:rPr lang="en-US" sz="1800" dirty="0" smtClean="0"/>
              <a:t>:</a:t>
            </a:r>
          </a:p>
          <a:p>
            <a:r>
              <a:rPr lang="en-US" sz="1800" dirty="0" smtClean="0"/>
              <a:t> </a:t>
            </a:r>
            <a:r>
              <a:rPr lang="en-US" sz="1800" dirty="0"/>
              <a:t>Cross-Site Scripting (XSS) to steal </a:t>
            </a:r>
            <a:r>
              <a:rPr lang="en-US" sz="1800" dirty="0" smtClean="0"/>
              <a:t>cookies</a:t>
            </a:r>
          </a:p>
          <a:p>
            <a:r>
              <a:rPr lang="en-US" sz="1800" dirty="0"/>
              <a:t>Man-in-the-Middle (MitM) </a:t>
            </a:r>
            <a:r>
              <a:rPr lang="en-US" sz="1800" dirty="0" smtClean="0"/>
              <a:t>attacks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Step 3: Attacker Uses Session </a:t>
            </a:r>
            <a:r>
              <a:rPr lang="en-US" sz="1800" dirty="0" smtClean="0"/>
              <a:t>ID: - </a:t>
            </a:r>
            <a:r>
              <a:rPr lang="en-US" sz="1800" dirty="0"/>
              <a:t>With the stolen session ID, the attacker impersonates the user and gains access to their account without needing credentials.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Step 4: Unauthorized </a:t>
            </a:r>
            <a:r>
              <a:rPr lang="en-US" sz="1800" dirty="0" smtClean="0"/>
              <a:t>Actions: - </a:t>
            </a:r>
            <a:r>
              <a:rPr lang="en-US" sz="1800" dirty="0"/>
              <a:t>The attacker can now perform any actions as the victim — view emails, transfer money, change passwords, etc.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52" y="2970349"/>
            <a:ext cx="5386250" cy="38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90" y="686616"/>
            <a:ext cx="5472975" cy="535531"/>
          </a:xfrm>
        </p:spPr>
        <p:txBody>
          <a:bodyPr/>
          <a:lstStyle/>
          <a:p>
            <a:pPr algn="ctr"/>
            <a:r>
              <a:rPr lang="en-US" dirty="0" smtClean="0"/>
              <a:t>Types of Session Hijacking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2265465"/>
            <a:ext cx="6718300" cy="21497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1. Active vs. Passive Session </a:t>
            </a:r>
            <a:r>
              <a:rPr lang="en-US" sz="2400" dirty="0" smtClean="0"/>
              <a:t>Hijacking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2. Spoofing vs. </a:t>
            </a:r>
            <a:r>
              <a:rPr lang="en-US" sz="2400" dirty="0" smtClean="0"/>
              <a:t>Hijacking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3. Application-level vs. Network-level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679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509452" y="1672046"/>
            <a:ext cx="819041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Active vs. Passive Session </a:t>
            </a:r>
            <a:r>
              <a:rPr lang="en-US" sz="2000" b="1" dirty="0" smtClean="0">
                <a:solidFill>
                  <a:schemeClr val="bg1"/>
                </a:solidFill>
              </a:rPr>
              <a:t>Hijacking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Active Hijacking</a:t>
            </a:r>
            <a:r>
              <a:rPr lang="en-US" sz="2000" dirty="0" smtClean="0">
                <a:solidFill>
                  <a:schemeClr val="bg1"/>
                </a:solidFill>
              </a:rPr>
              <a:t>: - </a:t>
            </a:r>
            <a:r>
              <a:rPr lang="en-US" sz="2000" dirty="0">
                <a:solidFill>
                  <a:schemeClr val="bg1"/>
                </a:solidFill>
              </a:rPr>
              <a:t>The attacker actively takes control of the session by sending requests to the server pretending to be the user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Example</a:t>
            </a:r>
            <a:r>
              <a:rPr lang="en-US" sz="2000" dirty="0">
                <a:solidFill>
                  <a:schemeClr val="bg1"/>
                </a:solidFill>
              </a:rPr>
              <a:t>: Attacker sends commands to a web app after stealing the session cookie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Passive </a:t>
            </a:r>
            <a:r>
              <a:rPr lang="en-US" sz="2000" b="1" dirty="0" smtClean="0">
                <a:solidFill>
                  <a:schemeClr val="bg1"/>
                </a:solidFill>
              </a:rPr>
              <a:t>Hijacking</a:t>
            </a:r>
            <a:r>
              <a:rPr lang="en-US" sz="2000" dirty="0" smtClean="0">
                <a:solidFill>
                  <a:schemeClr val="bg1"/>
                </a:solidFill>
              </a:rPr>
              <a:t>: - </a:t>
            </a:r>
            <a:r>
              <a:rPr lang="en-US" sz="2000" dirty="0">
                <a:solidFill>
                  <a:schemeClr val="bg1"/>
                </a:solidFill>
              </a:rPr>
              <a:t>The attacker only watches or listens to the session data without interfering.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/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Example</a:t>
            </a:r>
            <a:r>
              <a:rPr lang="en-US" sz="2000" dirty="0">
                <a:solidFill>
                  <a:schemeClr val="bg1"/>
                </a:solidFill>
              </a:rPr>
              <a:t>: The attacker secretly reads your messages during an online chat session but does not send anything.</a:t>
            </a:r>
          </a:p>
        </p:txBody>
      </p:sp>
    </p:spTree>
    <p:extLst>
      <p:ext uri="{BB962C8B-B14F-4D97-AF65-F5344CB8AC3E}">
        <p14:creationId xmlns:p14="http://schemas.microsoft.com/office/powerpoint/2010/main" val="394743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509451" y="1907178"/>
            <a:ext cx="819041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2</a:t>
            </a:r>
            <a:r>
              <a:rPr lang="en-US" sz="2000" b="1" dirty="0">
                <a:solidFill>
                  <a:schemeClr val="bg1"/>
                </a:solidFill>
              </a:rPr>
              <a:t>. Spoofing vs. </a:t>
            </a:r>
            <a:r>
              <a:rPr lang="en-US" sz="2000" b="1" dirty="0" smtClean="0">
                <a:solidFill>
                  <a:schemeClr val="bg1"/>
                </a:solidFill>
              </a:rPr>
              <a:t>Hijacking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Spoofing</a:t>
            </a:r>
            <a:r>
              <a:rPr lang="en-US" dirty="0" smtClean="0">
                <a:solidFill>
                  <a:schemeClr val="bg1"/>
                </a:solidFill>
              </a:rPr>
              <a:t>: - Pretending </a:t>
            </a:r>
            <a:r>
              <a:rPr lang="en-US" dirty="0">
                <a:solidFill>
                  <a:schemeClr val="bg1"/>
                </a:solidFill>
              </a:rPr>
              <a:t>to be another user or machine to gain unauthorized access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Pretending to be your friend’s device to gain access to a secure network.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Hijacking</a:t>
            </a:r>
            <a:r>
              <a:rPr lang="en-US" dirty="0" smtClean="0">
                <a:solidFill>
                  <a:schemeClr val="bg1"/>
                </a:solidFill>
              </a:rPr>
              <a:t>: - </a:t>
            </a:r>
            <a:r>
              <a:rPr lang="en-US" dirty="0">
                <a:solidFill>
                  <a:schemeClr val="bg1"/>
                </a:solidFill>
              </a:rPr>
              <a:t>The attacker takes over an existing session between a user and a server.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Stealing your login session ID and using it to access your account without login.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29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770708" y="1933303"/>
            <a:ext cx="727601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Application-level vs. Network-level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bg1"/>
                </a:solidFill>
              </a:rPr>
              <a:t>Application-Level </a:t>
            </a:r>
            <a:r>
              <a:rPr lang="en-US" b="1" dirty="0" smtClean="0">
                <a:solidFill>
                  <a:schemeClr val="bg1"/>
                </a:solidFill>
              </a:rPr>
              <a:t>Hijacking</a:t>
            </a:r>
            <a:r>
              <a:rPr lang="en-US" dirty="0" smtClean="0">
                <a:solidFill>
                  <a:schemeClr val="bg1"/>
                </a:solidFill>
              </a:rPr>
              <a:t>: - </a:t>
            </a:r>
            <a:r>
              <a:rPr lang="en-US" dirty="0">
                <a:solidFill>
                  <a:schemeClr val="bg1"/>
                </a:solidFill>
              </a:rPr>
              <a:t>Targets the software or web apps directly by stealing cookies or session tokens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Using JavaScript in a browser to steal session cookies (like in Cross-Site Scripting - XSS).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Network-Level </a:t>
            </a:r>
            <a:r>
              <a:rPr lang="en-US" b="1" dirty="0" smtClean="0">
                <a:solidFill>
                  <a:schemeClr val="bg1"/>
                </a:solidFill>
              </a:rPr>
              <a:t>Hijacking</a:t>
            </a:r>
            <a:r>
              <a:rPr lang="en-US" dirty="0" smtClean="0">
                <a:solidFill>
                  <a:schemeClr val="bg1"/>
                </a:solidFill>
              </a:rPr>
              <a:t>: - </a:t>
            </a:r>
            <a:r>
              <a:rPr lang="en-US" dirty="0">
                <a:solidFill>
                  <a:schemeClr val="bg1"/>
                </a:solidFill>
              </a:rPr>
              <a:t>Targets the data being sent over the network, often using sniffing or MITM attacks.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 smtClean="0">
                <a:solidFill>
                  <a:schemeClr val="bg1"/>
                </a:solidFill>
              </a:rPr>
              <a:t>: Capturing </a:t>
            </a:r>
            <a:r>
              <a:rPr lang="en-US" dirty="0">
                <a:solidFill>
                  <a:schemeClr val="bg1"/>
                </a:solidFill>
              </a:rPr>
              <a:t>session tokens through public Wi-Fi using tools like Wireshark.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42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55988"/>
            <a:ext cx="6100355" cy="535531"/>
          </a:xfrm>
        </p:spPr>
        <p:txBody>
          <a:bodyPr/>
          <a:lstStyle/>
          <a:p>
            <a:pPr algn="ctr"/>
            <a:r>
              <a:rPr lang="en-US" dirty="0" smtClean="0"/>
              <a:t>Techniques of Session Hijacking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92694" y="1965020"/>
            <a:ext cx="5525226" cy="352138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1</a:t>
            </a:r>
            <a:r>
              <a:rPr lang="en-US" sz="2400" dirty="0"/>
              <a:t>. Session </a:t>
            </a:r>
            <a:r>
              <a:rPr lang="en-US" sz="2400" dirty="0" smtClean="0"/>
              <a:t>Sniffing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Cross-Site Scripting (XSS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3. Man-in-the-Middle (MITM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/>
              <a:t>4. Packet </a:t>
            </a:r>
            <a:r>
              <a:rPr lang="en-US" sz="2400" dirty="0" smtClean="0"/>
              <a:t>Sniffing</a:t>
            </a:r>
          </a:p>
          <a:p>
            <a:pPr marL="0" indent="0">
              <a:buNone/>
            </a:pPr>
            <a:r>
              <a:rPr lang="en-US" sz="2400" dirty="0"/>
              <a:t>5. Blind Hijacking</a:t>
            </a:r>
          </a:p>
        </p:txBody>
      </p:sp>
    </p:spTree>
    <p:extLst>
      <p:ext uri="{BB962C8B-B14F-4D97-AF65-F5344CB8AC3E}">
        <p14:creationId xmlns:p14="http://schemas.microsoft.com/office/powerpoint/2010/main" val="32569761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470262" y="1554480"/>
            <a:ext cx="77332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Session Sniffing: - </a:t>
            </a:r>
            <a:r>
              <a:rPr lang="en-US" dirty="0">
                <a:solidFill>
                  <a:schemeClr val="bg1"/>
                </a:solidFill>
              </a:rPr>
              <a:t>Capturing data (like session IDs) from a network using special tools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  <a:r>
              <a:rPr lang="en-US" dirty="0">
                <a:solidFill>
                  <a:schemeClr val="bg1"/>
                </a:solidFill>
              </a:rPr>
              <a:t> If you’re using free public Wi-Fi at a cafe, a hacker on the same network might use a tool to “sniff” the data you’re sending </a:t>
            </a:r>
            <a:r>
              <a:rPr lang="en-US" dirty="0" smtClean="0">
                <a:solidFill>
                  <a:schemeClr val="bg1"/>
                </a:solidFill>
              </a:rPr>
              <a:t>including </a:t>
            </a:r>
            <a:r>
              <a:rPr lang="en-US" dirty="0">
                <a:solidFill>
                  <a:schemeClr val="bg1"/>
                </a:solidFill>
              </a:rPr>
              <a:t>your login session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Cross-Site Scripting (XSS</a:t>
            </a:r>
            <a:r>
              <a:rPr lang="en-US" b="1" dirty="0" smtClean="0">
                <a:solidFill>
                  <a:schemeClr val="bg1"/>
                </a:solidFill>
              </a:rPr>
              <a:t>): -  </a:t>
            </a:r>
            <a:r>
              <a:rPr lang="en-US" dirty="0">
                <a:solidFill>
                  <a:schemeClr val="bg1"/>
                </a:solidFill>
              </a:rPr>
              <a:t>An attacker injects malicious JavaScript into a website, which runs in your browser and can steal your session ID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Example:</a:t>
            </a:r>
            <a:r>
              <a:rPr lang="en-US" dirty="0">
                <a:solidFill>
                  <a:schemeClr val="bg1"/>
                </a:solidFill>
              </a:rPr>
              <a:t> You visit a blog with a comment section. Someone posts a comment with hidden JavaScript. When you read it, the script runs and sends your session ID to the attacker.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1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647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Tahoma</vt:lpstr>
      <vt:lpstr>Trade Gothic LT Pro</vt:lpstr>
      <vt:lpstr>Trebuchet MS</vt:lpstr>
      <vt:lpstr>Office Theme</vt:lpstr>
      <vt:lpstr>Session Hijacking</vt:lpstr>
      <vt:lpstr>What is Session Hijacking</vt:lpstr>
      <vt:lpstr>How It Works</vt:lpstr>
      <vt:lpstr>Types of Session Hijacking</vt:lpstr>
      <vt:lpstr>PowerPoint Presentation</vt:lpstr>
      <vt:lpstr>PowerPoint Presentation</vt:lpstr>
      <vt:lpstr>PowerPoint Presentation</vt:lpstr>
      <vt:lpstr>Techniques of Session Hijacking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2025-05-06T04:26:17Z</dcterms:created>
  <dcterms:modified xsi:type="dcterms:W3CDTF">2025-05-19T04:06:40Z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