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56" r:id="rId5"/>
    <p:sldId id="3849" r:id="rId6"/>
    <p:sldId id="3846" r:id="rId7"/>
    <p:sldId id="3851" r:id="rId8"/>
    <p:sldId id="3852" r:id="rId9"/>
    <p:sldId id="3853" r:id="rId10"/>
    <p:sldId id="261" r:id="rId11"/>
    <p:sldId id="3854" r:id="rId12"/>
    <p:sldId id="3855" r:id="rId13"/>
    <p:sldId id="3850" r:id="rId14"/>
    <p:sldId id="265" r:id="rId15"/>
    <p:sldId id="3856" r:id="rId16"/>
    <p:sldId id="3857" r:id="rId17"/>
    <p:sldId id="3858" r:id="rId18"/>
    <p:sldId id="3859" r:id="rId19"/>
    <p:sldId id="3860" r:id="rId20"/>
    <p:sldId id="3863" r:id="rId21"/>
    <p:sldId id="3864" r:id="rId22"/>
    <p:sldId id="3848" r:id="rId23"/>
    <p:sldId id="3861" r:id="rId24"/>
    <p:sldId id="3862" r:id="rId25"/>
    <p:sldId id="384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94" autoAdjust="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outlineViewPr>
    <p:cViewPr>
      <p:scale>
        <a:sx n="33" d="100"/>
        <a:sy n="33" d="100"/>
      </p:scale>
      <p:origin x="0" y="-3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3/11/2025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0CE03-6C3A-EB4D-A9B1-7EFD38B58412}" type="datetimeFigureOut">
              <a:rPr lang="en-US" smtClean="0"/>
              <a:t>3/11/2025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7D50D-BAA9-464B-B391-243138E078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9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2297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5383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098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65FB43-1ED2-E6DA-22C8-546C361B70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9CBC64-4CFF-A8BB-4847-23C7F666C1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D60075-852A-81BE-274E-A9E10159CB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1821F3-1123-BFB6-2240-7985B81EC6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0886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F87EA0-7E27-3D07-A9A3-3D9E35FDAA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01CD1E-8903-D88E-CB80-97C97E980B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EEFD88B-6A4B-2083-90AB-44E1DA298D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A6E38D-CC8D-B766-0AD3-073C8E9A40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8102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D8C723-5CF9-8F87-0878-D872C55FE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906FDB-321F-3EFA-3BEB-814F78878A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2581E5-8792-9BF9-E671-7B9980E2C7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11401F-29AA-7076-7666-C79146EE12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9271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4C6577-8DDF-9754-ACD8-CBADD1BA1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10E8DE-B3B2-A25B-1B70-2807A39AE7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13D67C-CD7D-E3B5-8A01-B0A0F21CBF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F25048-9B49-6A47-7EC1-12A420AF19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9716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93C9A0-E1C9-A3A8-0437-69E2E1BEA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B4547F-48AF-C1CB-6B1F-22597D04F8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37C678-E071-4CF9-E24C-C647B7E78A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30EC93-84DF-61CC-2D05-13640242EA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5147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53D4CA-4FEC-FAD2-2916-FE5E553421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0743EC-E5C8-6B30-7320-ECC65EEFA8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C12CB6-3F90-3A93-1C32-F85A776D5B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ED8D7-DACA-CB27-3339-1D4F970E8F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5423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2D981-1C3F-56D7-44A6-8CB1CD5A68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0A7391-8C19-0D0D-C614-D8DFB2D92E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746D1EB-FC73-4F86-2874-48166035E3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2C36AD-15A2-8A59-A1AB-1F9915BDDE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875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681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9197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698C36-1683-37B0-824A-70EF8B93A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E8F774-4820-ABE6-9722-936A488A08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4CD8CE-8EDA-DEB5-5CB8-F29F58C500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C6CD3E-CD1B-48A7-51B0-0065D003C0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0233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8CFAE1-C44C-4A0B-8756-F05881235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722472-EA46-D229-EF29-8B0C660F0B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B4BA4B-8B1C-40D5-3401-0073208D14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945A30-84B9-3257-D52E-8FD4F12F66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6117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229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709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949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F170EF-E94E-184F-838F-FC2DAFD9A5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4B476E-B48E-B831-5850-5A4A2E360F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F43037-DF46-D4FD-C8EA-1EB3E73AD7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6E1CC-86E0-73BC-C700-9D3C3B44E2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303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621D02-D89C-62A5-7975-A8239895F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5665DA-4379-C622-A1CB-AED4DE2009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644AB1-76E1-5E0E-355A-837EFB978B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3BD746-A0E5-7405-6B86-A715F99C72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5519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402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D0D316-EBE0-C29D-FE61-80D47EB622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B5080F-CB1B-1BAC-A1B2-23660656E2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0AEFF3-B3C5-DE48-AE7F-C3CFA0EF28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943C77-BC16-25FE-42B6-B2914D99E1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295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46FE6F-01F3-7F75-31FC-5BAE268A5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C24D18-083B-BFCF-3E7D-902FFDBD8F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7A7E4B-F3C8-099D-C1B0-F1239C1B18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9143FF-1D64-AACC-8D27-2458924F9B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495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9429764-E305-A48D-5244-9BCD20902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8286859"/>
            <a:chOff x="0" y="1"/>
            <a:chExt cx="12192000" cy="8286859"/>
          </a:xfrm>
        </p:grpSpPr>
        <p:sp>
          <p:nvSpPr>
            <p:cNvPr id="7" name="Freeform 13">
              <a:extLst>
                <a:ext uri="{FF2B5EF4-FFF2-40B4-BE49-F238E27FC236}">
                  <a16:creationId xmlns:a16="http://schemas.microsoft.com/office/drawing/2014/main" id="{45F65CE3-2411-E8E5-B72E-F5CBEC4DDC55}"/>
                </a:ext>
              </a:extLst>
            </p:cNvPr>
            <p:cNvSpPr/>
            <p:nvPr userDrawn="1"/>
          </p:nvSpPr>
          <p:spPr>
            <a:xfrm>
              <a:off x="4000500" y="1087403"/>
              <a:ext cx="8191500" cy="5770597"/>
            </a:xfrm>
            <a:custGeom>
              <a:avLst/>
              <a:gdLst>
                <a:gd name="connsiteX0" fmla="*/ 4929467 w 8191500"/>
                <a:gd name="connsiteY0" fmla="*/ 0 h 5770597"/>
                <a:gd name="connsiteX1" fmla="*/ 8065066 w 8191500"/>
                <a:gd name="connsiteY1" fmla="*/ 1118513 h 5770597"/>
                <a:gd name="connsiteX2" fmla="*/ 8191500 w 8191500"/>
                <a:gd name="connsiteY2" fmla="*/ 1227339 h 5770597"/>
                <a:gd name="connsiteX3" fmla="*/ 8191500 w 8191500"/>
                <a:gd name="connsiteY3" fmla="*/ 5770597 h 5770597"/>
                <a:gd name="connsiteX4" fmla="*/ 79523 w 8191500"/>
                <a:gd name="connsiteY4" fmla="*/ 5770597 h 5770597"/>
                <a:gd name="connsiteX5" fmla="*/ 56799 w 8191500"/>
                <a:gd name="connsiteY5" fmla="*/ 5644158 h 5770597"/>
                <a:gd name="connsiteX6" fmla="*/ 0 w 8191500"/>
                <a:gd name="connsiteY6" fmla="*/ 4898209 h 5770597"/>
                <a:gd name="connsiteX7" fmla="*/ 4929467 w 8191500"/>
                <a:gd name="connsiteY7" fmla="*/ 0 h 5770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91500" h="5770597">
                  <a:moveTo>
                    <a:pt x="4929467" y="0"/>
                  </a:moveTo>
                  <a:cubicBezTo>
                    <a:pt x="6120547" y="0"/>
                    <a:pt x="7212963" y="419755"/>
                    <a:pt x="8065066" y="1118513"/>
                  </a:cubicBezTo>
                  <a:lnTo>
                    <a:pt x="8191500" y="1227339"/>
                  </a:lnTo>
                  <a:lnTo>
                    <a:pt x="8191500" y="5770597"/>
                  </a:lnTo>
                  <a:lnTo>
                    <a:pt x="79523" y="5770597"/>
                  </a:lnTo>
                  <a:lnTo>
                    <a:pt x="56799" y="5644158"/>
                  </a:lnTo>
                  <a:cubicBezTo>
                    <a:pt x="19398" y="5400934"/>
                    <a:pt x="0" y="5151822"/>
                    <a:pt x="0" y="4898209"/>
                  </a:cubicBezTo>
                  <a:cubicBezTo>
                    <a:pt x="0" y="2193003"/>
                    <a:pt x="2206998" y="0"/>
                    <a:pt x="49294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B6B51B3-AA6C-9C5E-7032-5AEA05D4590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6241" y="183933"/>
              <a:ext cx="0" cy="1597708"/>
            </a:xfrm>
            <a:prstGeom prst="line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: Shape 13">
              <a:extLst>
                <a:ext uri="{FF2B5EF4-FFF2-40B4-BE49-F238E27FC236}">
                  <a16:creationId xmlns:a16="http://schemas.microsoft.com/office/drawing/2014/main" id="{4F28561D-5B3C-F08A-F7B5-48E6B74EAEBD}"/>
                </a:ext>
              </a:extLst>
            </p:cNvPr>
            <p:cNvSpPr/>
            <p:nvPr userDrawn="1"/>
          </p:nvSpPr>
          <p:spPr>
            <a:xfrm>
              <a:off x="5292348" y="1"/>
              <a:ext cx="2279742" cy="1267785"/>
            </a:xfrm>
            <a:custGeom>
              <a:avLst/>
              <a:gdLst>
                <a:gd name="connsiteX0" fmla="*/ 0 w 2279742"/>
                <a:gd name="connsiteY0" fmla="*/ 0 h 1267785"/>
                <a:gd name="connsiteX1" fmla="*/ 138700 w 2279742"/>
                <a:gd name="connsiteY1" fmla="*/ 0 h 1267785"/>
                <a:gd name="connsiteX2" fmla="*/ 138700 w 2279742"/>
                <a:gd name="connsiteY2" fmla="*/ 1078193 h 1267785"/>
                <a:gd name="connsiteX3" fmla="*/ 2002733 w 2279742"/>
                <a:gd name="connsiteY3" fmla="*/ 0 h 1267785"/>
                <a:gd name="connsiteX4" fmla="*/ 2279742 w 2279742"/>
                <a:gd name="connsiteY4" fmla="*/ 0 h 1267785"/>
                <a:gd name="connsiteX5" fmla="*/ 104026 w 2279742"/>
                <a:gd name="connsiteY5" fmla="*/ 1258503 h 1267785"/>
                <a:gd name="connsiteX6" fmla="*/ 69351 w 2279742"/>
                <a:gd name="connsiteY6" fmla="*/ 1267785 h 1267785"/>
                <a:gd name="connsiteX7" fmla="*/ 0 w 2279742"/>
                <a:gd name="connsiteY7" fmla="*/ 1198436 h 1267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79742" h="1267785">
                  <a:moveTo>
                    <a:pt x="0" y="0"/>
                  </a:moveTo>
                  <a:lnTo>
                    <a:pt x="138700" y="0"/>
                  </a:lnTo>
                  <a:lnTo>
                    <a:pt x="138700" y="1078193"/>
                  </a:lnTo>
                  <a:lnTo>
                    <a:pt x="2002733" y="0"/>
                  </a:lnTo>
                  <a:lnTo>
                    <a:pt x="2279742" y="0"/>
                  </a:lnTo>
                  <a:lnTo>
                    <a:pt x="104026" y="1258503"/>
                  </a:lnTo>
                  <a:cubicBezTo>
                    <a:pt x="93484" y="1264595"/>
                    <a:pt x="81523" y="1267796"/>
                    <a:pt x="69351" y="1267785"/>
                  </a:cubicBezTo>
                  <a:cubicBezTo>
                    <a:pt x="31049" y="1267785"/>
                    <a:pt x="0" y="1236737"/>
                    <a:pt x="0" y="1198436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7BD7FF70-44B7-E753-26CD-E228B56C2517}"/>
                </a:ext>
              </a:extLst>
            </p:cNvPr>
            <p:cNvSpPr/>
            <p:nvPr userDrawn="1"/>
          </p:nvSpPr>
          <p:spPr>
            <a:xfrm>
              <a:off x="10208695" y="1"/>
              <a:ext cx="1135066" cy="477997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F9EE857-93B9-ACF6-2AB4-2A29C4B94776}"/>
                </a:ext>
              </a:extLst>
            </p:cNvPr>
            <p:cNvSpPr/>
            <p:nvPr userDrawn="1"/>
          </p:nvSpPr>
          <p:spPr>
            <a:xfrm>
              <a:off x="1569044" y="514898"/>
              <a:ext cx="2393351" cy="232842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9">
              <a:extLst>
                <a:ext uri="{FF2B5EF4-FFF2-40B4-BE49-F238E27FC236}">
                  <a16:creationId xmlns:a16="http://schemas.microsoft.com/office/drawing/2014/main" id="{75030D84-5EEB-A095-3D43-0ED22BDB8406}"/>
                </a:ext>
              </a:extLst>
            </p:cNvPr>
            <p:cNvSpPr/>
            <p:nvPr userDrawn="1"/>
          </p:nvSpPr>
          <p:spPr>
            <a:xfrm flipH="1">
              <a:off x="0" y="2949740"/>
              <a:ext cx="1186451" cy="1771650"/>
            </a:xfrm>
            <a:custGeom>
              <a:avLst/>
              <a:gdLst>
                <a:gd name="connsiteX0" fmla="*/ 61913 w 1186451"/>
                <a:gd name="connsiteY0" fmla="*/ 0 h 1771650"/>
                <a:gd name="connsiteX1" fmla="*/ 1186451 w 1186451"/>
                <a:gd name="connsiteY1" fmla="*/ 0 h 1771650"/>
                <a:gd name="connsiteX2" fmla="*/ 1186451 w 1186451"/>
                <a:gd name="connsiteY2" fmla="*/ 123825 h 1771650"/>
                <a:gd name="connsiteX3" fmla="*/ 123825 w 1186451"/>
                <a:gd name="connsiteY3" fmla="*/ 123825 h 1771650"/>
                <a:gd name="connsiteX4" fmla="*/ 123825 w 1186451"/>
                <a:gd name="connsiteY4" fmla="*/ 1647825 h 1771650"/>
                <a:gd name="connsiteX5" fmla="*/ 1186451 w 1186451"/>
                <a:gd name="connsiteY5" fmla="*/ 1647825 h 1771650"/>
                <a:gd name="connsiteX6" fmla="*/ 1186451 w 1186451"/>
                <a:gd name="connsiteY6" fmla="*/ 1771650 h 1771650"/>
                <a:gd name="connsiteX7" fmla="*/ 61913 w 1186451"/>
                <a:gd name="connsiteY7" fmla="*/ 1771650 h 1771650"/>
                <a:gd name="connsiteX8" fmla="*/ 0 w 1186451"/>
                <a:gd name="connsiteY8" fmla="*/ 1709738 h 1771650"/>
                <a:gd name="connsiteX9" fmla="*/ 0 w 1186451"/>
                <a:gd name="connsiteY9" fmla="*/ 61913 h 1771650"/>
                <a:gd name="connsiteX10" fmla="*/ 61913 w 1186451"/>
                <a:gd name="connsiteY10" fmla="*/ 0 h 177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6451" h="1771650">
                  <a:moveTo>
                    <a:pt x="61913" y="0"/>
                  </a:moveTo>
                  <a:lnTo>
                    <a:pt x="1186451" y="0"/>
                  </a:lnTo>
                  <a:lnTo>
                    <a:pt x="1186451" y="123825"/>
                  </a:lnTo>
                  <a:lnTo>
                    <a:pt x="123825" y="123825"/>
                  </a:lnTo>
                  <a:lnTo>
                    <a:pt x="123825" y="1647825"/>
                  </a:lnTo>
                  <a:lnTo>
                    <a:pt x="1186451" y="1647825"/>
                  </a:lnTo>
                  <a:lnTo>
                    <a:pt x="1186451" y="1771650"/>
                  </a:lnTo>
                  <a:lnTo>
                    <a:pt x="61913" y="1771650"/>
                  </a:lnTo>
                  <a:cubicBezTo>
                    <a:pt x="27719" y="1771650"/>
                    <a:pt x="0" y="1743932"/>
                    <a:pt x="0" y="1709738"/>
                  </a:cubicBez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26E6DE3E-6851-19AD-2E60-22F006238173}"/>
                </a:ext>
              </a:extLst>
            </p:cNvPr>
            <p:cNvSpPr/>
            <p:nvPr userDrawn="1"/>
          </p:nvSpPr>
          <p:spPr>
            <a:xfrm rot="16200000">
              <a:off x="1539683" y="4203427"/>
              <a:ext cx="4083433" cy="4083433"/>
            </a:xfrm>
            <a:prstGeom prst="arc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84474" y="2949739"/>
            <a:ext cx="6261291" cy="2396686"/>
          </a:xfrm>
        </p:spPr>
        <p:txBody>
          <a:bodyPr anchor="b" anchorCtr="0">
            <a:noAutofit/>
          </a:bodyPr>
          <a:lstStyle>
            <a:lvl1pPr algn="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21BD3DB-6F51-C1AE-FF0E-D0BDCB55F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1220225" cy="6857998"/>
            <a:chOff x="123536" y="2"/>
            <a:chExt cx="11220225" cy="6857998"/>
          </a:xfrm>
        </p:grpSpPr>
        <p:sp>
          <p:nvSpPr>
            <p:cNvPr id="12" name="Freeform: Shape 7">
              <a:extLst>
                <a:ext uri="{FF2B5EF4-FFF2-40B4-BE49-F238E27FC236}">
                  <a16:creationId xmlns:a16="http://schemas.microsoft.com/office/drawing/2014/main" id="{59903C17-0733-BE0C-7392-283FEC2E98B0}"/>
                </a:ext>
              </a:extLst>
            </p:cNvPr>
            <p:cNvSpPr/>
            <p:nvPr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">
              <a:extLst>
                <a:ext uri="{FF2B5EF4-FFF2-40B4-BE49-F238E27FC236}">
                  <a16:creationId xmlns:a16="http://schemas.microsoft.com/office/drawing/2014/main" id="{898A3450-9C87-13ED-79CC-F4F65D14FF72}"/>
                </a:ext>
              </a:extLst>
            </p:cNvPr>
            <p:cNvSpPr/>
            <p:nvPr userDrawn="1"/>
          </p:nvSpPr>
          <p:spPr>
            <a:xfrm>
              <a:off x="10494433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2882462" cy="4297678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038599" y="1825625"/>
            <a:ext cx="7315199" cy="429768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3/11/2025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9FE4C84-13A1-72EA-6541-7C8FDDEA7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1563" y="5800859"/>
            <a:ext cx="692016" cy="69201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0468883-4E51-D3BD-E1C6-601ED9B6E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1438747" flipV="1">
            <a:off x="7967025" y="2530995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111AEF3F-9A86-45CE-4817-E3E6863DC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764789" y="390570"/>
            <a:ext cx="437721" cy="797078"/>
          </a:xfrm>
          <a:custGeom>
            <a:avLst/>
            <a:gdLst>
              <a:gd name="connsiteX0" fmla="*/ 28069 w 437721"/>
              <a:gd name="connsiteY0" fmla="*/ 0 h 797078"/>
              <a:gd name="connsiteX1" fmla="*/ 437721 w 437721"/>
              <a:gd name="connsiteY1" fmla="*/ 398539 h 797078"/>
              <a:gd name="connsiteX2" fmla="*/ 28069 w 437721"/>
              <a:gd name="connsiteY2" fmla="*/ 797078 h 797078"/>
              <a:gd name="connsiteX3" fmla="*/ 0 w 437721"/>
              <a:gd name="connsiteY3" fmla="*/ 794325 h 797078"/>
              <a:gd name="connsiteX4" fmla="*/ 0 w 437721"/>
              <a:gd name="connsiteY4" fmla="*/ 2753 h 797078"/>
              <a:gd name="connsiteX5" fmla="*/ 28069 w 437721"/>
              <a:gd name="connsiteY5" fmla="*/ 0 h 797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7721" h="797078">
                <a:moveTo>
                  <a:pt x="28069" y="0"/>
                </a:moveTo>
                <a:cubicBezTo>
                  <a:pt x="254314" y="0"/>
                  <a:pt x="437721" y="178432"/>
                  <a:pt x="437721" y="398539"/>
                </a:cubicBezTo>
                <a:cubicBezTo>
                  <a:pt x="437721" y="618646"/>
                  <a:pt x="254314" y="797078"/>
                  <a:pt x="28069" y="797078"/>
                </a:cubicBezTo>
                <a:lnTo>
                  <a:pt x="0" y="794325"/>
                </a:lnTo>
                <a:lnTo>
                  <a:pt x="0" y="2753"/>
                </a:lnTo>
                <a:lnTo>
                  <a:pt x="2806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A792C8-BB21-CDAF-668C-C1EFF45540C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38200" y="1825625"/>
            <a:ext cx="6934200" cy="4297680"/>
          </a:xfr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>
              <a:spcBef>
                <a:spcPts val="500"/>
              </a:spcBef>
              <a:spcAft>
                <a:spcPts val="800"/>
              </a:spcAft>
              <a:buClr>
                <a:schemeClr val="accent2"/>
              </a:buClr>
              <a:defRPr sz="1800"/>
            </a:lvl2pPr>
            <a:lvl3pPr>
              <a:spcBef>
                <a:spcPts val="1000"/>
              </a:spcBef>
              <a:buClr>
                <a:schemeClr val="accent2"/>
              </a:buClr>
              <a:defRPr sz="1800"/>
            </a:lvl3pPr>
            <a:lvl4pPr>
              <a:spcBef>
                <a:spcPts val="1000"/>
              </a:spcBef>
              <a:buClr>
                <a:schemeClr val="accent2"/>
              </a:buClr>
              <a:defRPr sz="1800"/>
            </a:lvl4pPr>
            <a:lvl5pPr>
              <a:spcBef>
                <a:spcPts val="1000"/>
              </a:spcBef>
              <a:buClr>
                <a:schemeClr val="accent2"/>
              </a:buClr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sz="1800" dirty="0">
              <a:latin typeface="Avenir Next LT Pro" panose="020B0504020202020204" pitchFamily="34" charset="77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903029" y="1825625"/>
            <a:ext cx="3450771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3/11/2025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199" y="1825625"/>
            <a:ext cx="10515600" cy="429768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7B7232D-F1A6-B6C3-3BBF-E834CC7CD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5930138" cy="6858001"/>
            <a:chOff x="0" y="-1"/>
            <a:chExt cx="5930138" cy="685800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D306340-6BFD-FE3D-535B-B59C1C44EDDA}"/>
                </a:ext>
              </a:extLst>
            </p:cNvPr>
            <p:cNvSpPr/>
            <p:nvPr userDrawn="1"/>
          </p:nvSpPr>
          <p:spPr>
            <a:xfrm>
              <a:off x="383877" y="778462"/>
              <a:ext cx="5315035" cy="53150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11">
              <a:extLst>
                <a:ext uri="{FF2B5EF4-FFF2-40B4-BE49-F238E27FC236}">
                  <a16:creationId xmlns:a16="http://schemas.microsoft.com/office/drawing/2014/main" id="{338E6C4B-ABF3-8B7E-8DCF-A93F69C712B1}"/>
                </a:ext>
              </a:extLst>
            </p:cNvPr>
            <p:cNvSpPr/>
            <p:nvPr userDrawn="1"/>
          </p:nvSpPr>
          <p:spPr>
            <a:xfrm flipH="1">
              <a:off x="530529" y="0"/>
              <a:ext cx="1155142" cy="591009"/>
            </a:xfrm>
            <a:custGeom>
              <a:avLst/>
              <a:gdLst>
                <a:gd name="connsiteX0" fmla="*/ 1355 w 1155142"/>
                <a:gd name="connsiteY0" fmla="*/ 0 h 591009"/>
                <a:gd name="connsiteX1" fmla="*/ 1153787 w 1155142"/>
                <a:gd name="connsiteY1" fmla="*/ 0 h 591009"/>
                <a:gd name="connsiteX2" fmla="*/ 1155142 w 1155142"/>
                <a:gd name="connsiteY2" fmla="*/ 13438 h 591009"/>
                <a:gd name="connsiteX3" fmla="*/ 577571 w 1155142"/>
                <a:gd name="connsiteY3" fmla="*/ 591009 h 591009"/>
                <a:gd name="connsiteX4" fmla="*/ 0 w 1155142"/>
                <a:gd name="connsiteY4" fmla="*/ 13438 h 59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5142" h="591009">
                  <a:moveTo>
                    <a:pt x="1355" y="0"/>
                  </a:moveTo>
                  <a:lnTo>
                    <a:pt x="1153787" y="0"/>
                  </a:lnTo>
                  <a:lnTo>
                    <a:pt x="1155142" y="13438"/>
                  </a:lnTo>
                  <a:cubicBezTo>
                    <a:pt x="1155142" y="332422"/>
                    <a:pt x="896555" y="591009"/>
                    <a:pt x="577571" y="591009"/>
                  </a:cubicBezTo>
                  <a:cubicBezTo>
                    <a:pt x="258587" y="591009"/>
                    <a:pt x="0" y="332422"/>
                    <a:pt x="0" y="134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6F90F99F-B12A-E8F9-5A86-D76B201D6308}"/>
                </a:ext>
              </a:extLst>
            </p:cNvPr>
            <p:cNvSpPr/>
            <p:nvPr userDrawn="1"/>
          </p:nvSpPr>
          <p:spPr>
            <a:xfrm flipH="1">
              <a:off x="3961511" y="-1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: Shape 15">
              <a:extLst>
                <a:ext uri="{FF2B5EF4-FFF2-40B4-BE49-F238E27FC236}">
                  <a16:creationId xmlns:a16="http://schemas.microsoft.com/office/drawing/2014/main" id="{BFA99EFE-81BC-95EA-FA61-B7199AD98A74}"/>
                </a:ext>
              </a:extLst>
            </p:cNvPr>
            <p:cNvSpPr/>
            <p:nvPr userDrawn="1"/>
          </p:nvSpPr>
          <p:spPr>
            <a:xfrm flipH="1">
              <a:off x="0" y="2936831"/>
              <a:ext cx="159741" cy="552996"/>
            </a:xfrm>
            <a:custGeom>
              <a:avLst/>
              <a:gdLst>
                <a:gd name="connsiteX0" fmla="*/ 159741 w 159741"/>
                <a:gd name="connsiteY0" fmla="*/ 0 h 552996"/>
                <a:gd name="connsiteX1" fmla="*/ 159741 w 159741"/>
                <a:gd name="connsiteY1" fmla="*/ 552996 h 552996"/>
                <a:gd name="connsiteX2" fmla="*/ 141849 w 159741"/>
                <a:gd name="connsiteY2" fmla="*/ 543285 h 552996"/>
                <a:gd name="connsiteX3" fmla="*/ 0 w 159741"/>
                <a:gd name="connsiteY3" fmla="*/ 276498 h 552996"/>
                <a:gd name="connsiteX4" fmla="*/ 141849 w 159741"/>
                <a:gd name="connsiteY4" fmla="*/ 9711 h 552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741" h="552996">
                  <a:moveTo>
                    <a:pt x="159741" y="0"/>
                  </a:moveTo>
                  <a:lnTo>
                    <a:pt x="159741" y="552996"/>
                  </a:lnTo>
                  <a:lnTo>
                    <a:pt x="141849" y="543285"/>
                  </a:lnTo>
                  <a:cubicBezTo>
                    <a:pt x="56268" y="485467"/>
                    <a:pt x="0" y="387554"/>
                    <a:pt x="0" y="276498"/>
                  </a:cubicBezTo>
                  <a:cubicBezTo>
                    <a:pt x="0" y="165443"/>
                    <a:pt x="56268" y="67529"/>
                    <a:pt x="141849" y="9711"/>
                  </a:cubicBezTo>
                  <a:close/>
                </a:path>
              </a:pathLst>
            </a:custGeom>
            <a:solidFill>
              <a:schemeClr val="accent4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7">
              <a:extLst>
                <a:ext uri="{FF2B5EF4-FFF2-40B4-BE49-F238E27FC236}">
                  <a16:creationId xmlns:a16="http://schemas.microsoft.com/office/drawing/2014/main" id="{DD9FC028-D877-28FE-C646-DBD85D932641}"/>
                </a:ext>
              </a:extLst>
            </p:cNvPr>
            <p:cNvSpPr/>
            <p:nvPr userDrawn="1"/>
          </p:nvSpPr>
          <p:spPr>
            <a:xfrm flipH="1">
              <a:off x="0" y="5835649"/>
              <a:ext cx="1548180" cy="1022351"/>
            </a:xfrm>
            <a:custGeom>
              <a:avLst/>
              <a:gdLst>
                <a:gd name="connsiteX0" fmla="*/ 61913 w 1548180"/>
                <a:gd name="connsiteY0" fmla="*/ 0 h 1022351"/>
                <a:gd name="connsiteX1" fmla="*/ 1548180 w 1548180"/>
                <a:gd name="connsiteY1" fmla="*/ 0 h 1022351"/>
                <a:gd name="connsiteX2" fmla="*/ 1548180 w 1548180"/>
                <a:gd name="connsiteY2" fmla="*/ 123825 h 1022351"/>
                <a:gd name="connsiteX3" fmla="*/ 123825 w 1548180"/>
                <a:gd name="connsiteY3" fmla="*/ 123825 h 1022351"/>
                <a:gd name="connsiteX4" fmla="*/ 123825 w 1548180"/>
                <a:gd name="connsiteY4" fmla="*/ 1022351 h 1022351"/>
                <a:gd name="connsiteX5" fmla="*/ 0 w 1548180"/>
                <a:gd name="connsiteY5" fmla="*/ 1022351 h 1022351"/>
                <a:gd name="connsiteX6" fmla="*/ 0 w 1548180"/>
                <a:gd name="connsiteY6" fmla="*/ 61913 h 1022351"/>
                <a:gd name="connsiteX7" fmla="*/ 61913 w 1548180"/>
                <a:gd name="connsiteY7" fmla="*/ 0 h 102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8180" h="1022351">
                  <a:moveTo>
                    <a:pt x="61913" y="0"/>
                  </a:moveTo>
                  <a:lnTo>
                    <a:pt x="1548180" y="0"/>
                  </a:lnTo>
                  <a:lnTo>
                    <a:pt x="1548180" y="123825"/>
                  </a:lnTo>
                  <a:lnTo>
                    <a:pt x="123825" y="123825"/>
                  </a:lnTo>
                  <a:lnTo>
                    <a:pt x="123825" y="1022351"/>
                  </a:lnTo>
                  <a:lnTo>
                    <a:pt x="0" y="1022351"/>
                  </a:ln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21">
              <a:extLst>
                <a:ext uri="{FF2B5EF4-FFF2-40B4-BE49-F238E27FC236}">
                  <a16:creationId xmlns:a16="http://schemas.microsoft.com/office/drawing/2014/main" id="{AA0AFFE9-F0C2-BDA0-BF87-9977706AB6A8}"/>
                </a:ext>
              </a:extLst>
            </p:cNvPr>
            <p:cNvSpPr/>
            <p:nvPr userDrawn="1"/>
          </p:nvSpPr>
          <p:spPr>
            <a:xfrm flipH="1">
              <a:off x="4364198" y="6258755"/>
              <a:ext cx="1565940" cy="599245"/>
            </a:xfrm>
            <a:custGeom>
              <a:avLst/>
              <a:gdLst>
                <a:gd name="connsiteX0" fmla="*/ 782970 w 1565940"/>
                <a:gd name="connsiteY0" fmla="*/ 0 h 599245"/>
                <a:gd name="connsiteX1" fmla="*/ 1528042 w 1565940"/>
                <a:gd name="connsiteY1" fmla="*/ 480469 h 599245"/>
                <a:gd name="connsiteX2" fmla="*/ 1565940 w 1565940"/>
                <a:gd name="connsiteY2" fmla="*/ 599245 h 599245"/>
                <a:gd name="connsiteX3" fmla="*/ 0 w 1565940"/>
                <a:gd name="connsiteY3" fmla="*/ 599245 h 599245"/>
                <a:gd name="connsiteX4" fmla="*/ 37898 w 1565940"/>
                <a:gd name="connsiteY4" fmla="*/ 480469 h 599245"/>
                <a:gd name="connsiteX5" fmla="*/ 782970 w 1565940"/>
                <a:gd name="connsiteY5" fmla="*/ 0 h 59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65940" h="599245">
                  <a:moveTo>
                    <a:pt x="782970" y="0"/>
                  </a:moveTo>
                  <a:cubicBezTo>
                    <a:pt x="1117910" y="0"/>
                    <a:pt x="1405287" y="198118"/>
                    <a:pt x="1528042" y="480469"/>
                  </a:cubicBezTo>
                  <a:lnTo>
                    <a:pt x="1565940" y="599245"/>
                  </a:lnTo>
                  <a:lnTo>
                    <a:pt x="0" y="599245"/>
                  </a:lnTo>
                  <a:lnTo>
                    <a:pt x="37898" y="480469"/>
                  </a:lnTo>
                  <a:cubicBezTo>
                    <a:pt x="160653" y="198118"/>
                    <a:pt x="448030" y="0"/>
                    <a:pt x="7829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76" y="764502"/>
            <a:ext cx="5315035" cy="5328996"/>
          </a:xfrm>
        </p:spPr>
        <p:txBody>
          <a:bodyPr>
            <a:no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05455" y="755171"/>
            <a:ext cx="4619937" cy="5315035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E96D25F-53A2-6217-84B4-7EB874F0B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9189" y="941148"/>
            <a:ext cx="11182430" cy="4797821"/>
            <a:chOff x="489189" y="941148"/>
            <a:chExt cx="11182430" cy="479782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50FA62D-C8AE-52B8-1712-6116756D1A83}"/>
                </a:ext>
              </a:extLst>
            </p:cNvPr>
            <p:cNvSpPr/>
            <p:nvPr userDrawn="1"/>
          </p:nvSpPr>
          <p:spPr>
            <a:xfrm>
              <a:off x="489189" y="1119031"/>
              <a:ext cx="4619938" cy="46199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1D2D6A01-57CF-3C0B-968C-E5A8FD352320}"/>
                </a:ext>
              </a:extLst>
            </p:cNvPr>
            <p:cNvSpPr/>
            <p:nvPr userDrawn="1"/>
          </p:nvSpPr>
          <p:spPr>
            <a:xfrm rot="19809111">
              <a:off x="8683720" y="941148"/>
              <a:ext cx="2987899" cy="2987899"/>
            </a:xfrm>
            <a:prstGeom prst="arc">
              <a:avLst>
                <a:gd name="adj1" fmla="val 15817365"/>
                <a:gd name="adj2" fmla="val 1781380"/>
              </a:avLst>
            </a:prstGeom>
            <a:ln w="127000" cap="rnd">
              <a:solidFill>
                <a:schemeClr val="accent4"/>
              </a:solidFill>
              <a:prstDash val="dash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0BEFAA-C349-7DB1-1827-0FA48A430AD8}"/>
                </a:ext>
              </a:extLst>
            </p:cNvPr>
            <p:cNvSpPr/>
            <p:nvPr userDrawn="1"/>
          </p:nvSpPr>
          <p:spPr>
            <a:xfrm>
              <a:off x="910048" y="4780992"/>
              <a:ext cx="546100" cy="54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57" y="1119031"/>
            <a:ext cx="4384736" cy="4619938"/>
          </a:xfrm>
        </p:spPr>
        <p:txBody>
          <a:bodyPr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01708" y="554942"/>
            <a:ext cx="5552091" cy="5768220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EF93C3C-09E9-6CD0-EF4B-6DE09539EE7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011782 w 12192000"/>
              <a:gd name="connsiteY0" fmla="*/ 4817511 h 6858000"/>
              <a:gd name="connsiteX1" fmla="*/ 8937059 w 12192000"/>
              <a:gd name="connsiteY1" fmla="*/ 4972626 h 6858000"/>
              <a:gd name="connsiteX2" fmla="*/ 8588084 w 12192000"/>
              <a:gd name="connsiteY2" fmla="*/ 5489438 h 6858000"/>
              <a:gd name="connsiteX3" fmla="*/ 8565206 w 12192000"/>
              <a:gd name="connsiteY3" fmla="*/ 5514611 h 6858000"/>
              <a:gd name="connsiteX4" fmla="*/ 8569944 w 12192000"/>
              <a:gd name="connsiteY4" fmla="*/ 5520198 h 6858000"/>
              <a:gd name="connsiteX5" fmla="*/ 8878607 w 12192000"/>
              <a:gd name="connsiteY5" fmla="*/ 5644582 h 6858000"/>
              <a:gd name="connsiteX6" fmla="*/ 9315123 w 12192000"/>
              <a:gd name="connsiteY6" fmla="*/ 5219907 h 6858000"/>
              <a:gd name="connsiteX7" fmla="*/ 9048519 w 12192000"/>
              <a:gd name="connsiteY7" fmla="*/ 4828605 h 6858000"/>
              <a:gd name="connsiteX8" fmla="*/ 6096000 w 12192000"/>
              <a:gd name="connsiteY8" fmla="*/ 200625 h 6858000"/>
              <a:gd name="connsiteX9" fmla="*/ 2867625 w 12192000"/>
              <a:gd name="connsiteY9" fmla="*/ 3429000 h 6858000"/>
              <a:gd name="connsiteX10" fmla="*/ 6096000 w 12192000"/>
              <a:gd name="connsiteY10" fmla="*/ 6657375 h 6858000"/>
              <a:gd name="connsiteX11" fmla="*/ 9324375 w 12192000"/>
              <a:gd name="connsiteY11" fmla="*/ 3429000 h 6858000"/>
              <a:gd name="connsiteX12" fmla="*/ 6096000 w 12192000"/>
              <a:gd name="connsiteY12" fmla="*/ 200625 h 6858000"/>
              <a:gd name="connsiteX13" fmla="*/ 0 w 12192000"/>
              <a:gd name="connsiteY13" fmla="*/ 0 h 6858000"/>
              <a:gd name="connsiteX14" fmla="*/ 12192000 w 12192000"/>
              <a:gd name="connsiteY14" fmla="*/ 0 h 6858000"/>
              <a:gd name="connsiteX15" fmla="*/ 12192000 w 12192000"/>
              <a:gd name="connsiteY15" fmla="*/ 6858000 h 6858000"/>
              <a:gd name="connsiteX16" fmla="*/ 0 w 12192000"/>
              <a:gd name="connsiteY1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0" h="6858000">
                <a:moveTo>
                  <a:pt x="9011782" y="4817511"/>
                </a:moveTo>
                <a:lnTo>
                  <a:pt x="8937059" y="4972626"/>
                </a:lnTo>
                <a:cubicBezTo>
                  <a:pt x="8837255" y="5156349"/>
                  <a:pt x="8720206" y="5329344"/>
                  <a:pt x="8588084" y="5489438"/>
                </a:cubicBezTo>
                <a:lnTo>
                  <a:pt x="8565206" y="5514611"/>
                </a:lnTo>
                <a:lnTo>
                  <a:pt x="8569944" y="5520198"/>
                </a:lnTo>
                <a:cubicBezTo>
                  <a:pt x="8648938" y="5597049"/>
                  <a:pt x="8758066" y="5644582"/>
                  <a:pt x="8878607" y="5644582"/>
                </a:cubicBezTo>
                <a:cubicBezTo>
                  <a:pt x="9119688" y="5644582"/>
                  <a:pt x="9315123" y="5454449"/>
                  <a:pt x="9315123" y="5219907"/>
                </a:cubicBezTo>
                <a:cubicBezTo>
                  <a:pt x="9315123" y="5044001"/>
                  <a:pt x="9205191" y="4893074"/>
                  <a:pt x="9048519" y="4828605"/>
                </a:cubicBezTo>
                <a:close/>
                <a:moveTo>
                  <a:pt x="6096000" y="200625"/>
                </a:moveTo>
                <a:cubicBezTo>
                  <a:pt x="4313018" y="200625"/>
                  <a:pt x="2867625" y="1646018"/>
                  <a:pt x="2867625" y="3429000"/>
                </a:cubicBezTo>
                <a:cubicBezTo>
                  <a:pt x="2867625" y="5211982"/>
                  <a:pt x="4313018" y="6657375"/>
                  <a:pt x="6096000" y="6657375"/>
                </a:cubicBezTo>
                <a:cubicBezTo>
                  <a:pt x="7878982" y="6657375"/>
                  <a:pt x="9324375" y="5211982"/>
                  <a:pt x="9324375" y="3429000"/>
                </a:cubicBezTo>
                <a:cubicBezTo>
                  <a:pt x="9324375" y="1646018"/>
                  <a:pt x="7878982" y="200625"/>
                  <a:pt x="6096000" y="20062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D5C3C4BD-DFDB-76B4-17CA-7DA4D17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9366740" flipV="1">
            <a:off x="2557952" y="-89828"/>
            <a:ext cx="7173200" cy="7173200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B04B61C-6467-D51D-0AF4-5C7D05F36C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68168" y="923544"/>
            <a:ext cx="6455664" cy="5010912"/>
          </a:xfrm>
          <a:prstGeom prst="rect">
            <a:avLst/>
          </a:prstGeom>
          <a:noFill/>
        </p:spPr>
        <p:txBody>
          <a:bodyPr lIns="0" rIns="0">
            <a:norm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7A19F4B-D154-3EB2-F86A-9A63283A3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8565206" y="4817511"/>
            <a:ext cx="749917" cy="827071"/>
          </a:xfrm>
          <a:custGeom>
            <a:avLst/>
            <a:gdLst>
              <a:gd name="connsiteX0" fmla="*/ 446576 w 749917"/>
              <a:gd name="connsiteY0" fmla="*/ 0 h 827071"/>
              <a:gd name="connsiteX1" fmla="*/ 483313 w 749917"/>
              <a:gd name="connsiteY1" fmla="*/ 11094 h 827071"/>
              <a:gd name="connsiteX2" fmla="*/ 749917 w 749917"/>
              <a:gd name="connsiteY2" fmla="*/ 402396 h 827071"/>
              <a:gd name="connsiteX3" fmla="*/ 313401 w 749917"/>
              <a:gd name="connsiteY3" fmla="*/ 827071 h 827071"/>
              <a:gd name="connsiteX4" fmla="*/ 4738 w 749917"/>
              <a:gd name="connsiteY4" fmla="*/ 702687 h 827071"/>
              <a:gd name="connsiteX5" fmla="*/ 0 w 749917"/>
              <a:gd name="connsiteY5" fmla="*/ 697100 h 827071"/>
              <a:gd name="connsiteX6" fmla="*/ 22878 w 749917"/>
              <a:gd name="connsiteY6" fmla="*/ 671927 h 827071"/>
              <a:gd name="connsiteX7" fmla="*/ 371853 w 749917"/>
              <a:gd name="connsiteY7" fmla="*/ 155115 h 827071"/>
              <a:gd name="connsiteX8" fmla="*/ 446576 w 749917"/>
              <a:gd name="connsiteY8" fmla="*/ 0 h 827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917" h="827071">
                <a:moveTo>
                  <a:pt x="446576" y="0"/>
                </a:moveTo>
                <a:lnTo>
                  <a:pt x="483313" y="11094"/>
                </a:lnTo>
                <a:cubicBezTo>
                  <a:pt x="639985" y="75563"/>
                  <a:pt x="749917" y="226490"/>
                  <a:pt x="749917" y="402396"/>
                </a:cubicBezTo>
                <a:cubicBezTo>
                  <a:pt x="749917" y="636938"/>
                  <a:pt x="554482" y="827071"/>
                  <a:pt x="313401" y="827071"/>
                </a:cubicBezTo>
                <a:cubicBezTo>
                  <a:pt x="192860" y="827071"/>
                  <a:pt x="83732" y="779538"/>
                  <a:pt x="4738" y="702687"/>
                </a:cubicBezTo>
                <a:lnTo>
                  <a:pt x="0" y="697100"/>
                </a:lnTo>
                <a:lnTo>
                  <a:pt x="22878" y="671927"/>
                </a:lnTo>
                <a:cubicBezTo>
                  <a:pt x="155000" y="511833"/>
                  <a:pt x="272049" y="338838"/>
                  <a:pt x="371853" y="155115"/>
                </a:cubicBezTo>
                <a:lnTo>
                  <a:pt x="4465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842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CB8A6E1-44B2-54E1-6460-1C9B27EE7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5698912" cy="6858001"/>
            <a:chOff x="0" y="-1"/>
            <a:chExt cx="5698912" cy="685800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22D7888-22FA-4AA1-9BA4-CC61D6643D47}"/>
                </a:ext>
              </a:extLst>
            </p:cNvPr>
            <p:cNvSpPr/>
            <p:nvPr userDrawn="1"/>
          </p:nvSpPr>
          <p:spPr>
            <a:xfrm flipH="1">
              <a:off x="530529" y="0"/>
              <a:ext cx="1155142" cy="591009"/>
            </a:xfrm>
            <a:custGeom>
              <a:avLst/>
              <a:gdLst>
                <a:gd name="connsiteX0" fmla="*/ 1355 w 1155142"/>
                <a:gd name="connsiteY0" fmla="*/ 0 h 591009"/>
                <a:gd name="connsiteX1" fmla="*/ 1153787 w 1155142"/>
                <a:gd name="connsiteY1" fmla="*/ 0 h 591009"/>
                <a:gd name="connsiteX2" fmla="*/ 1155142 w 1155142"/>
                <a:gd name="connsiteY2" fmla="*/ 13438 h 591009"/>
                <a:gd name="connsiteX3" fmla="*/ 577571 w 1155142"/>
                <a:gd name="connsiteY3" fmla="*/ 591009 h 591009"/>
                <a:gd name="connsiteX4" fmla="*/ 0 w 1155142"/>
                <a:gd name="connsiteY4" fmla="*/ 13438 h 59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5142" h="591009">
                  <a:moveTo>
                    <a:pt x="1355" y="0"/>
                  </a:moveTo>
                  <a:lnTo>
                    <a:pt x="1153787" y="0"/>
                  </a:lnTo>
                  <a:lnTo>
                    <a:pt x="1155142" y="13438"/>
                  </a:lnTo>
                  <a:cubicBezTo>
                    <a:pt x="1155142" y="332422"/>
                    <a:pt x="896555" y="591009"/>
                    <a:pt x="577571" y="591009"/>
                  </a:cubicBezTo>
                  <a:cubicBezTo>
                    <a:pt x="258587" y="591009"/>
                    <a:pt x="0" y="332422"/>
                    <a:pt x="0" y="134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BB6E464-8999-4773-A1F2-E6CAA990E572}"/>
                </a:ext>
              </a:extLst>
            </p:cNvPr>
            <p:cNvSpPr/>
            <p:nvPr userDrawn="1"/>
          </p:nvSpPr>
          <p:spPr>
            <a:xfrm flipH="1">
              <a:off x="3961511" y="-1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EA14BE8-FDD0-4434-9C3E-BFF78C22D9E3}"/>
                </a:ext>
              </a:extLst>
            </p:cNvPr>
            <p:cNvSpPr/>
            <p:nvPr userDrawn="1"/>
          </p:nvSpPr>
          <p:spPr>
            <a:xfrm flipH="1">
              <a:off x="0" y="5835649"/>
              <a:ext cx="1548180" cy="1022351"/>
            </a:xfrm>
            <a:custGeom>
              <a:avLst/>
              <a:gdLst>
                <a:gd name="connsiteX0" fmla="*/ 61913 w 1548180"/>
                <a:gd name="connsiteY0" fmla="*/ 0 h 1022351"/>
                <a:gd name="connsiteX1" fmla="*/ 1548180 w 1548180"/>
                <a:gd name="connsiteY1" fmla="*/ 0 h 1022351"/>
                <a:gd name="connsiteX2" fmla="*/ 1548180 w 1548180"/>
                <a:gd name="connsiteY2" fmla="*/ 123825 h 1022351"/>
                <a:gd name="connsiteX3" fmla="*/ 123825 w 1548180"/>
                <a:gd name="connsiteY3" fmla="*/ 123825 h 1022351"/>
                <a:gd name="connsiteX4" fmla="*/ 123825 w 1548180"/>
                <a:gd name="connsiteY4" fmla="*/ 1022351 h 1022351"/>
                <a:gd name="connsiteX5" fmla="*/ 0 w 1548180"/>
                <a:gd name="connsiteY5" fmla="*/ 1022351 h 1022351"/>
                <a:gd name="connsiteX6" fmla="*/ 0 w 1548180"/>
                <a:gd name="connsiteY6" fmla="*/ 61913 h 1022351"/>
                <a:gd name="connsiteX7" fmla="*/ 61913 w 1548180"/>
                <a:gd name="connsiteY7" fmla="*/ 0 h 102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8180" h="1022351">
                  <a:moveTo>
                    <a:pt x="61913" y="0"/>
                  </a:moveTo>
                  <a:lnTo>
                    <a:pt x="1548180" y="0"/>
                  </a:lnTo>
                  <a:lnTo>
                    <a:pt x="1548180" y="123825"/>
                  </a:lnTo>
                  <a:lnTo>
                    <a:pt x="123825" y="123825"/>
                  </a:lnTo>
                  <a:lnTo>
                    <a:pt x="123825" y="1022351"/>
                  </a:lnTo>
                  <a:lnTo>
                    <a:pt x="0" y="1022351"/>
                  </a:ln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494E364-7EA8-4D92-915D-75D1A3A67C07}"/>
                </a:ext>
              </a:extLst>
            </p:cNvPr>
            <p:cNvSpPr/>
            <p:nvPr userDrawn="1"/>
          </p:nvSpPr>
          <p:spPr>
            <a:xfrm flipH="1">
              <a:off x="4132972" y="6258755"/>
              <a:ext cx="1565940" cy="599245"/>
            </a:xfrm>
            <a:custGeom>
              <a:avLst/>
              <a:gdLst>
                <a:gd name="connsiteX0" fmla="*/ 782970 w 1565940"/>
                <a:gd name="connsiteY0" fmla="*/ 0 h 599245"/>
                <a:gd name="connsiteX1" fmla="*/ 1528042 w 1565940"/>
                <a:gd name="connsiteY1" fmla="*/ 480469 h 599245"/>
                <a:gd name="connsiteX2" fmla="*/ 1565940 w 1565940"/>
                <a:gd name="connsiteY2" fmla="*/ 599245 h 599245"/>
                <a:gd name="connsiteX3" fmla="*/ 0 w 1565940"/>
                <a:gd name="connsiteY3" fmla="*/ 599245 h 599245"/>
                <a:gd name="connsiteX4" fmla="*/ 37898 w 1565940"/>
                <a:gd name="connsiteY4" fmla="*/ 480469 h 599245"/>
                <a:gd name="connsiteX5" fmla="*/ 782970 w 1565940"/>
                <a:gd name="connsiteY5" fmla="*/ 0 h 59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65940" h="599245">
                  <a:moveTo>
                    <a:pt x="782970" y="0"/>
                  </a:moveTo>
                  <a:cubicBezTo>
                    <a:pt x="1117910" y="0"/>
                    <a:pt x="1405287" y="198118"/>
                    <a:pt x="1528042" y="480469"/>
                  </a:cubicBezTo>
                  <a:lnTo>
                    <a:pt x="1565940" y="599245"/>
                  </a:lnTo>
                  <a:lnTo>
                    <a:pt x="0" y="599245"/>
                  </a:lnTo>
                  <a:lnTo>
                    <a:pt x="37898" y="480469"/>
                  </a:lnTo>
                  <a:cubicBezTo>
                    <a:pt x="160653" y="198118"/>
                    <a:pt x="448030" y="0"/>
                    <a:pt x="7829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4F9EBE3B-A856-C23C-4698-B764DF4BC7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2118" y="262762"/>
            <a:ext cx="5507421" cy="3649718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4C9CB37-5251-201C-ACE3-FD69A00C772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7393" y="847600"/>
            <a:ext cx="4619625" cy="4617720"/>
          </a:xfrm>
          <a:prstGeom prst="ellipse">
            <a:avLst/>
          </a:prstGeom>
          <a:noFill/>
        </p:spPr>
        <p:txBody>
          <a:bodyPr tIns="54864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BF08299-9068-827D-783B-BFF5B95E957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22118" y="4058263"/>
            <a:ext cx="5507421" cy="2141482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Font typeface="Arial" panose="020B0604020202020204" pitchFamily="34" charset="0"/>
              <a:buNone/>
              <a:defRPr sz="2400"/>
            </a:lvl1pPr>
            <a:lvl2pPr marL="228600">
              <a:lnSpc>
                <a:spcPct val="90000"/>
              </a:lnSpc>
              <a:buClr>
                <a:schemeClr val="accent2"/>
              </a:buClr>
              <a:defRPr sz="2000"/>
            </a:lvl2pPr>
            <a:lvl3pPr marL="457200">
              <a:lnSpc>
                <a:spcPct val="90000"/>
              </a:lnSpc>
              <a:buClr>
                <a:schemeClr val="accent2"/>
              </a:buClr>
              <a:defRPr sz="1800"/>
            </a:lvl3pPr>
            <a:lvl4pPr marL="685800">
              <a:lnSpc>
                <a:spcPct val="90000"/>
              </a:lnSpc>
              <a:buClr>
                <a:schemeClr val="accent2"/>
              </a:buClr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468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04803"/>
            <a:ext cx="10515600" cy="1472974"/>
          </a:xfrm>
        </p:spPr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3FB7D8D-37C3-E089-EC02-FB49A13CBE1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1838099"/>
            <a:ext cx="8012113" cy="4284889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800"/>
            </a:lvl1pPr>
            <a:lvl2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600"/>
            </a:lvl2pPr>
            <a:lvl3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400"/>
            </a:lvl3pPr>
            <a:lvl4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200"/>
            </a:lvl4pPr>
            <a:lvl5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: Shape 14">
            <a:extLst>
              <a:ext uri="{FF2B5EF4-FFF2-40B4-BE49-F238E27FC236}">
                <a16:creationId xmlns:a16="http://schemas.microsoft.com/office/drawing/2014/main" id="{438B6FA2-AF11-618E-2B1A-38BF083DF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-381048" y="5144407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13">
            <a:extLst>
              <a:ext uri="{FF2B5EF4-FFF2-40B4-BE49-F238E27FC236}">
                <a16:creationId xmlns:a16="http://schemas.microsoft.com/office/drawing/2014/main" id="{A269A8D8-A4AE-CEFF-E928-7DB1CFB3E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9">
            <a:extLst>
              <a:ext uri="{FF2B5EF4-FFF2-40B4-BE49-F238E27FC236}">
                <a16:creationId xmlns:a16="http://schemas.microsoft.com/office/drawing/2014/main" id="{15418837-E689-97BE-9FAD-FEDBD599E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109434" y="3527042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DF76A42-387B-8D66-1214-D40462070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0621" y="704193"/>
            <a:ext cx="2296455" cy="229645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2ACE818-46EF-547E-9315-A84948303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7652" y="0"/>
            <a:ext cx="8798419" cy="6816262"/>
            <a:chOff x="577652" y="-28502"/>
            <a:chExt cx="8798419" cy="681626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9644D21-8793-9A96-F305-5D20EE342B26}"/>
                </a:ext>
              </a:extLst>
            </p:cNvPr>
            <p:cNvSpPr/>
            <p:nvPr userDrawn="1"/>
          </p:nvSpPr>
          <p:spPr>
            <a:xfrm>
              <a:off x="2815929" y="148929"/>
              <a:ext cx="6560142" cy="65601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DF8D7AEF-C845-09F0-F31C-20B32BBA1EBA}"/>
                </a:ext>
              </a:extLst>
            </p:cNvPr>
            <p:cNvSpPr/>
            <p:nvPr userDrawn="1"/>
          </p:nvSpPr>
          <p:spPr>
            <a:xfrm rot="9222429" flipV="1">
              <a:off x="2494119" y="-28502"/>
              <a:ext cx="6816262" cy="6816262"/>
            </a:xfrm>
            <a:prstGeom prst="arc">
              <a:avLst>
                <a:gd name="adj1" fmla="val 16200000"/>
                <a:gd name="adj2" fmla="val 20093138"/>
              </a:avLst>
            </a:prstGeom>
            <a:ln w="127000" cap="rnd">
              <a:solidFill>
                <a:schemeClr val="accent4">
                  <a:alpha val="9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F9D44CB-887B-C74D-3E96-5607E84DAEFF}"/>
                </a:ext>
              </a:extLst>
            </p:cNvPr>
            <p:cNvSpPr/>
            <p:nvPr userDrawn="1"/>
          </p:nvSpPr>
          <p:spPr>
            <a:xfrm>
              <a:off x="577652" y="1085116"/>
              <a:ext cx="759403" cy="73880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87D193F4-2337-0048-1BE7-C9A815419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936118" y="5508455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EE4510-BCBA-C39A-BEF1-A391A3304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494655" y="5270490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929" y="1349825"/>
            <a:ext cx="6560142" cy="3063149"/>
          </a:xfrm>
        </p:spPr>
        <p:txBody>
          <a:bodyPr anchor="ctr">
            <a:no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15929" y="4412973"/>
            <a:ext cx="6560142" cy="1935571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4915163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FB01ADF-164A-96FB-0129-C2A0F0ED0A85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147896" y="1816916"/>
            <a:ext cx="5212080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63F0DD-A38B-64B8-7412-087B487E6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2068464" cy="6857998"/>
            <a:chOff x="123536" y="2"/>
            <a:chExt cx="12068464" cy="6857998"/>
          </a:xfrm>
        </p:grpSpPr>
        <p:sp>
          <p:nvSpPr>
            <p:cNvPr id="12" name="Freeform: Shape 9">
              <a:extLst>
                <a:ext uri="{FF2B5EF4-FFF2-40B4-BE49-F238E27FC236}">
                  <a16:creationId xmlns:a16="http://schemas.microsoft.com/office/drawing/2014/main" id="{44CE2FB7-A856-E3C3-9798-73AAFB7901B8}"/>
                </a:ext>
              </a:extLst>
            </p:cNvPr>
            <p:cNvSpPr/>
            <p:nvPr userDrawn="1"/>
          </p:nvSpPr>
          <p:spPr>
            <a:xfrm>
              <a:off x="5671336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0">
              <a:extLst>
                <a:ext uri="{FF2B5EF4-FFF2-40B4-BE49-F238E27FC236}">
                  <a16:creationId xmlns:a16="http://schemas.microsoft.com/office/drawing/2014/main" id="{47ED62E5-894A-A8F9-A6DC-4A5C147CDE78}"/>
                </a:ext>
              </a:extLst>
            </p:cNvPr>
            <p:cNvSpPr/>
            <p:nvPr userDrawn="1"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1">
              <a:extLst>
                <a:ext uri="{FF2B5EF4-FFF2-40B4-BE49-F238E27FC236}">
                  <a16:creationId xmlns:a16="http://schemas.microsoft.com/office/drawing/2014/main" id="{5C181CD4-C69B-2826-AF23-060D677248A9}"/>
                </a:ext>
              </a:extLst>
            </p:cNvPr>
            <p:cNvSpPr/>
            <p:nvPr userDrawn="1"/>
          </p:nvSpPr>
          <p:spPr>
            <a:xfrm rot="5400000">
              <a:off x="11328915" y="3872201"/>
              <a:ext cx="1214656" cy="511514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3/11/2025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0538251-2B75-FA20-0F29-FB58583E612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1" y="1825625"/>
            <a:ext cx="3108958" cy="429768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1pPr>
            <a:lvl2pPr marL="2857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2pPr>
            <a:lvl3pPr marL="65151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92583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06C49DD-8C29-93EA-04F4-22F84080DF5C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661820" y="1816916"/>
            <a:ext cx="6698156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3/11/2025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1E75594D-82D2-74F6-56EC-46FCD28CB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94966" y="0"/>
            <a:ext cx="1214656" cy="511514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13">
            <a:extLst>
              <a:ext uri="{FF2B5EF4-FFF2-40B4-BE49-F238E27FC236}">
                <a16:creationId xmlns:a16="http://schemas.microsoft.com/office/drawing/2014/main" id="{FF4E0F5B-0892-2688-EFD3-284369DA5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8097530" y="5590215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D8715A-3067-732D-C410-868C7CCCF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982378" y="551212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807BCF9-2F5B-200E-2E6C-E177DB56E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7458"/>
            <a:ext cx="7083733" cy="6182202"/>
            <a:chOff x="0" y="7460"/>
            <a:chExt cx="7083733" cy="6182202"/>
          </a:xfrm>
        </p:grpSpPr>
        <p:sp>
          <p:nvSpPr>
            <p:cNvPr id="9" name="Freeform: Shape 14">
              <a:extLst>
                <a:ext uri="{FF2B5EF4-FFF2-40B4-BE49-F238E27FC236}">
                  <a16:creationId xmlns:a16="http://schemas.microsoft.com/office/drawing/2014/main" id="{7A624B2B-50FD-9351-987F-2E5A5472CAB6}"/>
                </a:ext>
              </a:extLst>
            </p:cNvPr>
            <p:cNvSpPr/>
            <p:nvPr userDrawn="1"/>
          </p:nvSpPr>
          <p:spPr>
            <a:xfrm rot="16200000">
              <a:off x="-388933" y="4841194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51E534EE-E0F1-2BD9-9A82-7656B90A2D9D}"/>
                </a:ext>
              </a:extLst>
            </p:cNvPr>
            <p:cNvSpPr/>
            <p:nvPr userDrawn="1"/>
          </p:nvSpPr>
          <p:spPr>
            <a:xfrm>
              <a:off x="6234405" y="7460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437"/>
            <a:ext cx="5257800" cy="2324046"/>
          </a:xfrm>
        </p:spPr>
        <p:txBody>
          <a:bodyPr anchor="b" anchorCtr="0"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657316"/>
            <a:ext cx="5257800" cy="3369858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13114" y="845068"/>
            <a:ext cx="5193792" cy="5193792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3/11/2025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3/11/2025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8" r:id="rId3"/>
    <p:sldLayoutId id="2147483667" r:id="rId4"/>
    <p:sldLayoutId id="2147483650" r:id="rId5"/>
    <p:sldLayoutId id="2147483649" r:id="rId6"/>
    <p:sldLayoutId id="2147483662" r:id="rId7"/>
    <p:sldLayoutId id="2147483663" r:id="rId8"/>
    <p:sldLayoutId id="2147483652" r:id="rId9"/>
    <p:sldLayoutId id="2147483666" r:id="rId10"/>
    <p:sldLayoutId id="2147483664" r:id="rId11"/>
    <p:sldLayoutId id="2147483665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4474" y="2949739"/>
            <a:ext cx="6261291" cy="2396686"/>
          </a:xfrm>
          <a:noFill/>
        </p:spPr>
        <p:txBody>
          <a:bodyPr anchor="b">
            <a:noAutofit/>
          </a:bodyPr>
          <a:lstStyle/>
          <a:p>
            <a:r>
              <a:rPr lang="en-US" dirty="0"/>
              <a:t>Classifications Algorithms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3200" dirty="0" err="1"/>
              <a:t>Hanseeka</a:t>
            </a:r>
            <a:r>
              <a:rPr lang="en-US" sz="3200" dirty="0"/>
              <a:t> </a:t>
            </a:r>
            <a:r>
              <a:rPr lang="en-US" sz="3200" dirty="0" err="1"/>
              <a:t>Dhingana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17426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EECEBD4-35BF-26BB-D438-DA43EBD5E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94394" y="1999382"/>
            <a:ext cx="5626321" cy="3189306"/>
          </a:xfrm>
          <a:noFill/>
        </p:spPr>
        <p:txBody>
          <a:bodyPr/>
          <a:lstStyle/>
          <a:p>
            <a:pPr algn="l"/>
            <a:r>
              <a:rPr lang="en-US" sz="4000" dirty="0"/>
              <a:t>Classifications models</a:t>
            </a:r>
            <a:br>
              <a:rPr lang="en-US" sz="2800" dirty="0"/>
            </a:br>
            <a:r>
              <a:rPr lang="en-US" sz="2800" dirty="0"/>
              <a:t>1) Logistic Regression</a:t>
            </a:r>
            <a:br>
              <a:rPr lang="en-US" sz="2800" dirty="0"/>
            </a:br>
            <a:r>
              <a:rPr lang="en-US" sz="2800" dirty="0"/>
              <a:t> 2) Naïve Bayes Classifier</a:t>
            </a:r>
            <a:br>
              <a:rPr lang="en-US" sz="2800" dirty="0"/>
            </a:br>
            <a:r>
              <a:rPr lang="en-US" sz="2800" dirty="0"/>
              <a:t>3)  Perceptron </a:t>
            </a:r>
            <a:br>
              <a:rPr lang="en-US" sz="2800" dirty="0"/>
            </a:br>
            <a:r>
              <a:rPr lang="en-US" sz="2800" dirty="0"/>
              <a:t>4) Support Vector Machines</a:t>
            </a:r>
          </a:p>
          <a:p>
            <a:pPr algn="l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3098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27C8-165C-5513-DB4B-9D840097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anchor="ctr"/>
          <a:lstStyle/>
          <a:p>
            <a:r>
              <a:rPr lang="en-US" dirty="0"/>
              <a:t>1)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E640F-7F5A-BDB7-205D-765FA80B67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8996915" cy="1789445"/>
          </a:xfrm>
          <a:noFill/>
        </p:spPr>
        <p:txBody>
          <a:bodyPr>
            <a:normAutofit/>
          </a:bodyPr>
          <a:lstStyle/>
          <a:p>
            <a:r>
              <a:rPr lang="en-US" sz="2000" b="0" i="0" dirty="0">
                <a:effectLst/>
                <a:latin typeface="Inter"/>
              </a:rPr>
              <a:t>Logistic Regression is a </a:t>
            </a:r>
            <a:r>
              <a:rPr lang="en-US" sz="2000" b="1" i="0" dirty="0">
                <a:effectLst/>
                <a:latin typeface="Inter"/>
              </a:rPr>
              <a:t>statistical method</a:t>
            </a:r>
            <a:r>
              <a:rPr lang="en-US" sz="2000" b="0" i="0" dirty="0">
                <a:effectLst/>
                <a:latin typeface="Inter"/>
              </a:rPr>
              <a:t> used for </a:t>
            </a:r>
            <a:r>
              <a:rPr lang="en-US" sz="2000" b="1" i="0" dirty="0">
                <a:effectLst/>
                <a:latin typeface="Inter"/>
              </a:rPr>
              <a:t>binary classification</a:t>
            </a:r>
            <a:r>
              <a:rPr lang="en-US" sz="2000" b="0" i="0" dirty="0">
                <a:effectLst/>
                <a:latin typeface="Inter"/>
              </a:rPr>
              <a:t> (predicting one of two possible outcomes). </a:t>
            </a:r>
          </a:p>
          <a:p>
            <a:r>
              <a:rPr lang="en-US" sz="2000" b="0" i="0" dirty="0">
                <a:effectLst/>
                <a:latin typeface="Inter"/>
              </a:rPr>
              <a:t>It models the probability that a given input belongs to a certain class using the </a:t>
            </a:r>
            <a:r>
              <a:rPr lang="en-US" sz="2000" b="1" i="0" dirty="0">
                <a:effectLst/>
                <a:latin typeface="Inter"/>
              </a:rPr>
              <a:t>logistic function</a:t>
            </a:r>
            <a:r>
              <a:rPr lang="en-US" sz="2000" b="0" i="0" dirty="0">
                <a:effectLst/>
                <a:latin typeface="Inter"/>
              </a:rPr>
              <a:t> (also called the </a:t>
            </a:r>
            <a:r>
              <a:rPr lang="en-US" sz="2000" b="1" i="0" dirty="0">
                <a:effectLst/>
                <a:latin typeface="Inter"/>
              </a:rPr>
              <a:t>sigmoid function</a:t>
            </a:r>
            <a:r>
              <a:rPr lang="en-US" sz="2000" b="0" i="0" dirty="0">
                <a:effectLst/>
                <a:latin typeface="Inter"/>
              </a:rPr>
              <a:t>).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29609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C4BBA1-F2EC-1530-360B-EDE1E15B88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74703-33AB-3076-2A5D-CE6CCE1A2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3147"/>
            <a:ext cx="10515600" cy="1472974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1) Logistic Regression</a:t>
            </a:r>
            <a:br>
              <a:rPr lang="en-US" dirty="0"/>
            </a:br>
            <a:br>
              <a:rPr lang="en-US" dirty="0"/>
            </a:br>
            <a:r>
              <a:rPr lang="en-US" sz="2800" u="sng" dirty="0"/>
              <a:t>Sigmoid function</a:t>
            </a:r>
            <a:endParaRPr lang="en-US" u="sng" dirty="0"/>
          </a:p>
        </p:txBody>
      </p:sp>
      <p:pic>
        <p:nvPicPr>
          <p:cNvPr id="5122" name="Picture 2" descr="Everything You Need to Know About Logistic Regression ...">
            <a:extLst>
              <a:ext uri="{FF2B5EF4-FFF2-40B4-BE49-F238E27FC236}">
                <a16:creationId xmlns:a16="http://schemas.microsoft.com/office/drawing/2014/main" id="{F280DA36-3672-9907-4AA5-EABFF708E5AB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43458" y="1626781"/>
            <a:ext cx="4784794" cy="3588581"/>
          </a:xfrm>
          <a:prstGeom prst="rect">
            <a:avLst/>
          </a:prstGeom>
          <a:solidFill>
            <a:srgbClr val="FFFFFF"/>
          </a:solidFill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7F3499-F0E9-9E5A-8E54-2013F7063AA7}"/>
                  </a:ext>
                </a:extLst>
              </p:cNvPr>
              <p:cNvSpPr txBox="1"/>
              <p:nvPr/>
            </p:nvSpPr>
            <p:spPr>
              <a:xfrm>
                <a:off x="1295703" y="2737884"/>
                <a:ext cx="4169431" cy="7062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0+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7F3499-F0E9-9E5A-8E54-2013F7063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703" y="2737884"/>
                <a:ext cx="4169431" cy="7062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2902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2FCE74-5FF1-BD27-75AE-B5D86E291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E378A-1D52-D344-0B79-6524B2CC6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anchor="ctr"/>
          <a:lstStyle/>
          <a:p>
            <a:r>
              <a:rPr lang="en-US" dirty="0"/>
              <a:t>2)</a:t>
            </a:r>
            <a:r>
              <a:rPr lang="en-US" sz="4400" dirty="0"/>
              <a:t> Naïve Bayes Classifier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D37057-7786-DD46-0846-A44D837E098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9709298" cy="3586347"/>
              </a:xfrm>
              <a:noFill/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000" b="0" i="0" dirty="0">
                    <a:effectLst/>
                    <a:latin typeface="Inter"/>
                  </a:rPr>
                  <a:t>The </a:t>
                </a:r>
                <a:r>
                  <a:rPr lang="en-US" sz="2000" b="1" i="0" dirty="0">
                    <a:effectLst/>
                    <a:latin typeface="Inter"/>
                  </a:rPr>
                  <a:t>Naïve Bayes</a:t>
                </a:r>
                <a:r>
                  <a:rPr lang="en-US" sz="2000" b="0" i="0" dirty="0">
                    <a:effectLst/>
                    <a:latin typeface="Inter"/>
                  </a:rPr>
                  <a:t> model is a </a:t>
                </a:r>
                <a:r>
                  <a:rPr lang="en-US" sz="2000" b="1" i="0" dirty="0">
                    <a:effectLst/>
                    <a:latin typeface="Inter"/>
                  </a:rPr>
                  <a:t>probabilistic machine learning algorithm</a:t>
                </a:r>
                <a:r>
                  <a:rPr lang="en-US" sz="2000" b="0" i="0" dirty="0">
                    <a:effectLst/>
                    <a:latin typeface="Inter"/>
                  </a:rPr>
                  <a:t> used for classification tasks. </a:t>
                </a:r>
              </a:p>
              <a:p>
                <a:r>
                  <a:rPr lang="en-US" sz="2000" b="0" i="0" dirty="0">
                    <a:effectLst/>
                    <a:latin typeface="Inter"/>
                  </a:rPr>
                  <a:t>It is based on </a:t>
                </a:r>
                <a:r>
                  <a:rPr lang="en-US" sz="2000" b="1" i="0" dirty="0">
                    <a:effectLst/>
                    <a:latin typeface="Inter"/>
                  </a:rPr>
                  <a:t>Bayes' Theorem</a:t>
                </a:r>
                <a:r>
                  <a:rPr lang="en-US" sz="2000" b="0" i="0" dirty="0">
                    <a:effectLst/>
                    <a:latin typeface="Inter"/>
                  </a:rPr>
                  <a:t> and assumes that the features are </a:t>
                </a:r>
                <a:r>
                  <a:rPr lang="en-US" sz="2000" b="1" i="0" dirty="0">
                    <a:effectLst/>
                    <a:latin typeface="Inter"/>
                  </a:rPr>
                  <a:t>independent</a:t>
                </a:r>
                <a:r>
                  <a:rPr lang="en-US" sz="2000" b="0" i="0" dirty="0">
                    <a:effectLst/>
                    <a:latin typeface="Inter"/>
                  </a:rPr>
                  <a:t> of each other (hence the term "naïve").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00" b="0" i="1" dirty="0" smtClean="0">
                          <a:effectLst/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a:rPr lang="en-US" sz="3500" b="0" i="1" dirty="0" smtClean="0">
                          <a:effectLst/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sepChr m:val="∣"/>
                          <m:ctrlPr>
                            <a:rPr lang="en-US" sz="35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5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sz="35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3500" b="0" i="1" dirty="0" smtClean="0">
                          <a:effectLst/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5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5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sepChr m:val="∣"/>
                              <m:ctrlPr>
                                <a:rPr lang="en-US" sz="35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500" i="1" dirty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sz="3500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3500" i="1" dirty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35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5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500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en-US" sz="35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500" b="0" i="1" dirty="0" smtClean="0"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5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3500" b="0" i="1" dirty="0" smtClean="0"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b="0" i="0" dirty="0">
                  <a:effectLst/>
                  <a:latin typeface="Inter"/>
                </a:endParaRPr>
              </a:p>
              <a:p>
                <a:pPr marL="0" indent="0">
                  <a:buNone/>
                </a:pPr>
                <a:endParaRPr lang="en-US" sz="2000" dirty="0">
                  <a:latin typeface="Inter"/>
                </a:endParaRPr>
              </a:p>
              <a:p>
                <a:r>
                  <a:rPr lang="en-US" sz="2000" b="1" i="0" dirty="0">
                    <a:effectLst/>
                    <a:latin typeface="Inter"/>
                  </a:rPr>
                  <a:t>Applications</a:t>
                </a:r>
                <a:r>
                  <a:rPr lang="en-US" sz="2000" b="0" i="0" dirty="0">
                    <a:effectLst/>
                    <a:latin typeface="Inter"/>
                  </a:rPr>
                  <a:t>: Spam detection, sentiment analysis, recommendation systems, and medical diagnosis.</a:t>
                </a:r>
              </a:p>
              <a:p>
                <a:pPr marL="0" indent="0">
                  <a:buNone/>
                </a:pPr>
                <a:endParaRPr lang="en-US" sz="2000" b="0" i="0" dirty="0">
                  <a:effectLst/>
                  <a:latin typeface="Inter"/>
                </a:endParaRPr>
              </a:p>
              <a:p>
                <a:endParaRPr lang="en-US" sz="2000" b="0" i="0" dirty="0">
                  <a:effectLst/>
                  <a:latin typeface="Inter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D37057-7786-DD46-0846-A44D837E09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9709298" cy="3586347"/>
              </a:xfrm>
              <a:blipFill>
                <a:blip r:embed="rId3"/>
                <a:stretch>
                  <a:fillRect l="-503" t="-2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2672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8AB819-54E0-3E8C-1D7D-1B6E4FDDC2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EF513-1CC3-6BCC-7148-F88423C11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anchor="ctr"/>
          <a:lstStyle/>
          <a:p>
            <a:r>
              <a:rPr lang="en-US" dirty="0"/>
              <a:t>2)</a:t>
            </a:r>
            <a:r>
              <a:rPr lang="en-US" sz="4400" dirty="0"/>
              <a:t> Naïve Bayes Classifier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10B510-F1FF-CCB3-2934-7884B527CEB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93937" y="1527914"/>
            <a:ext cx="9585457" cy="454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71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E63612-5CD2-C818-81C4-35DB6AA01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8DD6C-8C60-E577-14B7-40839B4E3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anchor="ctr"/>
          <a:lstStyle/>
          <a:p>
            <a:r>
              <a:rPr lang="en-US" dirty="0"/>
              <a:t>2) Naïve Bayes Classifier</a:t>
            </a:r>
          </a:p>
        </p:txBody>
      </p:sp>
      <p:pic>
        <p:nvPicPr>
          <p:cNvPr id="6" name="table">
            <a:extLst>
              <a:ext uri="{FF2B5EF4-FFF2-40B4-BE49-F238E27FC236}">
                <a16:creationId xmlns:a16="http://schemas.microsoft.com/office/drawing/2014/main" id="{00CEC66C-4236-3AFF-0048-8F09E09D8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95002"/>
            <a:ext cx="4600864" cy="4348480"/>
          </a:xfrm>
          <a:prstGeom prst="rect">
            <a:avLst/>
          </a:prstGeom>
        </p:spPr>
      </p:pic>
      <p:sp>
        <p:nvSpPr>
          <p:cNvPr id="7" name="TextBox 4">
            <a:extLst>
              <a:ext uri="{FF2B5EF4-FFF2-40B4-BE49-F238E27FC236}">
                <a16:creationId xmlns:a16="http://schemas.microsoft.com/office/drawing/2014/main" id="{DE0B1BAF-1CE2-0606-DD22-D7A808CE1135}"/>
              </a:ext>
            </a:extLst>
          </p:cNvPr>
          <p:cNvSpPr txBox="1"/>
          <p:nvPr/>
        </p:nvSpPr>
        <p:spPr>
          <a:xfrm>
            <a:off x="6262257" y="1309554"/>
            <a:ext cx="43226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aa-E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>
                <a:latin typeface="Inter"/>
              </a:rPr>
              <a:t>Step-1: 	Prior Probability</a:t>
            </a:r>
          </a:p>
          <a:p>
            <a:r>
              <a:rPr lang="en-CA" dirty="0">
                <a:latin typeface="Inter"/>
              </a:rPr>
              <a:t>	P(fever = yes) = 7/10</a:t>
            </a:r>
          </a:p>
          <a:p>
            <a:r>
              <a:rPr lang="en-CA" dirty="0">
                <a:latin typeface="Inter"/>
              </a:rPr>
              <a:t>	P(fever = no) = 3/10</a:t>
            </a: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EC09555E-ED70-B1F1-C69B-A41345C3816B}"/>
              </a:ext>
            </a:extLst>
          </p:cNvPr>
          <p:cNvSpPr txBox="1"/>
          <p:nvPr/>
        </p:nvSpPr>
        <p:spPr>
          <a:xfrm>
            <a:off x="6220692" y="2584177"/>
            <a:ext cx="4322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aa-E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>
                <a:latin typeface="Inter"/>
              </a:rPr>
              <a:t>Step-2: 	Conditional Probability</a:t>
            </a:r>
          </a:p>
          <a:p>
            <a:endParaRPr lang="en-CA" dirty="0">
              <a:latin typeface="Inter"/>
            </a:endParaRPr>
          </a:p>
        </p:txBody>
      </p:sp>
      <p:pic>
        <p:nvPicPr>
          <p:cNvPr id="9" name="table">
            <a:extLst>
              <a:ext uri="{FF2B5EF4-FFF2-40B4-BE49-F238E27FC236}">
                <a16:creationId xmlns:a16="http://schemas.microsoft.com/office/drawing/2014/main" id="{AB1DB687-64D8-6908-FC5E-9FAC2EC230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9765" y="3025541"/>
            <a:ext cx="2387601" cy="1112520"/>
          </a:xfrm>
          <a:prstGeom prst="rect">
            <a:avLst/>
          </a:prstGeom>
        </p:spPr>
      </p:pic>
      <p:sp>
        <p:nvSpPr>
          <p:cNvPr id="10" name="TextBox 7">
            <a:extLst>
              <a:ext uri="{FF2B5EF4-FFF2-40B4-BE49-F238E27FC236}">
                <a16:creationId xmlns:a16="http://schemas.microsoft.com/office/drawing/2014/main" id="{A4D90BF9-C88F-FE07-01A1-5597CDB6A6B6}"/>
              </a:ext>
            </a:extLst>
          </p:cNvPr>
          <p:cNvSpPr txBox="1"/>
          <p:nvPr/>
        </p:nvSpPr>
        <p:spPr>
          <a:xfrm>
            <a:off x="6096000" y="4177444"/>
            <a:ext cx="57357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aa-E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>
                <a:latin typeface="Inter"/>
              </a:rPr>
              <a:t>Given Person(flu, </a:t>
            </a:r>
            <a:r>
              <a:rPr lang="en-CA" dirty="0" err="1">
                <a:latin typeface="Inter"/>
              </a:rPr>
              <a:t>Covid</a:t>
            </a:r>
            <a:r>
              <a:rPr lang="en-CA" dirty="0">
                <a:latin typeface="Inter"/>
              </a:rPr>
              <a:t>)</a:t>
            </a:r>
          </a:p>
          <a:p>
            <a:endParaRPr lang="en-CA" dirty="0">
              <a:latin typeface="Inter"/>
            </a:endParaRPr>
          </a:p>
          <a:p>
            <a:r>
              <a:rPr lang="en-CA" dirty="0">
                <a:latin typeface="Inter"/>
              </a:rPr>
              <a:t>P(yes | flu, </a:t>
            </a:r>
            <a:r>
              <a:rPr lang="en-CA" dirty="0" err="1">
                <a:latin typeface="Inter"/>
              </a:rPr>
              <a:t>covid</a:t>
            </a:r>
            <a:r>
              <a:rPr lang="en-CA" dirty="0">
                <a:latin typeface="Inter"/>
              </a:rPr>
              <a:t>) = P(flu | yes) * P(</a:t>
            </a:r>
            <a:r>
              <a:rPr lang="en-CA" dirty="0" err="1">
                <a:latin typeface="Inter"/>
              </a:rPr>
              <a:t>covid</a:t>
            </a:r>
            <a:r>
              <a:rPr lang="en-CA" dirty="0">
                <a:latin typeface="Inter"/>
              </a:rPr>
              <a:t> | yes) * P(yes)</a:t>
            </a:r>
          </a:p>
          <a:p>
            <a:endParaRPr lang="en-CA" dirty="0">
              <a:latin typeface="Inter"/>
            </a:endParaRPr>
          </a:p>
          <a:p>
            <a:r>
              <a:rPr lang="en-CA" dirty="0">
                <a:latin typeface="Inter"/>
              </a:rPr>
              <a:t>P(No | flu, </a:t>
            </a:r>
            <a:r>
              <a:rPr lang="en-CA" dirty="0" err="1">
                <a:latin typeface="Inter"/>
              </a:rPr>
              <a:t>covid</a:t>
            </a:r>
            <a:r>
              <a:rPr lang="en-CA" dirty="0">
                <a:latin typeface="Inter"/>
              </a:rPr>
              <a:t>) = P(flu | No) * P(</a:t>
            </a:r>
            <a:r>
              <a:rPr lang="en-CA" dirty="0" err="1">
                <a:latin typeface="Inter"/>
              </a:rPr>
              <a:t>covid</a:t>
            </a:r>
            <a:r>
              <a:rPr lang="en-CA" dirty="0">
                <a:latin typeface="Inter"/>
              </a:rPr>
              <a:t> | No) * P(No)</a:t>
            </a:r>
          </a:p>
        </p:txBody>
      </p:sp>
    </p:spTree>
    <p:extLst>
      <p:ext uri="{BB962C8B-B14F-4D97-AF65-F5344CB8AC3E}">
        <p14:creationId xmlns:p14="http://schemas.microsoft.com/office/powerpoint/2010/main" val="3031684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C487A1-1CB3-9BDB-3469-2C376724EB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AEEE7-0A50-C560-545F-3831392C9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anchor="ctr"/>
          <a:lstStyle/>
          <a:p>
            <a:r>
              <a:rPr lang="en-US" dirty="0"/>
              <a:t>2) Naïve Bayes Classifier</a:t>
            </a: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F64DC7D0-E7B2-DC5C-C031-D5B7BA974C91}"/>
              </a:ext>
            </a:extLst>
          </p:cNvPr>
          <p:cNvSpPr txBox="1"/>
          <p:nvPr/>
        </p:nvSpPr>
        <p:spPr>
          <a:xfrm>
            <a:off x="774698" y="2227828"/>
            <a:ext cx="79758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aa-E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>
                <a:latin typeface="Inter"/>
              </a:rPr>
              <a:t>Given Person(flu, </a:t>
            </a:r>
            <a:r>
              <a:rPr lang="en-CA" dirty="0" err="1">
                <a:latin typeface="Inter"/>
              </a:rPr>
              <a:t>Covid</a:t>
            </a:r>
            <a:r>
              <a:rPr lang="en-CA" dirty="0">
                <a:latin typeface="Inter"/>
              </a:rPr>
              <a:t>)</a:t>
            </a:r>
          </a:p>
          <a:p>
            <a:endParaRPr lang="en-CA" dirty="0">
              <a:latin typeface="Inter"/>
            </a:endParaRPr>
          </a:p>
          <a:p>
            <a:r>
              <a:rPr lang="en-CA" dirty="0">
                <a:latin typeface="Inter"/>
              </a:rPr>
              <a:t>P(yes | flu, </a:t>
            </a:r>
            <a:r>
              <a:rPr lang="en-CA" dirty="0" err="1">
                <a:latin typeface="Inter"/>
              </a:rPr>
              <a:t>covid</a:t>
            </a:r>
            <a:r>
              <a:rPr lang="en-CA" dirty="0">
                <a:latin typeface="Inter"/>
              </a:rPr>
              <a:t>) = P(flu | yes) * P(</a:t>
            </a:r>
            <a:r>
              <a:rPr lang="en-CA" dirty="0" err="1">
                <a:latin typeface="Inter"/>
              </a:rPr>
              <a:t>covid</a:t>
            </a:r>
            <a:r>
              <a:rPr lang="en-CA" dirty="0">
                <a:latin typeface="Inter"/>
              </a:rPr>
              <a:t> | yes) * P(yes) = 3/7 * 4/7 * 7/10 = 0.17 </a:t>
            </a:r>
          </a:p>
          <a:p>
            <a:endParaRPr lang="en-CA" dirty="0">
              <a:latin typeface="Inter"/>
            </a:endParaRPr>
          </a:p>
          <a:p>
            <a:r>
              <a:rPr lang="en-CA" dirty="0">
                <a:latin typeface="Inter"/>
              </a:rPr>
              <a:t>P(No | flu, </a:t>
            </a:r>
            <a:r>
              <a:rPr lang="en-CA" dirty="0" err="1">
                <a:latin typeface="Inter"/>
              </a:rPr>
              <a:t>covid</a:t>
            </a:r>
            <a:r>
              <a:rPr lang="en-CA" dirty="0">
                <a:latin typeface="Inter"/>
              </a:rPr>
              <a:t>) = P(flu | No) * P(</a:t>
            </a:r>
            <a:r>
              <a:rPr lang="en-CA" dirty="0" err="1">
                <a:latin typeface="Inter"/>
              </a:rPr>
              <a:t>covid</a:t>
            </a:r>
            <a:r>
              <a:rPr lang="en-CA" dirty="0">
                <a:latin typeface="Inter"/>
              </a:rPr>
              <a:t> | No) * P(No) = 2/3 * 2/3 * 3/10 = 0.13</a:t>
            </a:r>
          </a:p>
        </p:txBody>
      </p:sp>
      <p:pic>
        <p:nvPicPr>
          <p:cNvPr id="5" name="table">
            <a:extLst>
              <a:ext uri="{FF2B5EF4-FFF2-40B4-BE49-F238E27FC236}">
                <a16:creationId xmlns:a16="http://schemas.microsoft.com/office/drawing/2014/main" id="{D102CEF6-A09F-27C1-6C45-84D519394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0855" y="2592636"/>
            <a:ext cx="2387601" cy="1112520"/>
          </a:xfrm>
          <a:prstGeom prst="rect">
            <a:avLst/>
          </a:prstGeom>
        </p:spPr>
      </p:pic>
      <p:sp>
        <p:nvSpPr>
          <p:cNvPr id="11" name="TextBox 7">
            <a:extLst>
              <a:ext uri="{FF2B5EF4-FFF2-40B4-BE49-F238E27FC236}">
                <a16:creationId xmlns:a16="http://schemas.microsoft.com/office/drawing/2014/main" id="{D58139E9-3A81-897B-E67A-EC4ED3A36492}"/>
              </a:ext>
            </a:extLst>
          </p:cNvPr>
          <p:cNvSpPr txBox="1"/>
          <p:nvPr/>
        </p:nvSpPr>
        <p:spPr>
          <a:xfrm>
            <a:off x="773545" y="5192701"/>
            <a:ext cx="10293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aa-E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>
                <a:latin typeface="Inter"/>
              </a:rPr>
              <a:t>0.17 &gt; 0.13 </a:t>
            </a:r>
            <a:r>
              <a:rPr lang="en-CA" dirty="0">
                <a:latin typeface="Inter"/>
                <a:sym typeface="Wingdings" panose="05000000000000000000" pitchFamily="2" charset="2"/>
              </a:rPr>
              <a:t> Person has fever.</a:t>
            </a:r>
            <a:endParaRPr lang="en-CA" dirty="0"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416897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730C68-BA72-70A4-BCE8-70AE651345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30BD0-3131-CBED-5924-3F8A8298F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3"/>
            <a:ext cx="10515600" cy="1472974"/>
          </a:xfrm>
          <a:noFill/>
        </p:spPr>
        <p:txBody>
          <a:bodyPr anchor="ctr"/>
          <a:lstStyle/>
          <a:p>
            <a:r>
              <a:rPr lang="en-US" dirty="0"/>
              <a:t>3) Perceptron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72745A-DD45-22ED-973F-35E88A4F629C}"/>
              </a:ext>
            </a:extLst>
          </p:cNvPr>
          <p:cNvSpPr txBox="1"/>
          <p:nvPr/>
        </p:nvSpPr>
        <p:spPr>
          <a:xfrm>
            <a:off x="1020725" y="1777776"/>
            <a:ext cx="882502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Inter"/>
              </a:rPr>
              <a:t>The </a:t>
            </a:r>
            <a:r>
              <a:rPr lang="en-US" sz="2000" b="1" i="0" dirty="0">
                <a:effectLst/>
                <a:latin typeface="Inter"/>
              </a:rPr>
              <a:t>Perceptron</a:t>
            </a:r>
            <a:r>
              <a:rPr lang="en-US" sz="2000" b="0" i="0" dirty="0">
                <a:effectLst/>
                <a:latin typeface="Inter"/>
              </a:rPr>
              <a:t> is one of the simplest and earliest models used in machine learning for </a:t>
            </a:r>
            <a:r>
              <a:rPr lang="en-US" sz="2000" b="1" i="0" dirty="0">
                <a:effectLst/>
                <a:latin typeface="Inter"/>
              </a:rPr>
              <a:t>binary classification</a:t>
            </a:r>
            <a:r>
              <a:rPr lang="en-US" sz="2000" b="0" i="0" dirty="0">
                <a:effectLst/>
                <a:latin typeface="Inter"/>
              </a:rPr>
              <a:t>. It is the building block of </a:t>
            </a:r>
            <a:r>
              <a:rPr lang="en-US" sz="2000" b="1" i="0" dirty="0">
                <a:effectLst/>
                <a:latin typeface="Inter"/>
              </a:rPr>
              <a:t>neural networks</a:t>
            </a:r>
            <a:r>
              <a:rPr lang="en-US" sz="2000" dirty="0">
                <a:latin typeface="Inter"/>
              </a:rPr>
              <a:t>.</a:t>
            </a:r>
          </a:p>
          <a:p>
            <a:endParaRPr lang="en-US" sz="2000" dirty="0">
              <a:latin typeface="Inter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Inter"/>
              </a:rPr>
              <a:t>The Perceptron is a </a:t>
            </a:r>
            <a:r>
              <a:rPr lang="en-US" sz="2000" b="1" i="0" dirty="0">
                <a:effectLst/>
                <a:latin typeface="Inter"/>
              </a:rPr>
              <a:t>linear classifier</a:t>
            </a:r>
            <a:r>
              <a:rPr lang="en-US" sz="2000" b="0" i="0" dirty="0">
                <a:effectLst/>
                <a:latin typeface="Inter"/>
              </a:rPr>
              <a:t> that learns a decision boundary to separate two classes.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i="0" dirty="0">
              <a:effectLst/>
              <a:latin typeface="Inter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Inter"/>
              </a:rPr>
              <a:t>I</a:t>
            </a:r>
            <a:r>
              <a:rPr lang="en-US" sz="2000" b="0" i="0" dirty="0">
                <a:effectLst/>
                <a:latin typeface="Inter"/>
              </a:rPr>
              <a:t>t takes a set of input features, applies weights to them, and produces an output (prediction) based on a threshold.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Inter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Inter"/>
              </a:rPr>
              <a:t>     The Perceptron updates the </a:t>
            </a:r>
            <a:r>
              <a:rPr lang="en-US" sz="2000" b="1" i="0" dirty="0">
                <a:effectLst/>
                <a:latin typeface="Inter"/>
              </a:rPr>
              <a:t>weights</a:t>
            </a:r>
            <a:r>
              <a:rPr lang="en-US" sz="2000" b="0" i="0" dirty="0">
                <a:effectLst/>
                <a:latin typeface="Inter"/>
              </a:rPr>
              <a:t> and </a:t>
            </a:r>
            <a:r>
              <a:rPr lang="en-US" sz="2000" b="1" i="0" dirty="0">
                <a:effectLst/>
                <a:latin typeface="Inter"/>
              </a:rPr>
              <a:t>bias</a:t>
            </a:r>
            <a:r>
              <a:rPr lang="en-US" sz="2000" b="0" i="0" dirty="0">
                <a:effectLst/>
                <a:latin typeface="Inter"/>
              </a:rPr>
              <a:t> only when the prediction is   incorrect.</a:t>
            </a:r>
          </a:p>
          <a:p>
            <a:br>
              <a:rPr lang="en-US" sz="2000" dirty="0"/>
            </a:br>
            <a:endParaRPr lang="en-US" sz="2000" b="0" i="0" dirty="0">
              <a:effectLst/>
              <a:latin typeface="Inter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Inter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Inter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98002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D068C9-60B5-8ED4-EB1A-A95823FFF0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9983C-9DF6-FB6F-0DF5-7E5B5C136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3"/>
            <a:ext cx="10515600" cy="1472974"/>
          </a:xfrm>
          <a:noFill/>
        </p:spPr>
        <p:txBody>
          <a:bodyPr anchor="ctr"/>
          <a:lstStyle/>
          <a:p>
            <a:r>
              <a:rPr lang="en-US" dirty="0"/>
              <a:t>3) Perceptron Model</a:t>
            </a:r>
          </a:p>
        </p:txBody>
      </p:sp>
      <p:pic>
        <p:nvPicPr>
          <p:cNvPr id="6146" name="Picture 2" descr="Perceptron Model: The Foundation of Neural Networks | by İlyurek Kılıç |  Medium">
            <a:extLst>
              <a:ext uri="{FF2B5EF4-FFF2-40B4-BE49-F238E27FC236}">
                <a16:creationId xmlns:a16="http://schemas.microsoft.com/office/drawing/2014/main" id="{4386558E-FBF4-2470-4858-5FAFCC255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279" y="1643062"/>
            <a:ext cx="8953500" cy="448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2188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anchor="ctr"/>
          <a:lstStyle/>
          <a:p>
            <a:r>
              <a:rPr lang="en-US" dirty="0"/>
              <a:t>4) Support Vector Machine (SVM)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48542-FCE1-3AE6-C6C9-17975609DF7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8199" y="1825625"/>
            <a:ext cx="9762461" cy="4297680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n-US" sz="2000" b="0" i="0" dirty="0">
                <a:effectLst/>
                <a:latin typeface="Inter"/>
              </a:rPr>
              <a:t>The </a:t>
            </a:r>
            <a:r>
              <a:rPr lang="en-US" sz="2000" b="1" i="0" dirty="0">
                <a:effectLst/>
                <a:latin typeface="Inter"/>
              </a:rPr>
              <a:t>Support Vector Machine (SVM)</a:t>
            </a:r>
            <a:r>
              <a:rPr lang="en-US" sz="2000" b="0" i="0" dirty="0">
                <a:effectLst/>
                <a:latin typeface="Inter"/>
              </a:rPr>
              <a:t> is a powerful machine learning algorithm used for </a:t>
            </a:r>
            <a:r>
              <a:rPr lang="en-US" sz="2000" b="1" i="0" dirty="0">
                <a:effectLst/>
                <a:latin typeface="Inter"/>
              </a:rPr>
              <a:t>classification</a:t>
            </a:r>
            <a:r>
              <a:rPr lang="en-US" sz="2000" b="0" i="0" dirty="0">
                <a:effectLst/>
                <a:latin typeface="Inter"/>
              </a:rPr>
              <a:t> and </a:t>
            </a:r>
            <a:r>
              <a:rPr lang="en-US" sz="2000" b="1" i="0" dirty="0">
                <a:effectLst/>
                <a:latin typeface="Inter"/>
              </a:rPr>
              <a:t>regression</a:t>
            </a:r>
            <a:r>
              <a:rPr lang="en-US" sz="2000" b="0" i="0" dirty="0">
                <a:effectLst/>
                <a:latin typeface="Inter"/>
              </a:rPr>
              <a:t> tasks. </a:t>
            </a:r>
          </a:p>
          <a:p>
            <a:pPr lvl="1"/>
            <a:r>
              <a:rPr lang="en-US" sz="2000" b="0" i="0" dirty="0">
                <a:effectLst/>
                <a:latin typeface="Inter"/>
              </a:rPr>
              <a:t>It is particularly effective for </a:t>
            </a:r>
            <a:r>
              <a:rPr lang="en-US" sz="2000" b="1" i="0" dirty="0">
                <a:effectLst/>
                <a:latin typeface="Inter"/>
              </a:rPr>
              <a:t>complex datasets</a:t>
            </a:r>
            <a:r>
              <a:rPr lang="en-US" sz="2000" b="0" i="0" dirty="0">
                <a:effectLst/>
                <a:latin typeface="Inter"/>
              </a:rPr>
              <a:t> where the classes are not easily separable. </a:t>
            </a:r>
          </a:p>
          <a:p>
            <a:pPr marL="457200" lvl="1" indent="0">
              <a:buNone/>
            </a:pPr>
            <a:endParaRPr lang="en-US" sz="2000" dirty="0">
              <a:latin typeface="Inter"/>
            </a:endParaRPr>
          </a:p>
          <a:p>
            <a:pPr algn="l"/>
            <a:r>
              <a:rPr lang="en-US" b="1" i="0" dirty="0">
                <a:effectLst/>
                <a:latin typeface="Inter"/>
              </a:rPr>
              <a:t>How SVM Works:</a:t>
            </a:r>
            <a:endParaRPr lang="en-US" b="0" i="0" dirty="0">
              <a:effectLst/>
              <a:latin typeface="Inter"/>
            </a:endParaRPr>
          </a:p>
          <a:p>
            <a:pPr lvl="1">
              <a:spcBef>
                <a:spcPts val="300"/>
              </a:spcBef>
            </a:pPr>
            <a:r>
              <a:rPr lang="en-US" b="0" i="0" dirty="0">
                <a:effectLst/>
                <a:latin typeface="Inter"/>
              </a:rPr>
              <a:t>SVM tries to find the </a:t>
            </a:r>
            <a:r>
              <a:rPr lang="en-US" b="1" i="0" dirty="0">
                <a:effectLst/>
                <a:latin typeface="Inter"/>
              </a:rPr>
              <a:t>best boundary</a:t>
            </a:r>
            <a:r>
              <a:rPr lang="en-US" b="0" i="0" dirty="0">
                <a:effectLst/>
                <a:latin typeface="Inter"/>
              </a:rPr>
              <a:t> (called a </a:t>
            </a:r>
            <a:r>
              <a:rPr lang="en-US" b="1" i="0" dirty="0">
                <a:effectLst/>
                <a:latin typeface="Inter"/>
              </a:rPr>
              <a:t>hyperplane</a:t>
            </a:r>
            <a:r>
              <a:rPr lang="en-US" b="0" i="0" dirty="0">
                <a:effectLst/>
                <a:latin typeface="Inter"/>
              </a:rPr>
              <a:t>) that separates the data into different classes.</a:t>
            </a:r>
          </a:p>
          <a:p>
            <a:pPr lvl="1">
              <a:spcBef>
                <a:spcPts val="300"/>
              </a:spcBef>
            </a:pPr>
            <a:r>
              <a:rPr lang="en-US" b="0" i="0" dirty="0">
                <a:effectLst/>
                <a:latin typeface="Inter"/>
              </a:rPr>
              <a:t>This boundary is chosen to maximize the </a:t>
            </a:r>
            <a:r>
              <a:rPr lang="en-US" b="1" i="0" dirty="0">
                <a:effectLst/>
                <a:latin typeface="Inter"/>
              </a:rPr>
              <a:t>margin</a:t>
            </a:r>
            <a:r>
              <a:rPr lang="en-US" b="0" i="0" dirty="0">
                <a:effectLst/>
                <a:latin typeface="Inter"/>
              </a:rPr>
              <a:t>, which is the distance between the boundary and the closest data points from each class.</a:t>
            </a:r>
          </a:p>
          <a:p>
            <a:pPr lvl="1">
              <a:spcBef>
                <a:spcPts val="300"/>
              </a:spcBef>
            </a:pPr>
            <a:r>
              <a:rPr lang="en-US" sz="2000" b="0" i="0" dirty="0">
                <a:effectLst/>
                <a:latin typeface="Inter"/>
              </a:rPr>
              <a:t>The closest data points to the boundary are called </a:t>
            </a:r>
            <a:r>
              <a:rPr lang="en-US" sz="2000" b="1" i="0" dirty="0">
                <a:effectLst/>
                <a:latin typeface="Inter"/>
              </a:rPr>
              <a:t>support vectors</a:t>
            </a:r>
            <a:r>
              <a:rPr lang="en-US" sz="2000" b="0" i="0" dirty="0">
                <a:effectLst/>
                <a:latin typeface="Inter"/>
              </a:rPr>
              <a:t>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4613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57" y="1119031"/>
            <a:ext cx="4384736" cy="4619938"/>
          </a:xfrm>
          <a:noFill/>
        </p:spPr>
        <p:txBody>
          <a:bodyPr>
            <a:no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8735-F1DC-1DE6-0A38-429B2F660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8303" y="735696"/>
            <a:ext cx="5862208" cy="5768220"/>
          </a:xfrm>
          <a:noFill/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Classification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Types of Classification Algorithms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Linear Classifiers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Logistic Regression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Naïve Bayes Classifier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Perceptron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Support Vector </a:t>
            </a:r>
            <a:r>
              <a:rPr lang="en-US"/>
              <a:t>Machines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724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4C8D2B-79EF-20F3-40D2-A505D7E2EA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E4DD2-5F5C-7251-60F9-CD5568BC3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57" y="1119031"/>
            <a:ext cx="4384736" cy="4619938"/>
          </a:xfrm>
        </p:spPr>
        <p:txBody>
          <a:bodyPr anchor="ctr">
            <a:normAutofit/>
          </a:bodyPr>
          <a:lstStyle/>
          <a:p>
            <a:r>
              <a:rPr lang="en-CA" dirty="0"/>
              <a:t>Margin (SVM)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FE67B3F-7243-3C6B-071B-DAC565037709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0062" y="1860406"/>
            <a:ext cx="6928575" cy="30837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895656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F17160-9922-32AB-CC49-49254108C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97084-2FD7-EBFC-7DE8-69892C7C6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57" y="1119031"/>
            <a:ext cx="4384736" cy="4619938"/>
          </a:xfrm>
        </p:spPr>
        <p:txBody>
          <a:bodyPr anchor="ctr">
            <a:normAutofit/>
          </a:bodyPr>
          <a:lstStyle/>
          <a:p>
            <a:r>
              <a:rPr lang="en-CA" dirty="0"/>
              <a:t>Margin (SVM)</a:t>
            </a:r>
            <a:endParaRPr lang="en-US" dirty="0"/>
          </a:p>
        </p:txBody>
      </p:sp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964F0500-D15B-7E71-A42A-A4EA7425D287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5908" y="1119031"/>
            <a:ext cx="6914008" cy="46199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011494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76" y="764502"/>
            <a:ext cx="5315035" cy="5328996"/>
          </a:xfrm>
          <a:noFill/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62484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513E45-4F5C-9394-1D42-7FB6C0170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4908" y="191386"/>
            <a:ext cx="5507421" cy="2563410"/>
          </a:xfrm>
        </p:spPr>
        <p:txBody>
          <a:bodyPr anchor="b">
            <a:normAutofit/>
          </a:bodyPr>
          <a:lstStyle/>
          <a:p>
            <a:r>
              <a:rPr lang="en-US" dirty="0"/>
              <a:t>Classification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C37F52-5C08-7C02-C9CA-E2AD930A9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1746" y="3115340"/>
            <a:ext cx="10198451" cy="2563410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Inter"/>
              </a:rPr>
              <a:t> Classification algorithms are used to categorize data into different classes or groups. They are a type of supervised learning where the model learns from labeled data.</a:t>
            </a:r>
          </a:p>
          <a:p>
            <a:endParaRPr lang="en-US" dirty="0">
              <a:latin typeface="Inter"/>
            </a:endParaRPr>
          </a:p>
          <a:p>
            <a:r>
              <a:rPr lang="en-US" b="0" i="0" dirty="0">
                <a:effectLst/>
                <a:latin typeface="Inter"/>
              </a:rPr>
              <a:t>Example</a:t>
            </a:r>
            <a:r>
              <a:rPr lang="en-US" dirty="0">
                <a:latin typeface="Inter"/>
              </a:rPr>
              <a:t>:</a:t>
            </a:r>
            <a:r>
              <a:rPr lang="en-US" b="0" i="0" dirty="0">
                <a:effectLst/>
                <a:latin typeface="Inter"/>
              </a:rPr>
              <a:t> Predicting whether an email is spam (class 1) or not spam (class 0).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924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anchor="ctr"/>
          <a:lstStyle/>
          <a:p>
            <a:r>
              <a:rPr lang="en-US" dirty="0"/>
              <a:t>Types of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5FD2B-E3E5-1C2B-0151-21F216B14A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371753" cy="2618784"/>
          </a:xfrm>
          <a:noFill/>
        </p:spPr>
        <p:txBody>
          <a:bodyPr>
            <a:normAutofit/>
          </a:bodyPr>
          <a:lstStyle/>
          <a:p>
            <a:pPr marL="457200" indent="-457200" algn="l">
              <a:buAutoNum type="arabicParenR"/>
            </a:pPr>
            <a:r>
              <a:rPr lang="en-US" sz="2400" b="1" i="0" dirty="0">
                <a:effectLst/>
                <a:latin typeface="Inter"/>
              </a:rPr>
              <a:t>Binary or Binomial Classification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Inter"/>
              </a:rPr>
              <a:t>This is a type of classification where the output is one of two possible classes.</a:t>
            </a:r>
          </a:p>
          <a:p>
            <a:endParaRPr lang="en-US" dirty="0"/>
          </a:p>
        </p:txBody>
      </p:sp>
      <p:sp>
        <p:nvSpPr>
          <p:cNvPr id="8" name="AutoShape 4" descr="Classification in Machine Learning: A Guide for Beginners | DataCamp">
            <a:extLst>
              <a:ext uri="{FF2B5EF4-FFF2-40B4-BE49-F238E27FC236}">
                <a16:creationId xmlns:a16="http://schemas.microsoft.com/office/drawing/2014/main" id="{CEDE9DCB-2674-0A57-70AA-13E8DCC923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3604437" cy="3604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1AFB1C-9AB4-208E-0699-4EA441889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362" y="1773808"/>
            <a:ext cx="6049683" cy="318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649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63D1C8-6A96-6EFA-B3D2-966D97D8DC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7269D-9BB3-F684-0E6F-68696C835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anchor="ctr"/>
          <a:lstStyle/>
          <a:p>
            <a:r>
              <a:rPr lang="en-US" dirty="0"/>
              <a:t>Types of Classification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6EE50-EEDA-366F-616A-996A18CFC165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39479" y="2202269"/>
            <a:ext cx="5257800" cy="2679405"/>
          </a:xfrm>
          <a:noFill/>
        </p:spPr>
        <p:txBody>
          <a:bodyPr>
            <a:normAutofit/>
          </a:bodyPr>
          <a:lstStyle/>
          <a:p>
            <a:pPr algn="l"/>
            <a:r>
              <a:rPr lang="en-US" b="1" i="0" dirty="0">
                <a:effectLst/>
                <a:latin typeface="Inter"/>
              </a:rPr>
              <a:t>2) </a:t>
            </a:r>
            <a:r>
              <a:rPr lang="en-US" sz="2400" b="1" i="0" dirty="0">
                <a:effectLst/>
                <a:latin typeface="Inter"/>
              </a:rPr>
              <a:t>Multi-Class or Multinomial Classification</a:t>
            </a:r>
            <a:endParaRPr lang="en-US" b="1" i="0" dirty="0">
              <a:effectLst/>
              <a:latin typeface="Int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Inter"/>
              </a:rPr>
              <a:t> </a:t>
            </a:r>
            <a:r>
              <a:rPr lang="en-US" b="0" i="0" dirty="0">
                <a:effectLst/>
                <a:latin typeface="Inter"/>
              </a:rPr>
              <a:t>This is a type of classification where the output can be one of three or more classes.</a:t>
            </a:r>
          </a:p>
          <a:p>
            <a:endParaRPr lang="en-US" dirty="0"/>
          </a:p>
        </p:txBody>
      </p:sp>
      <p:pic>
        <p:nvPicPr>
          <p:cNvPr id="4098" name="Picture 2" descr="How to Solve a Multi Class Classification Problem with Python?">
            <a:extLst>
              <a:ext uri="{FF2B5EF4-FFF2-40B4-BE49-F238E27FC236}">
                <a16:creationId xmlns:a16="http://schemas.microsoft.com/office/drawing/2014/main" id="{C38E379B-B124-DA55-5DF8-2FE7EB77A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723" y="2202269"/>
            <a:ext cx="4947430" cy="2968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2138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9DC942-FB17-C769-3E5C-DD39D47E6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8064C-86D4-3F62-7E6F-779CA295C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anchor="ctr"/>
          <a:lstStyle/>
          <a:p>
            <a:r>
              <a:rPr lang="en-US" dirty="0"/>
              <a:t>Types of Classification</a:t>
            </a:r>
          </a:p>
        </p:txBody>
      </p:sp>
      <p:pic>
        <p:nvPicPr>
          <p:cNvPr id="3074" name="Picture 2" descr="Multilabel Image Classification Using Deep Learning">
            <a:extLst>
              <a:ext uri="{FF2B5EF4-FFF2-40B4-BE49-F238E27FC236}">
                <a16:creationId xmlns:a16="http://schemas.microsoft.com/office/drawing/2014/main" id="{92B0B8E1-9896-7BE2-EE81-09D4D5C5DCA4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7"/>
            <a:ext cx="10186988" cy="4008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521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3"/>
            <a:ext cx="10515600" cy="1472974"/>
          </a:xfrm>
          <a:noFill/>
        </p:spPr>
        <p:txBody>
          <a:bodyPr anchor="ctr"/>
          <a:lstStyle/>
          <a:p>
            <a:r>
              <a:rPr lang="en-US" dirty="0"/>
              <a:t>Types of Classification</a:t>
            </a:r>
            <a:br>
              <a:rPr lang="en-US" dirty="0"/>
            </a:br>
            <a:r>
              <a:rPr lang="en-US" sz="3200" dirty="0"/>
              <a:t>Linear Classifier or non-Linear Classifier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838099"/>
            <a:ext cx="8012113" cy="2159743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 i="0" dirty="0">
                <a:effectLst/>
                <a:latin typeface="Inter"/>
              </a:rPr>
              <a:t>Linear classifiers</a:t>
            </a:r>
            <a:r>
              <a:rPr lang="en-US" sz="2000" b="0" i="0" dirty="0">
                <a:effectLst/>
                <a:latin typeface="Inter"/>
              </a:rPr>
              <a:t> use a straight line, plane, or hyperplane to separate classes, while </a:t>
            </a:r>
            <a:r>
              <a:rPr lang="en-US" sz="2000" b="1" i="0" dirty="0">
                <a:effectLst/>
                <a:latin typeface="Inter"/>
              </a:rPr>
              <a:t>non-linear classifiers</a:t>
            </a:r>
            <a:r>
              <a:rPr lang="en-US" sz="2000" b="0" i="0" dirty="0">
                <a:effectLst/>
                <a:latin typeface="Inter"/>
              </a:rPr>
              <a:t> use curves or complex surfaces to separate classes when the data is not linearly separable.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5DEC0F-DCAC-D47F-B7C0-1CC9E96698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55232-7C83-90A7-AAAB-FEA6CDFC8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3"/>
            <a:ext cx="10515600" cy="1472974"/>
          </a:xfrm>
          <a:noFill/>
        </p:spPr>
        <p:txBody>
          <a:bodyPr anchor="ctr"/>
          <a:lstStyle/>
          <a:p>
            <a:r>
              <a:rPr lang="en-US" dirty="0"/>
              <a:t>Linear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C107C-97BB-C9E9-1D0C-1B2309E1613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838099"/>
            <a:ext cx="8012113" cy="3242125"/>
          </a:xfrm>
          <a:noFill/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>
                <a:latin typeface="Inter"/>
              </a:rPr>
              <a:t>Models that separate data using a linear decision boundary (e.g., straight line or hyperplane).</a:t>
            </a:r>
          </a:p>
          <a:p>
            <a:r>
              <a:rPr lang="en-US" sz="2000" dirty="0">
                <a:latin typeface="Inter"/>
              </a:rPr>
              <a:t>They find weights (coefficients) to minimize classification error.</a:t>
            </a:r>
          </a:p>
          <a:p>
            <a:r>
              <a:rPr lang="en-US" sz="2000" dirty="0">
                <a:latin typeface="Inter"/>
              </a:rPr>
              <a:t> Examples: Logistic Regression, Linear SVM</a:t>
            </a:r>
          </a:p>
          <a:p>
            <a:r>
              <a:rPr lang="en-US" sz="2000" dirty="0">
                <a:latin typeface="Inter"/>
              </a:rPr>
              <a:t>When to use?</a:t>
            </a:r>
          </a:p>
          <a:p>
            <a:pPr lvl="1"/>
            <a:r>
              <a:rPr lang="en-US" sz="2000" dirty="0">
                <a:latin typeface="Inter"/>
              </a:rPr>
              <a:t>	When data is linearly separable.</a:t>
            </a:r>
          </a:p>
          <a:p>
            <a:pPr lvl="1"/>
            <a:r>
              <a:rPr lang="en-US" sz="2000" dirty="0">
                <a:latin typeface="Inter"/>
              </a:rPr>
              <a:t>	For simplicity and interpretability.</a:t>
            </a:r>
          </a:p>
        </p:txBody>
      </p:sp>
    </p:spTree>
    <p:extLst>
      <p:ext uri="{BB962C8B-B14F-4D97-AF65-F5344CB8AC3E}">
        <p14:creationId xmlns:p14="http://schemas.microsoft.com/office/powerpoint/2010/main" val="3402189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F65432-977F-D8DA-93F4-9D1E8D94B7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CDFE3-4321-363E-4E8B-25DDBDBBC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3"/>
            <a:ext cx="10515600" cy="1472974"/>
          </a:xfrm>
          <a:noFill/>
        </p:spPr>
        <p:txBody>
          <a:bodyPr anchor="ctr"/>
          <a:lstStyle/>
          <a:p>
            <a:r>
              <a:rPr lang="en-US" dirty="0"/>
              <a:t>Linear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E047FB-95DD-9000-E19B-FDCF001A1280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838200" y="1838099"/>
                <a:ext cx="8012113" cy="3242125"/>
              </a:xfrm>
              <a:noFill/>
            </p:spPr>
            <p:txBody>
              <a:bodyPr vert="horz" lIns="91440" tIns="45720" rIns="91440" bIns="45720" rtlCol="0" anchor="t">
                <a:noAutofit/>
              </a:bodyPr>
              <a:lstStyle/>
              <a:p>
                <a:pPr algn="l"/>
                <a:r>
                  <a:rPr lang="en-US" sz="2000" i="1" dirty="0">
                    <a:latin typeface="Inter"/>
                  </a:rPr>
                  <a:t>Mathematical representation:</a:t>
                </a:r>
                <a:endParaRPr lang="en-US" sz="2000" b="0" i="1" dirty="0">
                  <a:effectLst/>
                  <a:latin typeface="Inter"/>
                </a:endParaRP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2000" b="0" i="1" dirty="0" smtClean="0">
                          <a:effectLst/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000" b="0" i="1" dirty="0" smtClean="0">
                          <a:effectLst/>
                          <a:latin typeface="Cambria Math" panose="02040503050406030204" pitchFamily="18" charset="0"/>
                        </a:rPr>
                        <m:t>1​</m:t>
                      </m:r>
                      <m:r>
                        <a:rPr lang="en-US" sz="2000" b="0" i="1" dirty="0" smtClean="0">
                          <a:effectLst/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dirty="0" smtClean="0">
                          <a:effectLst/>
                          <a:latin typeface="Cambria Math" panose="02040503050406030204" pitchFamily="18" charset="0"/>
                        </a:rPr>
                        <m:t>1​+</m:t>
                      </m:r>
                      <m:r>
                        <a:rPr lang="en-US" sz="2000" b="0" i="1" dirty="0" smtClean="0">
                          <a:effectLst/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000" b="0" i="1" dirty="0" smtClean="0">
                          <a:effectLst/>
                          <a:latin typeface="Cambria Math" panose="02040503050406030204" pitchFamily="18" charset="0"/>
                        </a:rPr>
                        <m:t>2​</m:t>
                      </m:r>
                      <m:r>
                        <a:rPr lang="en-US" sz="2000" b="0" i="1" dirty="0" smtClean="0">
                          <a:effectLst/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dirty="0" smtClean="0">
                          <a:effectLst/>
                          <a:latin typeface="Cambria Math" panose="02040503050406030204" pitchFamily="18" charset="0"/>
                        </a:rPr>
                        <m:t>2​+⋯+</m:t>
                      </m:r>
                      <m:r>
                        <a:rPr lang="en-US" sz="2000" b="0" i="1" dirty="0" err="1" smtClean="0">
                          <a:effectLst/>
                          <a:latin typeface="Cambria Math" panose="02040503050406030204" pitchFamily="18" charset="0"/>
                        </a:rPr>
                        <m:t>𝑤𝑛</m:t>
                      </m:r>
                      <m:r>
                        <a:rPr lang="en-US" sz="2000" b="0" i="1" dirty="0" smtClean="0">
                          <a:effectLst/>
                          <a:latin typeface="Cambria Math" panose="02040503050406030204" pitchFamily="18" charset="0"/>
                        </a:rPr>
                        <m:t>​</m:t>
                      </m:r>
                      <m:r>
                        <a:rPr lang="en-US" sz="2000" b="0" i="1" dirty="0" err="1" smtClean="0">
                          <a:effectLst/>
                          <a:latin typeface="Cambria Math" panose="02040503050406030204" pitchFamily="18" charset="0"/>
                        </a:rPr>
                        <m:t>𝑥𝑛</m:t>
                      </m:r>
                      <m:r>
                        <a:rPr lang="en-US" sz="2000" b="0" i="1" dirty="0" smtClean="0">
                          <a:effectLst/>
                          <a:latin typeface="Cambria Math" panose="02040503050406030204" pitchFamily="18" charset="0"/>
                        </a:rPr>
                        <m:t>​+</m:t>
                      </m:r>
                      <m:r>
                        <a:rPr lang="en-US" sz="2000" b="0" i="1" dirty="0" smtClean="0">
                          <a:effectLst/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b="0" i="1" dirty="0" smtClean="0">
                          <a:effectLst/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b="0" i="0" dirty="0">
                  <a:effectLst/>
                  <a:latin typeface="KaTeX_Main"/>
                </a:endParaRPr>
              </a:p>
              <a:p>
                <a:pPr algn="l"/>
                <a:r>
                  <a:rPr lang="en-US" sz="2000" b="0" i="0" dirty="0">
                    <a:effectLst/>
                    <a:latin typeface="Inter"/>
                  </a:rPr>
                  <a:t>Where: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US" sz="2000" b="0" i="0" dirty="0">
                    <a:effectLst/>
                    <a:latin typeface="KaTeX_Main"/>
                  </a:rPr>
                  <a:t>w1,w2,…,</a:t>
                </a:r>
                <a:r>
                  <a:rPr lang="en-US" sz="2000" b="0" i="0" dirty="0" err="1">
                    <a:effectLst/>
                    <a:latin typeface="KaTeX_Main"/>
                  </a:rPr>
                  <a:t>wn</a:t>
                </a:r>
                <a:r>
                  <a:rPr lang="en-US" sz="2000" b="0" i="0" dirty="0">
                    <a:effectLst/>
                    <a:latin typeface="KaTeX_Main"/>
                  </a:rPr>
                  <a:t>​</a:t>
                </a:r>
                <a:r>
                  <a:rPr lang="en-US" sz="2000" b="0" i="0" dirty="0">
                    <a:effectLst/>
                    <a:latin typeface="Inter"/>
                  </a:rPr>
                  <a:t>: Weights (coefficients) for each feature.</a:t>
                </a:r>
              </a:p>
              <a:p>
                <a:pPr algn="l">
                  <a:spcBef>
                    <a:spcPts val="300"/>
                  </a:spcBef>
                  <a:buFont typeface="Arial" panose="020B0604020202020204" pitchFamily="34" charset="0"/>
                  <a:buChar char="•"/>
                </a:pPr>
                <a:r>
                  <a:rPr lang="en-US" sz="2000" b="0" i="0" dirty="0">
                    <a:effectLst/>
                    <a:latin typeface="KaTeX_Main"/>
                  </a:rPr>
                  <a:t>x1,x2,…,</a:t>
                </a:r>
                <a:r>
                  <a:rPr lang="en-US" sz="2000" b="0" i="0" dirty="0" err="1">
                    <a:effectLst/>
                    <a:latin typeface="KaTeX_Main"/>
                  </a:rPr>
                  <a:t>xn</a:t>
                </a:r>
                <a:r>
                  <a:rPr lang="en-US" sz="2000" b="0" i="0" dirty="0">
                    <a:effectLst/>
                    <a:latin typeface="Inter"/>
                  </a:rPr>
                  <a:t>: Input features.</a:t>
                </a:r>
              </a:p>
              <a:p>
                <a:pPr algn="l">
                  <a:spcBef>
                    <a:spcPts val="300"/>
                  </a:spcBef>
                  <a:buFont typeface="Arial" panose="020B0604020202020204" pitchFamily="34" charset="0"/>
                  <a:buChar char="•"/>
                </a:pPr>
                <a:r>
                  <a:rPr lang="en-US" sz="2000" b="0" i="0" dirty="0">
                    <a:effectLst/>
                    <a:latin typeface="KaTeX_Main"/>
                  </a:rPr>
                  <a:t>b</a:t>
                </a:r>
                <a:r>
                  <a:rPr lang="en-US" sz="2000" b="0" i="0" dirty="0">
                    <a:effectLst/>
                    <a:latin typeface="Inter"/>
                  </a:rPr>
                  <a:t>: Bias term (intercept).</a:t>
                </a:r>
              </a:p>
              <a:p>
                <a:endParaRPr lang="en-US" sz="2000" dirty="0">
                  <a:latin typeface="Inter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E047FB-95DD-9000-E19B-FDCF001A12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838200" y="1838099"/>
                <a:ext cx="8012113" cy="3242125"/>
              </a:xfrm>
              <a:blipFill>
                <a:blip r:embed="rId3"/>
                <a:stretch>
                  <a:fillRect l="-685" t="-2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405784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M78504181">
      <a:dk1>
        <a:srgbClr val="000000"/>
      </a:dk1>
      <a:lt1>
        <a:srgbClr val="FFFFFF"/>
      </a:lt1>
      <a:dk2>
        <a:srgbClr val="FFF8F4"/>
      </a:dk2>
      <a:lt2>
        <a:srgbClr val="E8E8E8"/>
      </a:lt2>
      <a:accent1>
        <a:srgbClr val="EE7660"/>
      </a:accent1>
      <a:accent2>
        <a:srgbClr val="4D90EF"/>
      </a:accent2>
      <a:accent3>
        <a:srgbClr val="5B5160"/>
      </a:accent3>
      <a:accent4>
        <a:srgbClr val="2BC2B4"/>
      </a:accent4>
      <a:accent5>
        <a:srgbClr val="C097F8"/>
      </a:accent5>
      <a:accent6>
        <a:srgbClr val="FF9413"/>
      </a:accent6>
      <a:hlink>
        <a:srgbClr val="467886"/>
      </a:hlink>
      <a:folHlink>
        <a:srgbClr val="96607D"/>
      </a:folHlink>
    </a:clrScheme>
    <a:fontScheme name="Custom 49">
      <a:majorFont>
        <a:latin typeface="Tw Cen MT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78504181_Win32_SL_V11" id="{D9600F65-346D-4C25-A611-673E5C44A142}" vid="{299F2556-E258-444F-A1E6-FA759CE228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60708A-6461-4D7F-883F-7E25D731D3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130005B-6102-4F3C-A26F-485DF1BF971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2BC90B52-91C7-4BE9-8AE0-180FFFE110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{90637CC8-F7CE-4F44-A7AB-2CE1865B9CA2}tf78504181_win32</Template>
  <TotalTime>665</TotalTime>
  <Words>853</Words>
  <Application>Microsoft Office PowerPoint</Application>
  <PresentationFormat>Widescreen</PresentationFormat>
  <Paragraphs>110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Aptos</vt:lpstr>
      <vt:lpstr>Arial</vt:lpstr>
      <vt:lpstr>Avenir Next LT Pro</vt:lpstr>
      <vt:lpstr>Avenir Next LT Pro Light</vt:lpstr>
      <vt:lpstr>Calibri</vt:lpstr>
      <vt:lpstr>Cambria Math</vt:lpstr>
      <vt:lpstr>Inter</vt:lpstr>
      <vt:lpstr>KaTeX_Main</vt:lpstr>
      <vt:lpstr>Tw Cen MT</vt:lpstr>
      <vt:lpstr>Custom</vt:lpstr>
      <vt:lpstr>Classifications Algorithms   Hanseeka Dhingana </vt:lpstr>
      <vt:lpstr>Agenda</vt:lpstr>
      <vt:lpstr>Classification </vt:lpstr>
      <vt:lpstr>Types of Classification</vt:lpstr>
      <vt:lpstr>Types of Classification</vt:lpstr>
      <vt:lpstr>Types of Classification</vt:lpstr>
      <vt:lpstr>Types of Classification Linear Classifier or non-Linear Classifier</vt:lpstr>
      <vt:lpstr>Linear Classifier</vt:lpstr>
      <vt:lpstr>Linear Classifier</vt:lpstr>
      <vt:lpstr>PowerPoint Presentation</vt:lpstr>
      <vt:lpstr>1) Logistic Regression</vt:lpstr>
      <vt:lpstr>1) Logistic Regression  Sigmoid function</vt:lpstr>
      <vt:lpstr>2) Naïve Bayes Classifier</vt:lpstr>
      <vt:lpstr>2) Naïve Bayes Classifier</vt:lpstr>
      <vt:lpstr>2) Naïve Bayes Classifier</vt:lpstr>
      <vt:lpstr>2) Naïve Bayes Classifier</vt:lpstr>
      <vt:lpstr>3) Perceptron Model</vt:lpstr>
      <vt:lpstr>3) Perceptron Model</vt:lpstr>
      <vt:lpstr>4) Support Vector Machine (SVM)</vt:lpstr>
      <vt:lpstr>Margin (SVM)</vt:lpstr>
      <vt:lpstr>Margin (SVM)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3</cp:revision>
  <dcterms:created xsi:type="dcterms:W3CDTF">2025-03-10T10:00:13Z</dcterms:created>
  <dcterms:modified xsi:type="dcterms:W3CDTF">2025-03-11T04:10:24Z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