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80" r:id="rId24"/>
    <p:sldId id="277" r:id="rId25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7" autoAdjust="0"/>
    <p:restoredTop sz="74189" autoAdjust="0"/>
  </p:normalViewPr>
  <p:slideViewPr>
    <p:cSldViewPr snapToGrid="0" snapToObjects="1" showGuides="1">
      <p:cViewPr varScale="1">
        <p:scale>
          <a:sx n="104" d="100"/>
          <a:sy n="104" d="100"/>
        </p:scale>
        <p:origin x="100" y="3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se\Downloads\IBM%20Data%20Analyst%20Capstone%20Project\IBM-Data-Analyst-Capstone-Project\Module%201%20-%20Data%20Collection\1%20-%20Collecting%20Data%20Using%20APIs\job-posting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se\Downloads\IBM%20Data%20Analyst%20Capstone%20Project\IBM-Data-Analyst-Capstone-Project\Module%201%20-%20Data%20Collection\1%20-%20Collecting%20Data%20Using%20APIs\job-postings-technologi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se\Downloads\IBM%20Data%20Analyst%20Capstone%20Project\IBM-Data-Analyst-Capstone-Project\Module%201%20-%20Data%20Collection\2%20-%20Collecting%20Data%20Using%20Webscrapping\popular-language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[job-postings.xlsx]Hoja1!TablaDinámica3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Job Postings by Location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7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2"/>
        <c:spPr>
          <a:solidFill>
            <a:schemeClr val="accent2">
              <a:lumMod val="7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3"/>
        <c:spPr>
          <a:solidFill>
            <a:schemeClr val="accent2">
              <a:lumMod val="7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>
              <a:lumMod val="7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6"/>
        <c:spPr>
          <a:solidFill>
            <a:schemeClr val="accent2">
              <a:lumMod val="7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7"/>
        <c:spPr>
          <a:solidFill>
            <a:schemeClr val="accent2">
              <a:lumMod val="7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>
              <a:lumMod val="7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10"/>
        <c:spPr>
          <a:solidFill>
            <a:schemeClr val="accent2">
              <a:lumMod val="7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11"/>
        <c:spPr>
          <a:solidFill>
            <a:schemeClr val="accent2">
              <a:lumMod val="7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7B6-4DB5-8F75-7A5B0825F2E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B7B6-4DB5-8F75-7A5B0825F2E6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B7B6-4DB5-8F75-7A5B0825F2E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Hoja1!$A$4:$A$9</c:f>
              <c:strCache>
                <c:ptCount val="5"/>
                <c:pt idx="0">
                  <c:v>San Francisco</c:v>
                </c:pt>
                <c:pt idx="1">
                  <c:v>Los Angeles</c:v>
                </c:pt>
                <c:pt idx="2">
                  <c:v>New York</c:v>
                </c:pt>
                <c:pt idx="3">
                  <c:v>Seattle</c:v>
                </c:pt>
                <c:pt idx="4">
                  <c:v>Washington DC</c:v>
                </c:pt>
              </c:strCache>
            </c:strRef>
          </c:cat>
          <c:val>
            <c:numRef>
              <c:f>Hoja1!$B$4:$B$9</c:f>
              <c:numCache>
                <c:formatCode>General</c:formatCode>
                <c:ptCount val="5"/>
                <c:pt idx="0">
                  <c:v>435</c:v>
                </c:pt>
                <c:pt idx="1">
                  <c:v>640</c:v>
                </c:pt>
                <c:pt idx="2">
                  <c:v>3226</c:v>
                </c:pt>
                <c:pt idx="3">
                  <c:v>3375</c:v>
                </c:pt>
                <c:pt idx="4">
                  <c:v>5316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7B6-4DB5-8F75-7A5B0825F2E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971879583"/>
        <c:axId val="1971880831"/>
      </c:barChart>
      <c:catAx>
        <c:axId val="19718795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971880831"/>
        <c:crosses val="autoZero"/>
        <c:auto val="1"/>
        <c:lblAlgn val="ctr"/>
        <c:lblOffset val="100"/>
        <c:noMultiLvlLbl val="0"/>
      </c:catAx>
      <c:valAx>
        <c:axId val="197188083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971879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[job-postings-technologies.xlsx]Hoja1!TablaDinámica2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Job postings by Technology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C00000"/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C00000"/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3"/>
        <c:spPr>
          <a:solidFill>
            <a:srgbClr val="C00000"/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spPr>
            <a:solidFill>
              <a:srgbClr val="C000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C00000"/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C00000"/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7"/>
        <c:spPr>
          <a:solidFill>
            <a:srgbClr val="C00000"/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C00000"/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C00000"/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11"/>
        <c:spPr>
          <a:solidFill>
            <a:srgbClr val="C00000"/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80-44B1-97D5-F4C261A580DA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80-44B1-97D5-F4C261A580DA}"/>
              </c:ext>
            </c:extLst>
          </c:dPt>
          <c:dPt>
            <c:idx val="2"/>
            <c:invertIfNegative val="0"/>
            <c:bubble3D val="0"/>
            <c:spPr>
              <a:solidFill>
                <a:srgbClr val="C00000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5E80-44B1-97D5-F4C261A580DA}"/>
              </c:ext>
            </c:extLst>
          </c:dPt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E80-44B1-97D5-F4C261A580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Hoja1!$A$4:$A$16</c:f>
              <c:strCache>
                <c:ptCount val="12"/>
                <c:pt idx="0">
                  <c:v>C</c:v>
                </c:pt>
                <c:pt idx="1">
                  <c:v>Java</c:v>
                </c:pt>
                <c:pt idx="2">
                  <c:v>Python</c:v>
                </c:pt>
                <c:pt idx="3">
                  <c:v>Oracle</c:v>
                </c:pt>
                <c:pt idx="4">
                  <c:v>JavaScript</c:v>
                </c:pt>
                <c:pt idx="5">
                  <c:v>C#</c:v>
                </c:pt>
                <c:pt idx="6">
                  <c:v>C++</c:v>
                </c:pt>
                <c:pt idx="7">
                  <c:v>SQL Server</c:v>
                </c:pt>
                <c:pt idx="8">
                  <c:v>MongoDB</c:v>
                </c:pt>
                <c:pt idx="9">
                  <c:v>Scala</c:v>
                </c:pt>
                <c:pt idx="10">
                  <c:v>PostgreSQL</c:v>
                </c:pt>
                <c:pt idx="11">
                  <c:v>MySqL</c:v>
                </c:pt>
              </c:strCache>
            </c:strRef>
          </c:cat>
          <c:val>
            <c:numRef>
              <c:f>Hoja1!$B$4:$B$16</c:f>
              <c:numCache>
                <c:formatCode>General</c:formatCode>
                <c:ptCount val="12"/>
                <c:pt idx="0">
                  <c:v>13498</c:v>
                </c:pt>
                <c:pt idx="1">
                  <c:v>2609</c:v>
                </c:pt>
                <c:pt idx="2">
                  <c:v>1173</c:v>
                </c:pt>
                <c:pt idx="3">
                  <c:v>784</c:v>
                </c:pt>
                <c:pt idx="4">
                  <c:v>355</c:v>
                </c:pt>
                <c:pt idx="5">
                  <c:v>333</c:v>
                </c:pt>
                <c:pt idx="6">
                  <c:v>305</c:v>
                </c:pt>
                <c:pt idx="7">
                  <c:v>250</c:v>
                </c:pt>
                <c:pt idx="8">
                  <c:v>174</c:v>
                </c:pt>
                <c:pt idx="9">
                  <c:v>33</c:v>
                </c:pt>
                <c:pt idx="10">
                  <c:v>10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E80-44B1-97D5-F4C261A580D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114410287"/>
        <c:axId val="2114409455"/>
      </c:barChart>
      <c:catAx>
        <c:axId val="2114410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114409455"/>
        <c:crosses val="autoZero"/>
        <c:auto val="1"/>
        <c:lblAlgn val="ctr"/>
        <c:lblOffset val="100"/>
        <c:noMultiLvlLbl val="0"/>
      </c:catAx>
      <c:valAx>
        <c:axId val="2114409455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14410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[popular-languages.csv]Hoja1!TablaDinámica4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Annual Salary by Programming</a:t>
            </a:r>
            <a:r>
              <a:rPr lang="en-US" baseline="0"/>
              <a:t> Language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C00000"/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2"/>
        <c:spPr>
          <a:solidFill>
            <a:srgbClr val="C00000"/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3"/>
        <c:spPr>
          <a:solidFill>
            <a:srgbClr val="C00000"/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C00000"/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6"/>
        <c:spPr>
          <a:solidFill>
            <a:srgbClr val="C00000"/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7"/>
        <c:spPr>
          <a:solidFill>
            <a:srgbClr val="C00000"/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C00000"/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10"/>
        <c:spPr>
          <a:solidFill>
            <a:srgbClr val="C00000"/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11"/>
        <c:spPr>
          <a:solidFill>
            <a:srgbClr val="C00000"/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rgbClr val="C00000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F56-4C96-9458-052F56AC3311}"/>
              </c:ext>
            </c:extLst>
          </c:dPt>
          <c:dPt>
            <c:idx val="8"/>
            <c:invertIfNegative val="0"/>
            <c:bubble3D val="0"/>
            <c:spPr>
              <a:solidFill>
                <a:srgbClr val="C00000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FF56-4C96-9458-052F56AC3311}"/>
              </c:ext>
            </c:extLst>
          </c:dPt>
          <c:dPt>
            <c:idx val="9"/>
            <c:invertIfNegative val="0"/>
            <c:bubble3D val="0"/>
            <c:spPr>
              <a:solidFill>
                <a:srgbClr val="C00000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FF56-4C96-9458-052F56AC331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Hoja1!$A$4:$A$14</c:f>
              <c:strCache>
                <c:ptCount val="10"/>
                <c:pt idx="0">
                  <c:v>PHP</c:v>
                </c:pt>
                <c:pt idx="1">
                  <c:v>SQL</c:v>
                </c:pt>
                <c:pt idx="2">
                  <c:v>C#</c:v>
                </c:pt>
                <c:pt idx="3">
                  <c:v>R</c:v>
                </c:pt>
                <c:pt idx="4">
                  <c:v>Go</c:v>
                </c:pt>
                <c:pt idx="5">
                  <c:v>Java</c:v>
                </c:pt>
                <c:pt idx="6">
                  <c:v>Javascript</c:v>
                </c:pt>
                <c:pt idx="7">
                  <c:v>C++</c:v>
                </c:pt>
                <c:pt idx="8">
                  <c:v>Python</c:v>
                </c:pt>
                <c:pt idx="9">
                  <c:v>Swift</c:v>
                </c:pt>
              </c:strCache>
            </c:strRef>
          </c:cat>
          <c:val>
            <c:numRef>
              <c:f>Hoja1!$B$4:$B$14</c:f>
              <c:numCache>
                <c:formatCode>_("$"* #,##0.00_);_("$"* \(#,##0.00\);_("$"* "-"??_);_(@_)</c:formatCode>
                <c:ptCount val="10"/>
                <c:pt idx="0">
                  <c:v>84727</c:v>
                </c:pt>
                <c:pt idx="1">
                  <c:v>84793</c:v>
                </c:pt>
                <c:pt idx="2">
                  <c:v>88726</c:v>
                </c:pt>
                <c:pt idx="3">
                  <c:v>92037</c:v>
                </c:pt>
                <c:pt idx="4">
                  <c:v>94082</c:v>
                </c:pt>
                <c:pt idx="5">
                  <c:v>101013</c:v>
                </c:pt>
                <c:pt idx="6">
                  <c:v>110981</c:v>
                </c:pt>
                <c:pt idx="7">
                  <c:v>113865</c:v>
                </c:pt>
                <c:pt idx="8">
                  <c:v>114383</c:v>
                </c:pt>
                <c:pt idx="9">
                  <c:v>130801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F56-4C96-9458-052F56AC331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114641583"/>
        <c:axId val="2114640751"/>
      </c:barChart>
      <c:catAx>
        <c:axId val="21146415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114640751"/>
        <c:crosses val="autoZero"/>
        <c:auto val="1"/>
        <c:lblAlgn val="ctr"/>
        <c:lblOffset val="100"/>
        <c:noMultiLvlLbl val="0"/>
      </c:catAx>
      <c:valAx>
        <c:axId val="211464075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114641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ataplatform.cloud.ibm.com/dashboards/34e64e23-c24b-446c-9a22-e6c172d96d9f/view/7114dd0902a062e44dc3c0e4079879047c637158e6bb8b0083d47b4907367297f36046c0c87d4b5cdb150364f6bd165ac0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71428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Technology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Hansel Rodríguez</a:t>
            </a:r>
          </a:p>
          <a:p>
            <a:pPr marL="0" indent="0">
              <a:buNone/>
            </a:pPr>
            <a:r>
              <a:rPr lang="en-US" dirty="0"/>
              <a:t>October 5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Quick rise of PostgreSQL, MongoDB and Redis to the top for next year</a:t>
            </a:r>
          </a:p>
          <a:p>
            <a:r>
              <a:rPr lang="en-US" dirty="0"/>
              <a:t>Decreased interest for MySQL and Microsoft SQL Server</a:t>
            </a:r>
          </a:p>
          <a:p>
            <a:r>
              <a:rPr lang="en-US" dirty="0"/>
              <a:t>Oracle disappeared from Top 10 for next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Preference for open source databases</a:t>
            </a:r>
          </a:p>
          <a:p>
            <a:r>
              <a:rPr lang="en-US" dirty="0"/>
              <a:t>NoSQL databases are becoming more popular</a:t>
            </a:r>
          </a:p>
          <a:p>
            <a:r>
              <a:rPr lang="en-US" dirty="0"/>
              <a:t>SQL databases are still required at companies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2657088"/>
            <a:ext cx="7068725" cy="30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hlinkClick r:id="rId2"/>
              </a:rPr>
              <a:t>IBM Cognos Analytics Dashboard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519F847-6997-4000-BDF7-78E5DC151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737" y="1307602"/>
            <a:ext cx="9143999" cy="255715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39840A4-1648-2FFF-C65E-FCD54DF49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736" y="3864758"/>
            <a:ext cx="9144000" cy="254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3" name="Marcador de contenido 3">
            <a:extLst>
              <a:ext uri="{FF2B5EF4-FFF2-40B4-BE49-F238E27FC236}">
                <a16:creationId xmlns:a16="http://schemas.microsoft.com/office/drawing/2014/main" id="{6863B9A2-AF91-0FBF-48D0-42E18D29F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609" y="1298340"/>
            <a:ext cx="9282781" cy="256741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B62F1FE-F3FB-9703-0D9D-6D417B910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608" y="3865757"/>
            <a:ext cx="9282781" cy="256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DCEAA70-E751-32CD-685F-4D49E1176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993" y="1309034"/>
            <a:ext cx="8870013" cy="262301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0313B40-9730-BB0D-9AF5-B16D22930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992" y="3932044"/>
            <a:ext cx="8870013" cy="240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sz="2400" dirty="0"/>
              <a:t>Most of the respondents are men between 20 and 30 years old, with a bachelor’s degree living in the USA</a:t>
            </a:r>
            <a:endParaRPr lang="en-US" dirty="0"/>
          </a:p>
          <a:p>
            <a:r>
              <a:rPr lang="en-US" sz="2400" dirty="0"/>
              <a:t>Cloud platforms use is growing</a:t>
            </a:r>
          </a:p>
          <a:p>
            <a:r>
              <a:rPr lang="en-US" sz="2400" dirty="0"/>
              <a:t>Interest in jQuery decreased for next year</a:t>
            </a:r>
          </a:p>
          <a:p>
            <a:r>
              <a:rPr lang="en-US" sz="2400" dirty="0"/>
              <a:t>Interest in Vue.js increased significantly for next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sz="2400" dirty="0"/>
              <a:t>Web based applications development is taking over desktop applications development</a:t>
            </a:r>
          </a:p>
          <a:p>
            <a:pPr algn="just"/>
            <a:r>
              <a:rPr lang="en-US" sz="2400" dirty="0"/>
              <a:t>Companies need to be flexible to changes</a:t>
            </a:r>
          </a:p>
          <a:p>
            <a:pPr algn="just"/>
            <a:r>
              <a:rPr lang="en-US" sz="2400" dirty="0"/>
              <a:t>Huge gender gap in IT jobs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Web-based languages and non-relational databases are becoming more and more relevant</a:t>
            </a:r>
          </a:p>
          <a:p>
            <a:r>
              <a:rPr lang="en-US" dirty="0"/>
              <a:t>There’s a need to reduce the gender gap in IT jobs</a:t>
            </a:r>
          </a:p>
          <a:p>
            <a:r>
              <a:rPr lang="en-US" dirty="0"/>
              <a:t>Learning python and use of cloud platforms is needed for machine learning and AI development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549EAF06-3E10-F42D-5BE4-7223045543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179555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FFAC7-446A-795A-3B82-1877805F7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JOB POSTINGS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4568DCB4-9ED8-2DDC-4E9C-FDD501E4ED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7801494"/>
              </p:ext>
            </p:extLst>
          </p:nvPr>
        </p:nvGraphicFramePr>
        <p:xfrm>
          <a:off x="838200" y="1442225"/>
          <a:ext cx="10515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2622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85B60F6C-2D79-21D9-4815-12D18288DB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070981"/>
              </p:ext>
            </p:extLst>
          </p:nvPr>
        </p:nvGraphicFramePr>
        <p:xfrm>
          <a:off x="838200" y="1415629"/>
          <a:ext cx="10515600" cy="4732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Web-based languages are the most popular</a:t>
            </a:r>
          </a:p>
          <a:p>
            <a:r>
              <a:rPr lang="en-US" sz="2200" dirty="0"/>
              <a:t>Use of SQL is still relevant, but there’s an increasing trend in non-relational databases </a:t>
            </a:r>
          </a:p>
          <a:p>
            <a:r>
              <a:rPr lang="en-US" sz="2200" dirty="0"/>
              <a:t>Machine learning and AI tools and platforms are becoming more relevant</a:t>
            </a:r>
          </a:p>
          <a:p>
            <a:r>
              <a:rPr lang="en-US" sz="2200" dirty="0"/>
              <a:t>Rapid changes in trends are observed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Technology trends change quickly every year</a:t>
            </a:r>
          </a:p>
          <a:p>
            <a:r>
              <a:rPr lang="en-US" sz="2200" dirty="0"/>
              <a:t>Analyzing these trends helps software companies to make decisions to remain competitive</a:t>
            </a:r>
          </a:p>
          <a:p>
            <a:r>
              <a:rPr lang="en-US" sz="2200" dirty="0"/>
              <a:t>Four main areas analyzed:</a:t>
            </a:r>
          </a:p>
          <a:p>
            <a:pPr lvl="1"/>
            <a:r>
              <a:rPr lang="en-US" sz="1800" dirty="0"/>
              <a:t>Programming languages</a:t>
            </a:r>
          </a:p>
          <a:p>
            <a:pPr lvl="1"/>
            <a:r>
              <a:rPr lang="en-US" sz="1800" dirty="0"/>
              <a:t>Databases</a:t>
            </a:r>
          </a:p>
          <a:p>
            <a:pPr lvl="1"/>
            <a:r>
              <a:rPr lang="en-US" sz="1800" dirty="0"/>
              <a:t>Platforms</a:t>
            </a:r>
          </a:p>
          <a:p>
            <a:pPr lvl="1"/>
            <a:r>
              <a:rPr lang="en-US" sz="1800" dirty="0"/>
              <a:t>Web frameworks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 Sources:</a:t>
            </a:r>
          </a:p>
          <a:p>
            <a:pPr lvl="1"/>
            <a:r>
              <a:rPr lang="en-US" sz="1800" dirty="0"/>
              <a:t>Stack Overflow Developer Survey 2019</a:t>
            </a:r>
          </a:p>
          <a:p>
            <a:pPr lvl="1"/>
            <a:r>
              <a:rPr lang="en-US" sz="1800" dirty="0" err="1"/>
              <a:t>Github</a:t>
            </a:r>
            <a:r>
              <a:rPr lang="en-US" sz="1800" dirty="0"/>
              <a:t> Job Postings</a:t>
            </a:r>
          </a:p>
          <a:p>
            <a:pPr lvl="1"/>
            <a:r>
              <a:rPr lang="en-US" sz="1800" dirty="0"/>
              <a:t>Programming Languages Annual Salary</a:t>
            </a:r>
          </a:p>
          <a:p>
            <a:r>
              <a:rPr lang="en-US" sz="2200" dirty="0"/>
              <a:t>Data Wrangling</a:t>
            </a:r>
          </a:p>
          <a:p>
            <a:r>
              <a:rPr lang="en-US" sz="2200" dirty="0"/>
              <a:t>Exploratory data analysis</a:t>
            </a:r>
          </a:p>
          <a:p>
            <a:r>
              <a:rPr lang="en-US" sz="2200" dirty="0"/>
              <a:t>Data visualization and dashboard creation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DE58FA3-F698-BE6E-224C-5921C641F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462502"/>
            <a:ext cx="5538832" cy="316504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F69E1FF-7ED1-6106-7957-D4790380A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65" y="2506661"/>
            <a:ext cx="5427136" cy="312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and HTML/CSS are the top languages for current and next year</a:t>
            </a:r>
          </a:p>
          <a:p>
            <a:r>
              <a:rPr lang="en-US" dirty="0"/>
              <a:t>There’s a growing interest in python and typescript</a:t>
            </a:r>
          </a:p>
          <a:p>
            <a:r>
              <a:rPr lang="en-US" dirty="0"/>
              <a:t>Decreased interest in SQL, java, C# and bash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High interest in web development</a:t>
            </a:r>
          </a:p>
          <a:p>
            <a:r>
              <a:rPr lang="en-US" dirty="0"/>
              <a:t>Growing interest in data science and machine learning tasks</a:t>
            </a:r>
          </a:p>
          <a:p>
            <a:r>
              <a:rPr lang="en-US" dirty="0"/>
              <a:t>SQL is still required for companies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76A522D-0C6C-6C78-3705-3EFB7B216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17" y="2506661"/>
            <a:ext cx="5275882" cy="294291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9F8222A-EBAC-7F9F-D535-B99B0A235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512143"/>
            <a:ext cx="5239391" cy="293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2559</TotalTime>
  <Words>402</Words>
  <Application>Microsoft Office PowerPoint</Application>
  <PresentationFormat>Panorámica</PresentationFormat>
  <Paragraphs>97</Paragraphs>
  <Slides>21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Calibri</vt:lpstr>
      <vt:lpstr>Helv</vt:lpstr>
      <vt:lpstr>IBM Plex Mono SemiBold</vt:lpstr>
      <vt:lpstr>IBM Plex Mono Text</vt:lpstr>
      <vt:lpstr>IBM Plex Sans Text</vt:lpstr>
      <vt:lpstr>SLIDE_TEMPLATE_skill_network</vt:lpstr>
      <vt:lpstr>Technology Trends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Hansel Rodriguez</cp:lastModifiedBy>
  <cp:revision>18</cp:revision>
  <dcterms:created xsi:type="dcterms:W3CDTF">2020-10-28T18:29:43Z</dcterms:created>
  <dcterms:modified xsi:type="dcterms:W3CDTF">2022-10-06T17:03:28Z</dcterms:modified>
</cp:coreProperties>
</file>