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324" r:id="rId4"/>
    <p:sldId id="266" r:id="rId5"/>
    <p:sldId id="300" r:id="rId6"/>
    <p:sldId id="301" r:id="rId7"/>
    <p:sldId id="271" r:id="rId8"/>
    <p:sldId id="272" r:id="rId9"/>
    <p:sldId id="315" r:id="rId10"/>
    <p:sldId id="278" r:id="rId11"/>
    <p:sldId id="270" r:id="rId12"/>
    <p:sldId id="316" r:id="rId13"/>
    <p:sldId id="257" r:id="rId14"/>
    <p:sldId id="259" r:id="rId15"/>
    <p:sldId id="317" r:id="rId16"/>
    <p:sldId id="295" r:id="rId17"/>
    <p:sldId id="318" r:id="rId18"/>
    <p:sldId id="281" r:id="rId19"/>
    <p:sldId id="312" r:id="rId20"/>
    <p:sldId id="311" r:id="rId21"/>
    <p:sldId id="319" r:id="rId22"/>
    <p:sldId id="298" r:id="rId23"/>
    <p:sldId id="320" r:id="rId24"/>
    <p:sldId id="293" r:id="rId25"/>
    <p:sldId id="321" r:id="rId26"/>
    <p:sldId id="322" r:id="rId27"/>
    <p:sldId id="323" r:id="rId28"/>
    <p:sldId id="313" r:id="rId29"/>
    <p:sldId id="268" r:id="rId30"/>
    <p:sldId id="279" r:id="rId31"/>
    <p:sldId id="280" r:id="rId32"/>
    <p:sldId id="286" r:id="rId33"/>
    <p:sldId id="287" r:id="rId34"/>
    <p:sldId id="326" r:id="rId35"/>
    <p:sldId id="327" r:id="rId36"/>
    <p:sldId id="288" r:id="rId37"/>
    <p:sldId id="289" r:id="rId38"/>
    <p:sldId id="296" r:id="rId3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" initials="l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FFFF"/>
    <a:srgbClr val="FF2600"/>
    <a:srgbClr val="5E281D"/>
    <a:srgbClr val="000000"/>
    <a:srgbClr val="C0504D"/>
    <a:srgbClr val="87392A"/>
    <a:srgbClr val="1F3551"/>
    <a:srgbClr val="403152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4" autoAdjust="0"/>
    <p:restoredTop sz="95673" autoAdjust="0"/>
  </p:normalViewPr>
  <p:slideViewPr>
    <p:cSldViewPr>
      <p:cViewPr varScale="1">
        <p:scale>
          <a:sx n="123" d="100"/>
          <a:sy n="123" d="100"/>
        </p:scale>
        <p:origin x="1112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i="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Redis</a:t>
            </a:r>
            <a:r>
              <a:rPr lang="en-US" altLang="zh-CN" b="0" i="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b="0" i="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performance </a:t>
            </a:r>
            <a:r>
              <a:rPr lang="en-US" altLang="zh-CN" b="0" i="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overhead w/ KPTI with</a:t>
            </a:r>
            <a:r>
              <a:rPr lang="en-US" altLang="zh-CN" b="0" i="0" baseline="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b="0" i="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linux</a:t>
            </a:r>
            <a:r>
              <a:rPr lang="en-US" altLang="zh-CN" b="0" i="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4.9.75</a:t>
            </a:r>
            <a:endParaRPr lang="zh-CN" altLang="en-US" b="0" i="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Pipelined Get</c:v>
                </c:pt>
                <c:pt idx="1">
                  <c:v>Pipelined Set</c:v>
                </c:pt>
                <c:pt idx="2">
                  <c:v>Non-pipelined Get</c:v>
                </c:pt>
                <c:pt idx="3">
                  <c:v>Non-pipelined Set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1.601956E6</c:v>
                </c:pt>
                <c:pt idx="1">
                  <c:v>1.346367E6</c:v>
                </c:pt>
                <c:pt idx="2">
                  <c:v>250113.0</c:v>
                </c:pt>
                <c:pt idx="3">
                  <c:v>246839.0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KPTI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Pipelined Get</c:v>
                </c:pt>
                <c:pt idx="1">
                  <c:v>Pipelined Set</c:v>
                </c:pt>
                <c:pt idx="2">
                  <c:v>Non-pipelined Get</c:v>
                </c:pt>
                <c:pt idx="3">
                  <c:v>Non-pipelined Set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1.554077E6</c:v>
                </c:pt>
                <c:pt idx="1">
                  <c:v>1.302118E6</c:v>
                </c:pt>
                <c:pt idx="2">
                  <c:v>203473.0</c:v>
                </c:pt>
                <c:pt idx="3">
                  <c:v>207692.0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Pipelined Get</c:v>
                </c:pt>
                <c:pt idx="1">
                  <c:v>Pipelined Set</c:v>
                </c:pt>
                <c:pt idx="2">
                  <c:v>Non-pipelined Get</c:v>
                </c:pt>
                <c:pt idx="3">
                  <c:v>Non-pipelined Set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4021216"/>
        <c:axId val="-1043565216"/>
      </c:barChart>
      <c:catAx>
        <c:axId val="-104402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43565216"/>
        <c:crosses val="autoZero"/>
        <c:auto val="1"/>
        <c:lblAlgn val="ctr"/>
        <c:lblOffset val="100"/>
        <c:noMultiLvlLbl val="0"/>
      </c:catAx>
      <c:valAx>
        <c:axId val="-10435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4402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pPr>
            <a:r>
              <a:rPr lang="en-US" altLang="zh-CN" sz="1600" b="0" i="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Redis</a:t>
            </a:r>
            <a:r>
              <a:rPr lang="en-US" altLang="zh-CN" sz="1600" b="0" i="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performance </a:t>
            </a:r>
            <a:r>
              <a:rPr lang="en-US" altLang="zh-CN" sz="1600" b="0" i="0" baseline="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overhead w/ KPTI in virtualization environment</a:t>
            </a:r>
            <a:endParaRPr lang="zh-CN" altLang="en-US" sz="1600" b="0" i="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c:rich>
      </c:tx>
      <c:layout>
        <c:manualLayout>
          <c:xMode val="edge"/>
          <c:yMode val="edge"/>
          <c:x val="0.123348765432099"/>
          <c:y val="0.02693602693602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w/ KPTI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Pipelined Get</c:v>
                </c:pt>
                <c:pt idx="1">
                  <c:v>Pipelined Set</c:v>
                </c:pt>
                <c:pt idx="2">
                  <c:v>Non-pipelined Get</c:v>
                </c:pt>
                <c:pt idx="3">
                  <c:v>Non-pipelined Set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1.01214575E6</c:v>
                </c:pt>
                <c:pt idx="1">
                  <c:v>602772.75</c:v>
                </c:pt>
                <c:pt idx="2">
                  <c:v>159261.03</c:v>
                </c:pt>
                <c:pt idx="3">
                  <c:v>170590.25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w/o KPTI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Pipelined Get</c:v>
                </c:pt>
                <c:pt idx="1">
                  <c:v>Pipelined Set</c:v>
                </c:pt>
                <c:pt idx="2">
                  <c:v>Non-pipelined Get</c:v>
                </c:pt>
                <c:pt idx="3">
                  <c:v>Non-pipelined Set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857632.9399999998</c:v>
                </c:pt>
                <c:pt idx="1">
                  <c:v>554631.1899999997</c:v>
                </c:pt>
                <c:pt idx="2">
                  <c:v>119502.87</c:v>
                </c:pt>
                <c:pt idx="3">
                  <c:v>121285.63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Pipelined Get</c:v>
                </c:pt>
                <c:pt idx="1">
                  <c:v>Pipelined Set</c:v>
                </c:pt>
                <c:pt idx="2">
                  <c:v>Non-pipelined Get</c:v>
                </c:pt>
                <c:pt idx="3">
                  <c:v>Non-pipelined Set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14746352"/>
        <c:axId val="-1014722320"/>
      </c:barChart>
      <c:catAx>
        <c:axId val="-10147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14722320"/>
        <c:crosses val="autoZero"/>
        <c:auto val="1"/>
        <c:lblAlgn val="ctr"/>
        <c:lblOffset val="100"/>
        <c:noMultiLvlLbl val="0"/>
      </c:catAx>
      <c:valAx>
        <c:axId val="-101472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1474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0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7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742950" indent="-285750">
              <a:lnSpc>
                <a:spcPct val="120000"/>
              </a:lnSpc>
              <a:buFont typeface="Arial" charset="0"/>
              <a:buChar char="•"/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>
              <a:lnSpc>
                <a:spcPct val="120000"/>
              </a:lnSpc>
              <a:defRPr sz="20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>
              <a:lnSpc>
                <a:spcPct val="120000"/>
              </a:lnSpc>
              <a:defRPr sz="18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>
              <a:lnSpc>
                <a:spcPct val="120000"/>
              </a:lnSpc>
              <a:defRPr sz="18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i="0" kern="1200">
          <a:solidFill>
            <a:schemeClr val="tx1">
              <a:lumMod val="75000"/>
              <a:lumOff val="25000"/>
            </a:schemeClr>
          </a:solidFill>
          <a:latin typeface="Microsoft YaHei Light" charset="-122"/>
          <a:ea typeface="Microsoft YaHei Light" charset="-122"/>
          <a:cs typeface="Microsoft YaHei Light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b="0" i="0" kern="1200">
          <a:solidFill>
            <a:schemeClr val="tx1">
              <a:lumMod val="75000"/>
              <a:lumOff val="25000"/>
            </a:schemeClr>
          </a:solidFill>
          <a:latin typeface="Microsoft YaHei Light" charset="-122"/>
          <a:ea typeface="Microsoft YaHei Light" charset="-122"/>
          <a:cs typeface="Microsoft YaHei Light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Microsoft YaHei Light" charset="-122"/>
          <a:ea typeface="Microsoft YaHei Light" charset="-122"/>
          <a:cs typeface="Microsoft YaHei Light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Microsoft YaHei Light" charset="-122"/>
          <a:ea typeface="Microsoft YaHei Light" charset="-122"/>
          <a:cs typeface="Microsoft YaHei Light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b="0" i="0" kern="1200">
          <a:solidFill>
            <a:schemeClr val="tx1">
              <a:lumMod val="75000"/>
              <a:lumOff val="25000"/>
            </a:schemeClr>
          </a:solidFill>
          <a:latin typeface="Microsoft YaHei Light" charset="-122"/>
          <a:ea typeface="Microsoft YaHei Light" charset="-122"/>
          <a:cs typeface="Microsoft YaHei Light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Spectre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/Meltdown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的软硬件协同防御</a:t>
            </a:r>
            <a:endParaRPr kumimoji="1" lang="zh-CN" altLang="en-US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</a:t>
            </a:r>
            <a:r>
              <a:rPr lang="en-US" altLang="zh-CN" sz="1600" dirty="0" smtClean="0">
                <a:solidFill>
                  <a:schemeClr val="bg1"/>
                </a:solidFill>
              </a:rPr>
              <a:t>I</a:t>
            </a:r>
            <a:r>
              <a:rPr lang="en-US" altLang="zh-CN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nstitute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of </a:t>
            </a:r>
            <a:r>
              <a:rPr lang="en-US" altLang="zh-CN" sz="1600" dirty="0" smtClean="0">
                <a:solidFill>
                  <a:schemeClr val="bg1"/>
                </a:solidFill>
              </a:rPr>
              <a:t>P</a:t>
            </a:r>
            <a:r>
              <a:rPr lang="en-US" altLang="zh-CN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arallel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en-US" altLang="zh-CN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nd </a:t>
            </a:r>
            <a:r>
              <a:rPr lang="en-US" altLang="zh-CN" sz="1600" dirty="0" smtClean="0">
                <a:solidFill>
                  <a:schemeClr val="bg1"/>
                </a:solidFill>
              </a:rPr>
              <a:t>D</a:t>
            </a:r>
            <a:r>
              <a:rPr lang="en-US" altLang="zh-CN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istributed </a:t>
            </a:r>
            <a:r>
              <a:rPr lang="en-US" altLang="zh-CN" sz="1600" dirty="0" smtClean="0">
                <a:solidFill>
                  <a:schemeClr val="bg1"/>
                </a:solidFill>
              </a:rPr>
              <a:t>S</a:t>
            </a:r>
            <a:r>
              <a:rPr lang="en-US" altLang="zh-CN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ystems (</a:t>
            </a:r>
            <a:r>
              <a:rPr lang="en-US" altLang="zh-CN" sz="1600" dirty="0">
                <a:solidFill>
                  <a:schemeClr val="bg1"/>
                </a:solidFill>
              </a:rPr>
              <a:t>IPADS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SJTU)</a:t>
            </a:r>
            <a:endParaRPr lang="zh-CN" alt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4652736" y="4441676"/>
            <a:ext cx="4090388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endParaRPr kumimoji="1" lang="zh-CN" altLang="en-US" sz="1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夏虞斌 </a:t>
            </a:r>
            <a:r>
              <a:rPr lang="en-US" altLang="zh-CN" sz="2400" dirty="0" smtClean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· </a:t>
            </a:r>
            <a:r>
              <a:rPr lang="zh-CN" altLang="en-US" sz="2400" dirty="0" smtClean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上海交通大学</a:t>
            </a:r>
            <a:endParaRPr lang="en-US" altLang="zh-CN" sz="2000" dirty="0">
              <a:solidFill>
                <a:schemeClr val="accent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6" y="4645601"/>
            <a:ext cx="1120820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2018-1-11</a:t>
            </a:r>
            <a:endParaRPr lang="sk-SK" altLang="zh-CN" dirty="0">
              <a:solidFill>
                <a:schemeClr val="accent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pic>
        <p:nvPicPr>
          <p:cNvPr id="10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36" y="4011399"/>
            <a:ext cx="957516" cy="11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810" y="3998123"/>
            <a:ext cx="586971" cy="11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 Suggests using LFENCE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76754"/>
            <a:ext cx="8229600" cy="3485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265212"/>
            <a:ext cx="1333795" cy="93610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336576" y="2829280"/>
            <a:ext cx="57606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LFENCE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强制内存的加载顺序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LFENCE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后的内存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load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不会提前，且不会预测执行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使用方法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将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LFENCE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插入到特定代码中，防止边界检查被绕过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Linux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内核</a:t>
            </a:r>
            <a:r>
              <a:rPr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patch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现状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目前已找到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38 opcodes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，预测应当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&gt;= 70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61556"/>
            <a:ext cx="3111500" cy="508000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>
            <a:off x="4427984" y="3327524"/>
            <a:ext cx="144016" cy="576064"/>
          </a:xfrm>
          <a:prstGeom prst="leftBrace">
            <a:avLst>
              <a:gd name="adj1" fmla="val 357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5232" y="3430890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Microsoft YaHei Light" charset="-122"/>
                <a:ea typeface="Microsoft YaHei Light" charset="-122"/>
                <a:cs typeface="Microsoft YaHei Light" charset="-122"/>
              </a:rPr>
              <a:t>LFENCE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  <a:endCxn id="51" idx="2"/>
          </p:cNvCxnSpPr>
          <p:nvPr/>
        </p:nvCxnSpPr>
        <p:spPr>
          <a:xfrm rot="16200000" flipH="1">
            <a:off x="3011434" y="1164419"/>
            <a:ext cx="18440" cy="4507747"/>
          </a:xfrm>
          <a:prstGeom prst="bentConnector3">
            <a:avLst>
              <a:gd name="adj1" fmla="val 1015531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13954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5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接箭头连接符 62"/>
          <p:cNvCxnSpPr/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105"/>
          <p:cNvCxnSpPr/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63120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55" name="直接箭头连接符 112"/>
          <p:cNvCxnSpPr/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184"/>
          <p:cNvCxnSpPr/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931663" y="252686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66421" y="4816650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39259" y="3287402"/>
            <a:ext cx="8853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Retpoline</a:t>
            </a:r>
            <a:endParaRPr lang="zh-CN" altLang="en-US" sz="12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78" y="3072406"/>
            <a:ext cx="252920" cy="2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Retpoline</a:t>
            </a:r>
            <a:r>
              <a:rPr lang="en-US" altLang="zh-CN" dirty="0" smtClean="0"/>
              <a:t>: Indirect Branch Construction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38482"/>
              </p:ext>
            </p:extLst>
          </p:nvPr>
        </p:nvGraphicFramePr>
        <p:xfrm>
          <a:off x="457200" y="1273324"/>
          <a:ext cx="822960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6648">
                  <a:extLst>
                    <a:ext uri="{9D8B030D-6E8A-4147-A177-3AD203B41FA5}">
                      <a16:colId xmlns:a16="http://schemas.microsoft.com/office/drawing/2014/main" xmlns="" val="2038626647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xmlns="" val="6846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jmp</a:t>
                      </a: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 *%r11</a:t>
                      </a:r>
                      <a:endParaRPr lang="zh-CN" altLang="en-US" sz="1600" b="1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call </a:t>
                      </a:r>
                      <a:r>
                        <a:rPr lang="en-US" altLang="zh-CN" sz="1600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set_up_target</a:t>
                      </a: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;  </a:t>
                      </a:r>
                      <a:r>
                        <a:rPr lang="en-US" altLang="zh-CN" sz="1600" b="1" i="0" dirty="0" smtClean="0">
                          <a:solidFill>
                            <a:srgbClr val="1122CC"/>
                          </a:solidFill>
                          <a:effectLst/>
                          <a:latin typeface="Courier New" panose="02070309020205020404" pitchFamily="49" charset="0"/>
                        </a:rPr>
                        <a:t>(1)</a:t>
                      </a:r>
                      <a:r>
                        <a:rPr lang="en-US" altLang="zh-CN" sz="1600" b="1" dirty="0" smtClean="0"/>
                        <a:t/>
                      </a:r>
                      <a:br>
                        <a:rPr lang="en-US" altLang="zh-CN" sz="1600" b="1" dirty="0" smtClean="0"/>
                      </a:br>
                      <a:r>
                        <a:rPr lang="en-US" altLang="zh-CN" sz="1600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capture_spec</a:t>
                      </a: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:         </a:t>
                      </a:r>
                      <a:r>
                        <a:rPr lang="en-US" altLang="zh-CN" sz="1600" b="1" i="0" dirty="0" smtClean="0">
                          <a:solidFill>
                            <a:srgbClr val="1122CC"/>
                          </a:solidFill>
                          <a:effectLst/>
                          <a:latin typeface="Courier New" panose="02070309020205020404" pitchFamily="49" charset="0"/>
                        </a:rPr>
                        <a:t>(4)</a:t>
                      </a:r>
                      <a:r>
                        <a:rPr lang="en-US" altLang="zh-CN" sz="1600" b="1" dirty="0" smtClean="0"/>
                        <a:t/>
                      </a:r>
                      <a:br>
                        <a:rPr lang="en-US" altLang="zh-CN" sz="1600" b="1" dirty="0" smtClean="0"/>
                      </a:b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 pause;</a:t>
                      </a:r>
                      <a:r>
                        <a:rPr lang="en-US" altLang="zh-CN" sz="1600" b="1" dirty="0" smtClean="0"/>
                        <a:t/>
                      </a:r>
                      <a:br>
                        <a:rPr lang="en-US" altLang="zh-CN" sz="1600" b="1" dirty="0" smtClean="0"/>
                      </a:b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 </a:t>
                      </a:r>
                      <a:r>
                        <a:rPr lang="en-US" altLang="zh-CN" sz="1600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jmp</a:t>
                      </a: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capture_spec</a:t>
                      </a: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1600" b="1" dirty="0" smtClean="0"/>
                        <a:t/>
                      </a:r>
                      <a:br>
                        <a:rPr lang="en-US" altLang="zh-CN" sz="1600" b="1" dirty="0" smtClean="0"/>
                      </a:br>
                      <a:r>
                        <a:rPr lang="en-US" altLang="zh-CN" sz="1600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set_up_target</a:t>
                      </a: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b="1" dirty="0" smtClean="0"/>
                        <a:t/>
                      </a:r>
                      <a:br>
                        <a:rPr lang="en-US" altLang="zh-CN" sz="1600" b="1" dirty="0" smtClean="0"/>
                      </a:b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 </a:t>
                      </a:r>
                      <a:r>
                        <a:rPr lang="en-US" altLang="zh-CN" sz="1600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mov</a:t>
                      </a: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 %r11, (%</a:t>
                      </a:r>
                      <a:r>
                        <a:rPr lang="en-US" altLang="zh-CN" sz="1600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rsp</a:t>
                      </a: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);   </a:t>
                      </a:r>
                      <a:r>
                        <a:rPr lang="en-US" altLang="zh-CN" sz="1600" b="1" i="0" dirty="0" smtClean="0">
                          <a:solidFill>
                            <a:srgbClr val="1122CC"/>
                          </a:solidFill>
                          <a:effectLst/>
                          <a:latin typeface="Courier New" panose="02070309020205020404" pitchFamily="49" charset="0"/>
                        </a:rPr>
                        <a:t>(2)</a:t>
                      </a:r>
                      <a:r>
                        <a:rPr lang="en-US" altLang="zh-CN" sz="1600" b="1" dirty="0" smtClean="0"/>
                        <a:t/>
                      </a:r>
                      <a:br>
                        <a:rPr lang="en-US" altLang="zh-CN" sz="1600" b="1" dirty="0" smtClean="0"/>
                      </a:b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 ret;                </a:t>
                      </a:r>
                      <a:r>
                        <a:rPr lang="en-US" altLang="zh-CN" sz="1600" b="1" i="0" dirty="0" smtClean="0">
                          <a:solidFill>
                            <a:srgbClr val="1122CC"/>
                          </a:solidFill>
                          <a:effectLst/>
                          <a:latin typeface="Courier New" panose="02070309020205020404" pitchFamily="49" charset="0"/>
                        </a:rPr>
                        <a:t>(3)</a:t>
                      </a:r>
                      <a:r>
                        <a:rPr lang="en-US" altLang="zh-CN" sz="1600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 </a:t>
                      </a:r>
                      <a:endParaRPr lang="zh-CN" altLang="en-US" sz="1600" b="1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6553291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427984" y="4221500"/>
            <a:ext cx="44409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Intel:</a:t>
            </a:r>
            <a:r>
              <a:rPr lang="zh-CN" altLang="en-US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r</a:t>
            </a:r>
            <a:r>
              <a:rPr lang="en-US" altLang="zh-CN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eturn </a:t>
            </a:r>
            <a:r>
              <a:rPr lang="en-US" altLang="zh-CN" sz="2000" dirty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stack buffer (RSB) </a:t>
            </a:r>
            <a:endParaRPr lang="en-US" altLang="zh-CN" sz="2000" dirty="0" smtClean="0">
              <a:solidFill>
                <a:srgbClr val="21212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AMD:</a:t>
            </a:r>
            <a:r>
              <a:rPr lang="zh-CN" altLang="en-US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return </a:t>
            </a:r>
            <a:r>
              <a:rPr lang="en-US" altLang="zh-CN" sz="2000" dirty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address stack (RAS</a:t>
            </a:r>
            <a:r>
              <a:rPr lang="en-US" altLang="zh-CN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ARM:</a:t>
            </a:r>
            <a:r>
              <a:rPr lang="zh-CN" altLang="en-US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return </a:t>
            </a:r>
            <a:r>
              <a:rPr lang="en-US" altLang="zh-CN" sz="2000" dirty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stack on </a:t>
            </a:r>
            <a:r>
              <a:rPr lang="en-US" altLang="zh-CN" sz="2000" dirty="0" smtClean="0">
                <a:solidFill>
                  <a:srgbClr val="21212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ARM</a:t>
            </a:r>
            <a:endParaRPr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194" y="4221500"/>
            <a:ext cx="3322712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96FF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思路：既然无法避免预测执行，为什么不主动用软件去控制？</a:t>
            </a:r>
            <a:endParaRPr lang="zh-CN" altLang="en-US" b="1" dirty="0">
              <a:solidFill>
                <a:srgbClr val="0096FF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2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Retpoline</a:t>
            </a:r>
            <a:r>
              <a:rPr lang="en-US" altLang="zh-CN" dirty="0" smtClean="0"/>
              <a:t>: Indirect</a:t>
            </a:r>
            <a:r>
              <a:rPr lang="en-US" altLang="zh-CN" dirty="0"/>
              <a:t> </a:t>
            </a:r>
            <a:r>
              <a:rPr lang="en-US" altLang="zh-CN" dirty="0" smtClean="0"/>
              <a:t>Call Construction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34724"/>
              </p:ext>
            </p:extLst>
          </p:nvPr>
        </p:nvGraphicFramePr>
        <p:xfrm>
          <a:off x="457200" y="1345332"/>
          <a:ext cx="8229600" cy="389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0930">
                  <a:extLst>
                    <a:ext uri="{9D8B030D-6E8A-4147-A177-3AD203B41FA5}">
                      <a16:colId xmlns:a16="http://schemas.microsoft.com/office/drawing/2014/main" xmlns="" val="2038626647"/>
                    </a:ext>
                  </a:extLst>
                </a:gridCol>
                <a:gridCol w="5838670">
                  <a:extLst>
                    <a:ext uri="{9D8B030D-6E8A-4147-A177-3AD203B41FA5}">
                      <a16:colId xmlns:a16="http://schemas.microsoft.com/office/drawing/2014/main" xmlns="" val="6846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call *%r11</a:t>
                      </a:r>
                      <a:endParaRPr lang="zh-CN" altLang="en-US" b="1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 </a:t>
                      </a:r>
                      <a:r>
                        <a:rPr lang="en-US" altLang="zh-CN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jmp</a:t>
                      </a: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set_up_return</a:t>
                      </a: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b="1" dirty="0" smtClean="0"/>
                        <a:t/>
                      </a:r>
                      <a:br>
                        <a:rPr lang="en-US" altLang="zh-CN" b="1" dirty="0" smtClean="0"/>
                      </a:br>
                      <a:r>
                        <a:rPr lang="en-US" altLang="zh-CN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inner_indirect_branch</a:t>
                      </a: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b="1" dirty="0" smtClean="0"/>
                        <a:t/>
                      </a:r>
                      <a:br>
                        <a:rPr lang="en-US" altLang="zh-CN" b="1" dirty="0" smtClean="0"/>
                      </a:b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  call </a:t>
                      </a:r>
                      <a:r>
                        <a:rPr lang="en-US" altLang="zh-CN" b="1" i="0" dirty="0" err="1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set_up_target</a:t>
                      </a: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; }</a:t>
                      </a:r>
                      <a:b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altLang="zh-CN" b="1" i="0" dirty="0" err="1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capture_spec</a:t>
                      </a: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:         }</a:t>
                      </a:r>
                      <a:b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  pause;              }</a:t>
                      </a:r>
                      <a:b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  </a:t>
                      </a:r>
                      <a:r>
                        <a:rPr lang="en-US" altLang="zh-CN" b="1" i="0" dirty="0" err="1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jmp</a:t>
                      </a: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b="1" i="0" dirty="0" err="1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capture_spec</a:t>
                      </a: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;   } Indirect branch </a:t>
                      </a:r>
                      <a:b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altLang="zh-CN" b="1" i="0" dirty="0" err="1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set_up_target</a:t>
                      </a: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:        } sequence.</a:t>
                      </a:r>
                      <a:b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  </a:t>
                      </a:r>
                      <a:r>
                        <a:rPr lang="en-US" altLang="zh-CN" b="1" i="0" dirty="0" err="1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mov</a:t>
                      </a: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 %r11, (%</a:t>
                      </a:r>
                      <a:r>
                        <a:rPr lang="en-US" altLang="zh-CN" b="1" i="0" dirty="0" err="1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rsp</a:t>
                      </a: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);   }</a:t>
                      </a:r>
                      <a:b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  ret; </a:t>
                      </a: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       </a:t>
                      </a:r>
                      <a:r>
                        <a:rPr lang="en-US" altLang="zh-CN" b="1" i="0" dirty="0" smtClean="0">
                          <a:solidFill>
                            <a:srgbClr val="DD4B39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US" altLang="zh-CN" b="1" dirty="0" smtClean="0"/>
                        <a:t/>
                      </a:r>
                      <a:br>
                        <a:rPr lang="en-US" altLang="zh-CN" b="1" dirty="0" smtClean="0"/>
                      </a:br>
                      <a:r>
                        <a:rPr lang="en-US" altLang="zh-CN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set_up_return</a:t>
                      </a: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b="1" dirty="0" smtClean="0"/>
                        <a:t/>
                      </a:r>
                      <a:br>
                        <a:rPr lang="en-US" altLang="zh-CN" b="1" dirty="0" smtClean="0"/>
                      </a:b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 call </a:t>
                      </a:r>
                      <a:r>
                        <a:rPr lang="en-US" altLang="zh-CN" b="1" i="0" dirty="0" err="1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inner_indirect_branch</a:t>
                      </a: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; </a:t>
                      </a:r>
                      <a:r>
                        <a:rPr lang="en-US" altLang="zh-CN" b="1" i="0" dirty="0" smtClean="0">
                          <a:solidFill>
                            <a:srgbClr val="1122CC"/>
                          </a:solidFill>
                          <a:effectLst/>
                          <a:latin typeface="Courier New" panose="02070309020205020404" pitchFamily="49" charset="0"/>
                        </a:rPr>
                        <a:t>(1)</a:t>
                      </a:r>
                      <a:r>
                        <a:rPr lang="en-US" altLang="zh-CN" b="1" i="0" dirty="0" smtClean="0"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</a:rPr>
                        <a:t>  </a:t>
                      </a:r>
                      <a:endParaRPr lang="zh-CN" altLang="en-US" b="1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6553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7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  <a:endCxn id="51" idx="2"/>
          </p:cNvCxnSpPr>
          <p:nvPr/>
        </p:nvCxnSpPr>
        <p:spPr>
          <a:xfrm rot="16200000" flipH="1">
            <a:off x="3011434" y="1164419"/>
            <a:ext cx="18440" cy="4507747"/>
          </a:xfrm>
          <a:prstGeom prst="bentConnector3">
            <a:avLst>
              <a:gd name="adj1" fmla="val 1015531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51020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5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接箭头连接符 62"/>
          <p:cNvCxnSpPr/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105"/>
          <p:cNvCxnSpPr/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63120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55" name="直接箭头连接符 112"/>
          <p:cNvCxnSpPr/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184"/>
          <p:cNvCxnSpPr/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931663" y="252686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66421" y="4816650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74506" y="4046858"/>
            <a:ext cx="6030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zh-CN" altLang="en-US" sz="12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97" y="4037777"/>
            <a:ext cx="252920" cy="2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SMEP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b="1" dirty="0"/>
              <a:t>SMAP</a:t>
            </a:r>
            <a:r>
              <a:rPr kumimoji="1" lang="en-US" altLang="zh-CN" dirty="0"/>
              <a:t>: Supervisor Mode Access Prevention </a:t>
            </a:r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SMAP </a:t>
            </a:r>
            <a:r>
              <a:rPr kumimoji="1" lang="en-US" altLang="zh-CN" dirty="0"/>
              <a:t>= 1, </a:t>
            </a:r>
            <a:r>
              <a:rPr kumimoji="1" lang="en-US" altLang="zh-CN" dirty="0" err="1" smtClean="0"/>
              <a:t>Os</a:t>
            </a:r>
            <a:r>
              <a:rPr kumimoji="1" lang="zh-CN" altLang="en-US" dirty="0" smtClean="0"/>
              <a:t>无法访问用户空间的线性地址</a:t>
            </a:r>
            <a:endParaRPr kumimoji="1" lang="en-US" altLang="zh-CN" dirty="0"/>
          </a:p>
          <a:p>
            <a:r>
              <a:rPr kumimoji="1" lang="en-US" altLang="zh-CN" b="1" dirty="0"/>
              <a:t>SMEP</a:t>
            </a:r>
            <a:r>
              <a:rPr kumimoji="1" lang="en-US" altLang="zh-CN" dirty="0"/>
              <a:t>: Supervisor Mode Execution Prevention </a:t>
            </a:r>
          </a:p>
          <a:p>
            <a:pPr lvl="1"/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SMEP = 1, OS </a:t>
            </a:r>
            <a:r>
              <a:rPr kumimoji="1" lang="zh-CN" altLang="en-US" dirty="0" smtClean="0"/>
              <a:t>无法执行用户空间的指令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2011</a:t>
            </a:r>
            <a:r>
              <a:rPr kumimoji="1" lang="zh-CN" altLang="en-US" dirty="0" smtClean="0"/>
              <a:t>年，</a:t>
            </a:r>
            <a:r>
              <a:rPr kumimoji="1" lang="en-US" altLang="zh-CN" dirty="0" smtClean="0"/>
              <a:t>Intel </a:t>
            </a:r>
            <a:r>
              <a:rPr kumimoji="1" lang="zh-CN" altLang="en-US" dirty="0" smtClean="0"/>
              <a:t>引入上述特性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Ivy Bridge</a:t>
            </a:r>
            <a:r>
              <a:rPr kumimoji="1" lang="zh-CN" altLang="en-US" dirty="0" smtClean="0"/>
              <a:t> 之后的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均支持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5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  <a:endCxn id="51" idx="2"/>
          </p:cNvCxnSpPr>
          <p:nvPr/>
        </p:nvCxnSpPr>
        <p:spPr>
          <a:xfrm rot="16200000" flipH="1">
            <a:off x="3011434" y="1164419"/>
            <a:ext cx="18440" cy="4507747"/>
          </a:xfrm>
          <a:prstGeom prst="bentConnector3">
            <a:avLst>
              <a:gd name="adj1" fmla="val 8747267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13954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5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接箭头连接符 62"/>
          <p:cNvCxnSpPr/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105"/>
          <p:cNvCxnSpPr/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63120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55" name="直接箭头连接符 112"/>
          <p:cNvCxnSpPr/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184"/>
          <p:cNvCxnSpPr/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931663" y="252686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66421" y="4816650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69900" y="4657700"/>
            <a:ext cx="5100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KPTI</a:t>
            </a:r>
            <a:endParaRPr lang="zh-CN" altLang="en-US" sz="12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78" y="4890437"/>
            <a:ext cx="252920" cy="2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KPTI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Isolation</a:t>
            </a:r>
          </a:p>
          <a:p>
            <a:r>
              <a:rPr kumimoji="1" lang="zh-CN" altLang="en-US" dirty="0" smtClean="0"/>
              <a:t>内核与应用使用不同的页表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用户态无法直接寻址内核空间的数据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缺点：切换页表需要刷新</a:t>
            </a:r>
            <a:r>
              <a:rPr kumimoji="1" lang="en-US" altLang="zh-CN" dirty="0" smtClean="0"/>
              <a:t>TLB</a:t>
            </a:r>
            <a:r>
              <a:rPr kumimoji="1" lang="zh-CN" altLang="en-US" dirty="0" smtClean="0"/>
              <a:t>，影响性能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</a:t>
            </a:r>
            <a:r>
              <a:rPr kumimoji="1" lang="en-US" altLang="zh-CN" dirty="0" smtClean="0"/>
              <a:t>agged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TLB</a:t>
            </a:r>
            <a:r>
              <a:rPr kumimoji="1" lang="zh-CN" altLang="en-US" dirty="0" smtClean="0"/>
              <a:t>可避免切换时刷新，但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没有用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9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KPTI: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Native Environment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514543"/>
              </p:ext>
            </p:extLst>
          </p:nvPr>
        </p:nvGraphicFramePr>
        <p:xfrm>
          <a:off x="457200" y="1333500"/>
          <a:ext cx="8229600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19672" y="19841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2.9%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1880" y="2272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3.3%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2080" y="35775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18.6%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2280" y="35775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Microsoft YaHei Light" charset="-122"/>
                <a:ea typeface="Microsoft YaHei Light" charset="-122"/>
                <a:cs typeface="Microsoft YaHei Light" charset="-122"/>
              </a:rPr>
              <a:t>15.8%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16200000">
            <a:off x="-735578" y="28575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latin typeface="Microsoft YaHei Light" charset="-122"/>
                <a:ea typeface="Microsoft YaHei Light" charset="-122"/>
                <a:cs typeface="Microsoft YaHei Light" charset="-122"/>
              </a:rPr>
              <a:t>Throughput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7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3204"/>
            <a:ext cx="7704856" cy="54180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592" y="76926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96FF"/>
                </a:solidFill>
              </a:rPr>
              <a:t>Spectre</a:t>
            </a:r>
            <a:endParaRPr lang="zh-CN" altLang="en-US" sz="1200" dirty="0">
              <a:solidFill>
                <a:srgbClr val="0096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592" y="104626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2600"/>
                </a:solidFill>
              </a:rPr>
              <a:t>Meltdown</a:t>
            </a:r>
            <a:endParaRPr lang="zh-CN" altLang="en-US" sz="1200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Redis</a:t>
            </a:r>
            <a:r>
              <a:rPr kumimoji="1" lang="en-US" altLang="zh-CN" dirty="0"/>
              <a:t> 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KPTI: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Environment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208546"/>
              </p:ext>
            </p:extLst>
          </p:nvPr>
        </p:nvGraphicFramePr>
        <p:xfrm>
          <a:off x="457200" y="1333500"/>
          <a:ext cx="8229600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7664" y="19213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15.2%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91880" y="2776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Microsoft YaHei Light" charset="-122"/>
                <a:ea typeface="Microsoft YaHei Light" charset="-122"/>
                <a:cs typeface="Microsoft YaHei Light" charset="-122"/>
              </a:rPr>
              <a:t>7.9%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2080" y="35775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24.9%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92280" y="35775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28.9%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16200000">
            <a:off x="-735578" y="28575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latin typeface="Microsoft YaHei Light" charset="-122"/>
                <a:ea typeface="Microsoft YaHei Light" charset="-122"/>
                <a:cs typeface="Microsoft YaHei Light" charset="-122"/>
              </a:rPr>
              <a:t>Throughput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6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  <a:endCxn id="51" idx="2"/>
          </p:cNvCxnSpPr>
          <p:nvPr/>
        </p:nvCxnSpPr>
        <p:spPr>
          <a:xfrm rot="16200000" flipH="1">
            <a:off x="3011434" y="1164419"/>
            <a:ext cx="18440" cy="4507747"/>
          </a:xfrm>
          <a:prstGeom prst="bentConnector3">
            <a:avLst>
              <a:gd name="adj1" fmla="val 1015531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51020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5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接箭头连接符 62"/>
          <p:cNvCxnSpPr/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105"/>
          <p:cNvCxnSpPr/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724128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55" name="直接箭头连接符 112"/>
          <p:cNvCxnSpPr/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184"/>
          <p:cNvCxnSpPr/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931663" y="252686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66421" y="4816650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93082" y="2674155"/>
            <a:ext cx="125431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rollback</a:t>
            </a:r>
            <a:endParaRPr lang="zh-CN" altLang="en-US" sz="12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92" y="3058628"/>
            <a:ext cx="274778" cy="2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Rollback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本次攻击</a:t>
            </a:r>
            <a:r>
              <a:rPr kumimoji="1" lang="zh-CN" altLang="en-US" dirty="0" smtClean="0"/>
              <a:t>根本原因：</a:t>
            </a:r>
            <a:r>
              <a:rPr kumimoji="1" lang="zh-CN" altLang="en-US" b="1" dirty="0" smtClean="0">
                <a:solidFill>
                  <a:srgbClr val="0096FF"/>
                </a:solidFill>
              </a:rPr>
              <a:t>预测执行代码改变了</a:t>
            </a:r>
            <a:r>
              <a:rPr kumimoji="1" lang="en-US" altLang="zh-CN" b="1" dirty="0" smtClean="0">
                <a:solidFill>
                  <a:srgbClr val="0096FF"/>
                </a:solidFill>
              </a:rPr>
              <a:t>Cache</a:t>
            </a:r>
            <a:r>
              <a:rPr kumimoji="1" lang="zh-CN" altLang="en-US" b="1" dirty="0" smtClean="0">
                <a:solidFill>
                  <a:srgbClr val="0096FF"/>
                </a:solidFill>
              </a:rPr>
              <a:t>布局</a:t>
            </a:r>
            <a:endParaRPr kumimoji="1" lang="en-US" altLang="zh-CN" b="1" dirty="0" smtClean="0">
              <a:solidFill>
                <a:srgbClr val="0096FF"/>
              </a:solidFill>
            </a:endParaRPr>
          </a:p>
          <a:p>
            <a:pPr lvl="1"/>
            <a:r>
              <a:rPr kumimoji="1" lang="zh-CN" altLang="en-US" dirty="0" smtClean="0"/>
              <a:t>预测执行不成功，应当回滚系统状态，包括</a:t>
            </a:r>
            <a:r>
              <a:rPr kumimoji="1" lang="en-US" altLang="zh-CN" dirty="0" smtClean="0"/>
              <a:t>cache</a:t>
            </a:r>
          </a:p>
          <a:p>
            <a:pPr lvl="1"/>
            <a:r>
              <a:rPr kumimoji="1" lang="zh-CN" altLang="en-US" dirty="0" smtClean="0"/>
              <a:t>缺点：硬件实现过于复杂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74879" y="3457199"/>
            <a:ext cx="1274848" cy="187165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36509" y="4465311"/>
            <a:ext cx="1037854" cy="86353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02671" y="4465311"/>
            <a:ext cx="1384311" cy="8635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诱导内核态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预测执行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恶意代码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159"/>
          <p:cNvCxnSpPr>
            <a:stCxn id="7" idx="3"/>
            <a:endCxn id="5" idx="1"/>
          </p:cNvCxnSpPr>
          <p:nvPr/>
        </p:nvCxnSpPr>
        <p:spPr>
          <a:xfrm>
            <a:off x="3586982" y="4897080"/>
            <a:ext cx="2249527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202671" y="3460161"/>
            <a:ext cx="1384311" cy="8635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正常代码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36509" y="3460161"/>
            <a:ext cx="1037854" cy="86353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59"/>
          <p:cNvCxnSpPr>
            <a:stCxn id="16" idx="3"/>
            <a:endCxn id="17" idx="1"/>
          </p:cNvCxnSpPr>
          <p:nvPr/>
        </p:nvCxnSpPr>
        <p:spPr>
          <a:xfrm>
            <a:off x="3586982" y="3891930"/>
            <a:ext cx="2249527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92280" y="371361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攻击难度高</a:t>
            </a:r>
            <a:endParaRPr kumimoji="1" lang="zh-CN" altLang="en-US" dirty="0">
              <a:solidFill>
                <a:schemeClr val="accent2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92280" y="471241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攻击难度低</a:t>
            </a:r>
            <a:endParaRPr kumimoji="1" lang="zh-CN" altLang="en-US" dirty="0">
              <a:solidFill>
                <a:schemeClr val="accent2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7917" y="37447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Side</a:t>
            </a:r>
            <a:r>
              <a:rPr kumimoji="1" lang="zh-CN" altLang="en-US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Channel</a:t>
            </a:r>
            <a:endParaRPr kumimoji="1" lang="zh-CN" altLang="en-US" dirty="0">
              <a:solidFill>
                <a:schemeClr val="accent2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1893" y="47435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Covert</a:t>
            </a:r>
            <a:r>
              <a:rPr kumimoji="1" lang="zh-CN" altLang="en-US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Channel</a:t>
            </a:r>
            <a:endParaRPr kumimoji="1" lang="zh-CN" altLang="en-US" dirty="0">
              <a:solidFill>
                <a:schemeClr val="accent2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  <a:endCxn id="51" idx="2"/>
          </p:cNvCxnSpPr>
          <p:nvPr/>
        </p:nvCxnSpPr>
        <p:spPr>
          <a:xfrm rot="16200000" flipH="1">
            <a:off x="3011434" y="1164419"/>
            <a:ext cx="18440" cy="4507747"/>
          </a:xfrm>
          <a:prstGeom prst="bentConnector3">
            <a:avLst>
              <a:gd name="adj1" fmla="val 1015531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51020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5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接箭头连接符 62"/>
          <p:cNvCxnSpPr/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105"/>
          <p:cNvCxnSpPr/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63120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55" name="直接箭头连接符 112"/>
          <p:cNvCxnSpPr/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184"/>
          <p:cNvCxnSpPr/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931663" y="252686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66421" y="4816650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77639" y="3409071"/>
            <a:ext cx="1321117" cy="92333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isolation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</a:t>
            </a:r>
            <a:endParaRPr lang="zh-CN" altLang="en-US" sz="12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18" y="3061812"/>
            <a:ext cx="274778" cy="2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禁止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Cache </a:t>
            </a:r>
            <a:r>
              <a:rPr kumimoji="1" lang="en-US" altLang="zh-CN" dirty="0" smtClean="0"/>
              <a:t>isolation</a:t>
            </a:r>
          </a:p>
          <a:p>
            <a:pPr lvl="1"/>
            <a:r>
              <a:rPr kumimoji="1" lang="zh-CN" altLang="en-US" dirty="0" smtClean="0"/>
              <a:t>硬件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划分技术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软件页染色技术（</a:t>
            </a:r>
            <a:r>
              <a:rPr kumimoji="1" lang="en-US" altLang="zh-CN" dirty="0" smtClean="0"/>
              <a:t>Page coloring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思路：没有共享，就没有</a:t>
            </a:r>
            <a:r>
              <a:rPr kumimoji="1" lang="en-US" altLang="zh-CN" dirty="0" smtClean="0"/>
              <a:t>covert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channel</a:t>
            </a:r>
            <a:endParaRPr kumimoji="1" lang="en-US" altLang="zh-CN" dirty="0"/>
          </a:p>
          <a:p>
            <a:r>
              <a:rPr kumimoji="1" lang="zh-CN" altLang="en-US" dirty="0" smtClean="0"/>
              <a:t>更多其他工作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添加随机硬件噪音，插入软件噪音，降低</a:t>
            </a:r>
            <a:r>
              <a:rPr kumimoji="1" lang="en-US" altLang="zh-CN" dirty="0" smtClean="0"/>
              <a:t>covert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channel</a:t>
            </a:r>
            <a:r>
              <a:rPr kumimoji="1" lang="zh-CN" altLang="en-US" dirty="0" smtClean="0"/>
              <a:t>成功率，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39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0" idx="0"/>
            <a:endCxn id="79" idx="1"/>
          </p:cNvCxnSpPr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/>
          <p:cNvCxnSpPr>
            <a:stCxn id="143" idx="0"/>
            <a:endCxn id="79" idx="1"/>
          </p:cNvCxnSpPr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5796136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113" name="直接箭头连接符 112"/>
          <p:cNvCxnSpPr>
            <a:stCxn id="79" idx="3"/>
            <a:endCxn id="138" idx="1"/>
          </p:cNvCxnSpPr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</p:cNvCxnSpPr>
          <p:nvPr/>
        </p:nvCxnSpPr>
        <p:spPr>
          <a:xfrm rot="16200000" flipH="1">
            <a:off x="3059078" y="1116775"/>
            <a:ext cx="26550" cy="4611145"/>
          </a:xfrm>
          <a:prstGeom prst="bentConnector3">
            <a:avLst>
              <a:gd name="adj1" fmla="val 6190896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78" idx="0"/>
            <a:endCxn id="79" idx="1"/>
          </p:cNvCxnSpPr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stCxn id="138" idx="3"/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3970602" y="262368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13954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97" y="3073524"/>
            <a:ext cx="230257" cy="230257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6193082" y="2674155"/>
            <a:ext cx="125431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rollback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7177639" y="3409071"/>
            <a:ext cx="1321117" cy="616836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isolation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coloring</a:t>
            </a:r>
            <a:endParaRPr lang="zh-CN" altLang="en-US" sz="1200" dirty="0"/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28" y="2065412"/>
            <a:ext cx="252920" cy="252920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2274506" y="4046858"/>
            <a:ext cx="6030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zh-CN" altLang="en-US" sz="1200" dirty="0"/>
          </a:p>
        </p:txBody>
      </p:sp>
      <p:sp>
        <p:nvSpPr>
          <p:cNvPr id="103" name="矩形 102"/>
          <p:cNvSpPr/>
          <p:nvPr/>
        </p:nvSpPr>
        <p:spPr>
          <a:xfrm>
            <a:off x="293669" y="1921396"/>
            <a:ext cx="2046083" cy="92333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 predictor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isolation</a:t>
            </a:r>
          </a:p>
        </p:txBody>
      </p:sp>
      <p:sp>
        <p:nvSpPr>
          <p:cNvPr id="104" name="矩形 103"/>
          <p:cNvSpPr/>
          <p:nvPr/>
        </p:nvSpPr>
        <p:spPr>
          <a:xfrm>
            <a:off x="2343448" y="1797238"/>
            <a:ext cx="7425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LFENCE</a:t>
            </a:r>
            <a:endParaRPr lang="zh-CN" altLang="en-US" sz="1200" dirty="0"/>
          </a:p>
        </p:txBody>
      </p:sp>
      <p:sp>
        <p:nvSpPr>
          <p:cNvPr id="105" name="矩形 104"/>
          <p:cNvSpPr/>
          <p:nvPr/>
        </p:nvSpPr>
        <p:spPr>
          <a:xfrm>
            <a:off x="2339259" y="3287402"/>
            <a:ext cx="8853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Retpoline</a:t>
            </a:r>
            <a:endParaRPr lang="zh-CN" altLang="en-US" sz="1200" dirty="0"/>
          </a:p>
        </p:txBody>
      </p:sp>
      <p:sp>
        <p:nvSpPr>
          <p:cNvPr id="107" name="矩形 106"/>
          <p:cNvSpPr/>
          <p:nvPr/>
        </p:nvSpPr>
        <p:spPr>
          <a:xfrm>
            <a:off x="3958669" y="3361556"/>
            <a:ext cx="724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</a:t>
            </a:r>
          </a:p>
          <a:p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2669900" y="4695137"/>
            <a:ext cx="5100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KPTI</a:t>
            </a:r>
            <a:endParaRPr lang="zh-CN" altLang="en-US" sz="1200" dirty="0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78" y="3072406"/>
            <a:ext cx="252920" cy="25292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97" y="4037777"/>
            <a:ext cx="252920" cy="25292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78" y="4927874"/>
            <a:ext cx="252920" cy="25292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078102"/>
            <a:ext cx="252920" cy="25292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92" y="3058628"/>
            <a:ext cx="274778" cy="274778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18" y="3061812"/>
            <a:ext cx="274778" cy="274778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3923928" y="4847366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矩形 78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其他软硬件防御思路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side-channel</a:t>
            </a:r>
            <a:r>
              <a:rPr kumimoji="1" lang="zh-CN" altLang="en-US" dirty="0"/>
              <a:t>攻击不可能被防御</a:t>
            </a:r>
          </a:p>
          <a:p>
            <a:pPr lvl="1"/>
            <a:r>
              <a:rPr kumimoji="1" lang="zh-CN" altLang="en-US" dirty="0"/>
              <a:t>例如：操作系统中不存放任何关键数据</a:t>
            </a:r>
          </a:p>
          <a:p>
            <a:pPr lvl="1"/>
            <a:r>
              <a:rPr kumimoji="1" lang="zh-CN" altLang="en-US" dirty="0"/>
              <a:t>允许攻击者读数据，但不允许</a:t>
            </a:r>
            <a:r>
              <a:rPr kumimoji="1" lang="zh-CN" altLang="en-US" dirty="0" smtClean="0"/>
              <a:t>修改数据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Sealed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Proofs</a:t>
            </a:r>
            <a:r>
              <a:rPr kumimoji="1" lang="zh-CN" altLang="en-US" dirty="0" smtClean="0"/>
              <a:t> </a:t>
            </a:r>
            <a:r>
              <a:rPr kumimoji="1" lang="en-US" altLang="zh-CN" baseline="30000" dirty="0" smtClean="0"/>
              <a:t>[CCS’16]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721596"/>
            <a:ext cx="7442200" cy="1638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046984"/>
            <a:ext cx="2419853" cy="24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40421" y="2287057"/>
            <a:ext cx="5887152" cy="1955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2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lt"/>
              </a:rPr>
              <a:t>虚拟化</a:t>
            </a:r>
            <a:r>
              <a:rPr kumimoji="1" lang="zh-CN" altLang="en-US" dirty="0" smtClean="0">
                <a:sym typeface="+mn-lt"/>
              </a:rPr>
              <a:t>强隔离：</a:t>
            </a:r>
            <a:r>
              <a:rPr kumimoji="1" lang="en-US" altLang="zh-CN" dirty="0" err="1" smtClean="0">
                <a:sym typeface="+mn-lt"/>
              </a:rPr>
              <a:t>Nexen</a:t>
            </a:r>
            <a:r>
              <a:rPr kumimoji="1" lang="zh-CN" altLang="en-US" dirty="0" smtClean="0">
                <a:sym typeface="+mn-lt"/>
              </a:rPr>
              <a:t> </a:t>
            </a:r>
            <a:r>
              <a:rPr kumimoji="1" lang="en-US" altLang="zh-CN" baseline="30000" dirty="0" smtClean="0">
                <a:sym typeface="+mn-lt"/>
              </a:rPr>
              <a:t>[NDSS’17]</a:t>
            </a:r>
            <a:endParaRPr kumimoji="1" lang="zh-CN" altLang="en-US" baseline="30000" dirty="0"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59732" y="2386573"/>
            <a:ext cx="1166530" cy="777686"/>
          </a:xfrm>
          <a:prstGeom prst="roundRect">
            <a:avLst>
              <a:gd name="adj" fmla="val 6830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20" dirty="0" err="1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Xen</a:t>
            </a:r>
            <a:r>
              <a:rPr kumimoji="1" lang="zh-CN" altLang="en-US" sz="1620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</a:t>
            </a:r>
            <a:r>
              <a:rPr kumimoji="1" lang="en-US" altLang="zh-CN" sz="1620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Slice</a:t>
            </a:r>
            <a:endParaRPr kumimoji="1" lang="zh-CN" altLang="en-US" sz="1620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50297" y="2386573"/>
            <a:ext cx="1166530" cy="777686"/>
          </a:xfrm>
          <a:prstGeom prst="roundRect">
            <a:avLst>
              <a:gd name="adj" fmla="val 6830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20" dirty="0" err="1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Xen</a:t>
            </a:r>
            <a:r>
              <a:rPr kumimoji="1" lang="zh-CN" altLang="en-US" sz="1620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</a:t>
            </a:r>
            <a:r>
              <a:rPr kumimoji="1" lang="en-US" altLang="zh-CN" sz="1620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Slice</a:t>
            </a:r>
            <a:endParaRPr kumimoji="1" lang="zh-CN" altLang="en-US" sz="1620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40863" y="2386573"/>
            <a:ext cx="1166530" cy="777686"/>
          </a:xfrm>
          <a:prstGeom prst="roundRect">
            <a:avLst>
              <a:gd name="adj" fmla="val 6830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20" dirty="0" err="1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Xen</a:t>
            </a:r>
            <a:r>
              <a:rPr kumimoji="1" lang="zh-CN" altLang="en-US" sz="1620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</a:t>
            </a:r>
            <a:r>
              <a:rPr kumimoji="1" lang="en-US" altLang="zh-CN" sz="1620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Slice</a:t>
            </a:r>
            <a:endParaRPr kumimoji="1" lang="zh-CN" altLang="en-US" sz="1620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31428" y="2381475"/>
            <a:ext cx="1166530" cy="777686"/>
          </a:xfrm>
          <a:prstGeom prst="roundRect">
            <a:avLst>
              <a:gd name="adj" fmla="val 6830"/>
            </a:avLst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2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Shared</a:t>
            </a:r>
            <a:r>
              <a:rPr kumimoji="1" lang="zh-CN" altLang="en-US" sz="162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</a:t>
            </a:r>
            <a:r>
              <a:rPr kumimoji="1" lang="en-US" altLang="zh-CN" sz="162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Service</a:t>
            </a:r>
            <a:endParaRPr kumimoji="1" lang="zh-CN" altLang="en-US" sz="162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71323" y="3800804"/>
            <a:ext cx="5638226" cy="324036"/>
          </a:xfrm>
          <a:prstGeom prst="roundRect">
            <a:avLst>
              <a:gd name="adj" fmla="val 17561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2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Secure</a:t>
            </a:r>
            <a:r>
              <a:rPr kumimoji="1" lang="zh-CN" altLang="en-US" sz="162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</a:t>
            </a:r>
            <a:r>
              <a:rPr kumimoji="1" lang="en-US" altLang="zh-CN" sz="162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Monitor</a:t>
            </a:r>
            <a:endParaRPr kumimoji="1" lang="zh-CN" altLang="en-US" sz="162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59732" y="1454303"/>
            <a:ext cx="1166530" cy="599255"/>
          </a:xfrm>
          <a:prstGeom prst="roundRect">
            <a:avLst>
              <a:gd name="adj" fmla="val 683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20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Dom-0</a:t>
            </a:r>
            <a:endParaRPr kumimoji="1" lang="zh-CN" altLang="en-US" sz="1620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50297" y="1454303"/>
            <a:ext cx="1166530" cy="599255"/>
          </a:xfrm>
          <a:prstGeom prst="roundRect">
            <a:avLst>
              <a:gd name="adj" fmla="val 683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20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Para-VM</a:t>
            </a:r>
            <a:endParaRPr kumimoji="1" lang="zh-CN" altLang="en-US" sz="1620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40863" y="1451754"/>
            <a:ext cx="1166530" cy="599255"/>
          </a:xfrm>
          <a:prstGeom prst="roundRect">
            <a:avLst>
              <a:gd name="adj" fmla="val 683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20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Full-VM</a:t>
            </a:r>
            <a:endParaRPr kumimoji="1" lang="zh-CN" altLang="en-US" sz="1620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426358" y="2154281"/>
            <a:ext cx="85052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2"/>
            <a:endCxn id="31" idx="1"/>
          </p:cNvCxnSpPr>
          <p:nvPr/>
        </p:nvCxnSpPr>
        <p:spPr>
          <a:xfrm rot="16200000" flipH="1">
            <a:off x="3662663" y="2244593"/>
            <a:ext cx="312510" cy="2151841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" idx="2"/>
            <a:endCxn id="31" idx="3"/>
          </p:cNvCxnSpPr>
          <p:nvPr/>
        </p:nvCxnSpPr>
        <p:spPr>
          <a:xfrm rot="5400000">
            <a:off x="5250439" y="3003079"/>
            <a:ext cx="312510" cy="63486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894837" y="3411961"/>
            <a:ext cx="194422" cy="12961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2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6358" y="2210953"/>
            <a:ext cx="142575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20" dirty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Hypervisor</a:t>
            </a:r>
            <a:endParaRPr kumimoji="1" lang="zh-CN" altLang="en-US" sz="1620" dirty="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937" y="1739707"/>
            <a:ext cx="194117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20" dirty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Virtual</a:t>
            </a:r>
            <a:r>
              <a:rPr kumimoji="1" lang="zh-CN" altLang="en-US" sz="1620" dirty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</a:t>
            </a:r>
            <a:r>
              <a:rPr kumimoji="1" lang="en-US" altLang="zh-CN" sz="1620" dirty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Machine</a:t>
            </a:r>
            <a:endParaRPr kumimoji="1" lang="zh-CN" altLang="en-US" sz="1620" dirty="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cxnSp>
        <p:nvCxnSpPr>
          <p:cNvPr id="47" name="肘形连接符 46"/>
          <p:cNvCxnSpPr>
            <a:stCxn id="7" idx="2"/>
            <a:endCxn id="31" idx="3"/>
          </p:cNvCxnSpPr>
          <p:nvPr/>
        </p:nvCxnSpPr>
        <p:spPr>
          <a:xfrm rot="5400000">
            <a:off x="5993174" y="2255247"/>
            <a:ext cx="317607" cy="2125435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5" idx="2"/>
            <a:endCxn id="31" idx="1"/>
          </p:cNvCxnSpPr>
          <p:nvPr/>
        </p:nvCxnSpPr>
        <p:spPr>
          <a:xfrm rot="16200000" flipH="1">
            <a:off x="4407946" y="2989876"/>
            <a:ext cx="312510" cy="661275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8" idx="0"/>
            <a:endCxn id="31" idx="2"/>
          </p:cNvCxnSpPr>
          <p:nvPr/>
        </p:nvCxnSpPr>
        <p:spPr>
          <a:xfrm flipV="1">
            <a:off x="4990437" y="3541576"/>
            <a:ext cx="1612" cy="25922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55576" y="4490048"/>
            <a:ext cx="7848872" cy="1027423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71599" y="4490048"/>
            <a:ext cx="777686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0"/>
              </a:spcBef>
            </a:pP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将 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Hypervisor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分割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为多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个 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slice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，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每个 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slice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彼此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深度隔离</a:t>
            </a:r>
            <a:endParaRPr kumimoji="1" lang="en-US" altLang="zh-CN" sz="2000" dirty="0" smtClean="0">
              <a:solidFill>
                <a:schemeClr val="accent2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kumimoji="1" lang="en-US" altLang="zh-CN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Secure 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monitor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负责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所有的关键操作，为系统唯一的可信基</a:t>
            </a:r>
          </a:p>
        </p:txBody>
      </p:sp>
      <p:cxnSp>
        <p:nvCxnSpPr>
          <p:cNvPr id="30" name="直线连接符 25"/>
          <p:cNvCxnSpPr/>
          <p:nvPr/>
        </p:nvCxnSpPr>
        <p:spPr>
          <a:xfrm>
            <a:off x="4990437" y="1345332"/>
            <a:ext cx="0" cy="193175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28"/>
          <p:cNvCxnSpPr/>
          <p:nvPr/>
        </p:nvCxnSpPr>
        <p:spPr>
          <a:xfrm>
            <a:off x="3482785" y="1345332"/>
            <a:ext cx="0" cy="193175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29"/>
          <p:cNvCxnSpPr/>
          <p:nvPr/>
        </p:nvCxnSpPr>
        <p:spPr>
          <a:xfrm>
            <a:off x="6472674" y="1345332"/>
            <a:ext cx="0" cy="193175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929095" y="883828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accent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Isolation</a:t>
            </a:r>
            <a:endParaRPr lang="zh-CN" altLang="en-US" b="1" dirty="0">
              <a:solidFill>
                <a:schemeClr val="accent1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2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Learnt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9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89348"/>
            <a:ext cx="8229600" cy="18002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Take-away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Message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b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kumimoji="1" lang="zh-CN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多个单独正确的功能，组合后可能导致安全问题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Meltdown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Spectre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82825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Spectre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影响了几乎全部主流</a:t>
            </a:r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包括</a:t>
            </a:r>
            <a:r>
              <a:rPr lang="en-US" altLang="zh-CN" dirty="0"/>
              <a:t>Intel</a:t>
            </a:r>
            <a:r>
              <a:rPr lang="zh-CN" altLang="en-US" dirty="0"/>
              <a:t>，</a:t>
            </a:r>
            <a:r>
              <a:rPr lang="en-US" altLang="zh-CN" dirty="0"/>
              <a:t>AMD</a:t>
            </a:r>
            <a:r>
              <a:rPr lang="zh-CN" altLang="en-US" dirty="0"/>
              <a:t>，</a:t>
            </a:r>
            <a:r>
              <a:rPr lang="en-US" altLang="zh-CN" dirty="0" smtClean="0"/>
              <a:t>ARM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Meltdown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目前</a:t>
            </a:r>
            <a:r>
              <a:rPr lang="zh-CN" altLang="en-US" dirty="0"/>
              <a:t>发现</a:t>
            </a:r>
            <a:r>
              <a:rPr lang="en-US" altLang="zh-CN" dirty="0"/>
              <a:t>Intel CPU</a:t>
            </a:r>
            <a:r>
              <a:rPr lang="zh-CN" altLang="en-US" dirty="0"/>
              <a:t>和</a:t>
            </a:r>
            <a:r>
              <a:rPr lang="en-US" altLang="zh-CN" dirty="0"/>
              <a:t>ARM Cortex A75</a:t>
            </a:r>
            <a:r>
              <a:rPr lang="zh-CN" altLang="en-US" dirty="0" smtClean="0"/>
              <a:t>受影响</a:t>
            </a:r>
            <a:endParaRPr lang="en-US" altLang="zh-CN" dirty="0"/>
          </a:p>
        </p:txBody>
      </p:sp>
      <p:pic>
        <p:nvPicPr>
          <p:cNvPr id="4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79" y="1129308"/>
            <a:ext cx="957516" cy="11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05572"/>
            <a:ext cx="586971" cy="11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 Example: Guessing Password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02078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 err="1" smtClean="0">
                <a:latin typeface="Consolas"/>
                <a:cs typeface="Consolas"/>
              </a:rPr>
              <a:t>checkpw</a:t>
            </a:r>
            <a:r>
              <a:rPr kumimoji="1" lang="zh-CN" altLang="en-US" sz="2000" dirty="0" smtClean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(</a:t>
            </a:r>
            <a:r>
              <a:rPr kumimoji="1" lang="en-US" altLang="zh-CN" sz="2000" dirty="0">
                <a:latin typeface="Consolas"/>
                <a:cs typeface="Consolas"/>
              </a:rPr>
              <a:t>user, </a:t>
            </a:r>
            <a:r>
              <a:rPr kumimoji="1" lang="en-US" altLang="zh-CN" sz="2000" dirty="0" err="1">
                <a:latin typeface="Consolas"/>
                <a:cs typeface="Consolas"/>
              </a:rPr>
              <a:t>passwd</a:t>
            </a:r>
            <a:r>
              <a:rPr kumimoji="1" lang="en-US" altLang="zh-CN" sz="2000" dirty="0">
                <a:latin typeface="Consolas"/>
                <a:cs typeface="Consolas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   </a:t>
            </a:r>
            <a:r>
              <a:rPr kumimoji="1" lang="en-US" altLang="zh-CN" sz="2000" b="0" dirty="0">
                <a:latin typeface="Consolas"/>
                <a:cs typeface="Consolas"/>
              </a:rPr>
              <a:t>acct = accounts[user]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>
                <a:latin typeface="Consolas"/>
                <a:cs typeface="Consolas"/>
              </a:rPr>
              <a:t>      for </a:t>
            </a:r>
            <a:r>
              <a:rPr kumimoji="1" lang="en-US" altLang="zh-CN" sz="2000" b="0" dirty="0" err="1">
                <a:latin typeface="Consolas"/>
                <a:cs typeface="Consolas"/>
              </a:rPr>
              <a:t>i</a:t>
            </a:r>
            <a:r>
              <a:rPr kumimoji="1" lang="en-US" altLang="zh-CN" sz="2000" b="0" dirty="0">
                <a:latin typeface="Consolas"/>
                <a:cs typeface="Consolas"/>
              </a:rPr>
              <a:t> in range(0, </a:t>
            </a:r>
            <a:r>
              <a:rPr kumimoji="1" lang="en-US" altLang="zh-CN" sz="2000" b="0" dirty="0" err="1">
                <a:latin typeface="Consolas"/>
                <a:cs typeface="Consolas"/>
              </a:rPr>
              <a:t>len</a:t>
            </a:r>
            <a:r>
              <a:rPr kumimoji="1" lang="en-US" altLang="zh-CN" sz="2000" b="0" dirty="0">
                <a:latin typeface="Consolas"/>
                <a:cs typeface="Consolas"/>
              </a:rPr>
              <a:t>(</a:t>
            </a:r>
            <a:r>
              <a:rPr kumimoji="1" lang="en-US" altLang="zh-CN" sz="2000" b="0" dirty="0" err="1">
                <a:latin typeface="Consolas"/>
                <a:cs typeface="Consolas"/>
              </a:rPr>
              <a:t>acct.pw</a:t>
            </a:r>
            <a:r>
              <a:rPr kumimoji="1" lang="en-US" altLang="zh-CN" sz="2000" b="0" dirty="0">
                <a:latin typeface="Consolas"/>
                <a:cs typeface="Consolas"/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 smtClean="0">
                <a:latin typeface="Consolas"/>
                <a:cs typeface="Consolas"/>
              </a:rPr>
              <a:t>          </a:t>
            </a:r>
            <a:r>
              <a:rPr kumimoji="1" lang="en-US" altLang="zh-CN" sz="2000" b="0" dirty="0">
                <a:latin typeface="Consolas"/>
                <a:cs typeface="Consolas"/>
              </a:rPr>
              <a:t>if </a:t>
            </a:r>
            <a:r>
              <a:rPr kumimoji="1" lang="en-US" altLang="zh-CN" sz="2000" b="0" dirty="0" err="1">
                <a:latin typeface="Consolas"/>
                <a:cs typeface="Consolas"/>
              </a:rPr>
              <a:t>acct.pw</a:t>
            </a:r>
            <a:r>
              <a:rPr kumimoji="1" lang="en-US" altLang="zh-CN" sz="2000" b="0" dirty="0">
                <a:latin typeface="Consolas"/>
                <a:cs typeface="Consolas"/>
              </a:rPr>
              <a:t>[</a:t>
            </a:r>
            <a:r>
              <a:rPr kumimoji="1" lang="en-US" altLang="zh-CN" sz="2000" b="0" dirty="0" err="1">
                <a:latin typeface="Consolas"/>
                <a:cs typeface="Consolas"/>
              </a:rPr>
              <a:t>i</a:t>
            </a:r>
            <a:r>
              <a:rPr kumimoji="1" lang="en-US" altLang="zh-CN" sz="2000" b="0" dirty="0">
                <a:latin typeface="Consolas"/>
                <a:cs typeface="Consolas"/>
              </a:rPr>
              <a:t>] ≠ </a:t>
            </a:r>
            <a:r>
              <a:rPr kumimoji="1" lang="en-US" altLang="zh-CN" sz="2000" b="0" dirty="0" err="1">
                <a:latin typeface="Consolas"/>
                <a:cs typeface="Consolas"/>
              </a:rPr>
              <a:t>passwd</a:t>
            </a:r>
            <a:r>
              <a:rPr kumimoji="1" lang="en-US" altLang="zh-CN" sz="2000" b="0" dirty="0">
                <a:latin typeface="Consolas"/>
                <a:cs typeface="Consolas"/>
              </a:rPr>
              <a:t>[</a:t>
            </a:r>
            <a:r>
              <a:rPr kumimoji="1" lang="en-US" altLang="zh-CN" sz="2000" b="0" dirty="0" err="1">
                <a:latin typeface="Consolas"/>
                <a:cs typeface="Consolas"/>
              </a:rPr>
              <a:t>i</a:t>
            </a:r>
            <a:r>
              <a:rPr kumimoji="1" lang="en-US" altLang="zh-CN" sz="2000" b="0" dirty="0">
                <a:latin typeface="Consolas"/>
                <a:cs typeface="Consolas"/>
              </a:rPr>
              <a:t>]: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 smtClean="0">
                <a:latin typeface="Consolas"/>
                <a:cs typeface="Consolas"/>
              </a:rPr>
              <a:t>          	return </a:t>
            </a:r>
            <a:r>
              <a:rPr kumimoji="1" lang="en-US" altLang="zh-CN" sz="2000" b="0" dirty="0">
                <a:latin typeface="Consolas"/>
                <a:cs typeface="Consolas"/>
              </a:rPr>
              <a:t>False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 smtClean="0">
                <a:latin typeface="Consolas"/>
                <a:cs typeface="Consolas"/>
              </a:rPr>
              <a:t>      </a:t>
            </a:r>
            <a:r>
              <a:rPr kumimoji="1" lang="en-US" altLang="zh-CN" sz="2000" b="0" dirty="0">
                <a:latin typeface="Consolas"/>
                <a:cs typeface="Consolas"/>
              </a:rPr>
              <a:t>return True</a:t>
            </a:r>
            <a:endParaRPr kumimoji="1" lang="zh-CN" altLang="en-US" sz="2000" b="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8836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2892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26948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31004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35060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9116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43172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7228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836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2892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26948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31004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35060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39116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43172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47228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endParaRPr lang="zh-CN" altLang="en-US" sz="32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6668" y="3721596"/>
            <a:ext cx="1223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passwd</a:t>
            </a:r>
            <a:r>
              <a:rPr kumimoji="1"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: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06668" y="4860511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25406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acct.pw</a:t>
            </a:r>
            <a:r>
              <a:rPr lang="en-US" altLang="zh-CN" sz="2400" dirty="0" smtClean="0">
                <a:solidFill>
                  <a:srgbClr val="25406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:</a:t>
            </a:r>
            <a:endParaRPr lang="zh-CN" altLang="en-US" sz="2400" dirty="0">
              <a:solidFill>
                <a:srgbClr val="25406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cxnSp>
        <p:nvCxnSpPr>
          <p:cNvPr id="25" name="直线箭头连接符 24"/>
          <p:cNvCxnSpPr>
            <a:stCxn id="14" idx="2"/>
            <a:endCxn id="6" idx="0"/>
          </p:cNvCxnSpPr>
          <p:nvPr/>
        </p:nvCxnSpPr>
        <p:spPr>
          <a:xfrm>
            <a:off x="3070864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5" idx="2"/>
            <a:endCxn id="7" idx="0"/>
          </p:cNvCxnSpPr>
          <p:nvPr/>
        </p:nvCxnSpPr>
        <p:spPr>
          <a:xfrm>
            <a:off x="3574920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6" idx="2"/>
            <a:endCxn id="8" idx="0"/>
          </p:cNvCxnSpPr>
          <p:nvPr/>
        </p:nvCxnSpPr>
        <p:spPr>
          <a:xfrm>
            <a:off x="4078976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7" idx="2"/>
            <a:endCxn id="9" idx="0"/>
          </p:cNvCxnSpPr>
          <p:nvPr/>
        </p:nvCxnSpPr>
        <p:spPr>
          <a:xfrm>
            <a:off x="4583032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8" idx="2"/>
            <a:endCxn id="10" idx="0"/>
          </p:cNvCxnSpPr>
          <p:nvPr/>
        </p:nvCxnSpPr>
        <p:spPr>
          <a:xfrm>
            <a:off x="5087088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02098" y="427849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632523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X</a:t>
            </a:r>
            <a:endParaRPr lang="zh-CN" altLang="en-US" sz="2400" dirty="0">
              <a:solidFill>
                <a:srgbClr val="632523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365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Timing Attack</a:t>
            </a:r>
            <a:r>
              <a:rPr kumimoji="1" lang="en-US" altLang="zh-CN" dirty="0"/>
              <a:t>: Guess One </a:t>
            </a:r>
            <a:r>
              <a:rPr kumimoji="1" lang="en-US" altLang="zh-CN" dirty="0" smtClean="0"/>
              <a:t>Char </a:t>
            </a:r>
            <a:r>
              <a:rPr kumimoji="1" lang="en-US" altLang="zh-CN" dirty="0"/>
              <a:t>at a Time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80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0435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a</a:t>
            </a:r>
            <a:endParaRPr kumimoji="1"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921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aaaaaaa</a:t>
            </a:r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808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3808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92563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b</a:t>
            </a:r>
            <a:endParaRPr kumimoji="1"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2049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aaaaaaa</a:t>
            </a:r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5936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95936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44691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c</a:t>
            </a:r>
            <a:endParaRPr kumimoji="1"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84177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aaaaaaa</a:t>
            </a:r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3528" y="167479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Page</a:t>
            </a:r>
            <a:r>
              <a:rPr kumimoji="1"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in</a:t>
            </a:r>
            <a:r>
              <a:rPr kumimoji="1"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Memory</a:t>
            </a:r>
            <a:endParaRPr kumimoji="1" lang="zh-CN" altLang="en-US" sz="1600" dirty="0">
              <a:solidFill>
                <a:schemeClr val="accent1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0" y="2753175"/>
            <a:ext cx="147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Page</a:t>
            </a:r>
            <a:r>
              <a:rPr kumimoji="1"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on</a:t>
            </a:r>
            <a:r>
              <a:rPr kumimoji="1"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Disk</a:t>
            </a:r>
            <a:r>
              <a:rPr kumimoji="1"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kumimoji="1"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Page</a:t>
            </a:r>
            <a:r>
              <a:rPr kumimoji="1"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Fault</a:t>
            </a:r>
            <a:endParaRPr kumimoji="1" lang="zh-CN" altLang="en-US" sz="1600" dirty="0">
              <a:solidFill>
                <a:schemeClr val="accent1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75656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Time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1ms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27784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Time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1ms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79912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Time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10ms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35896" y="4513684"/>
            <a:ext cx="158417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Page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Fault!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The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kumimoji="1" lang="en-US" altLang="zh-CN" sz="1400" baseline="300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st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char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is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‘c’</a:t>
            </a:r>
            <a:endParaRPr kumimoji="1" lang="zh-CN" altLang="en-US" sz="1400" dirty="0">
              <a:solidFill>
                <a:srgbClr val="C0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8064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8064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96819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err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ca</a:t>
            </a:r>
            <a:endParaRPr kumimoji="1"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36305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aaaaaa</a:t>
            </a:r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32040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Time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1ms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04248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04248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53003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err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cs</a:t>
            </a:r>
            <a:endParaRPr kumimoji="1"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92489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aaaaaa</a:t>
            </a:r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12160" y="24974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…</a:t>
            </a:r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88224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Time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10ms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44208" y="4513684"/>
            <a:ext cx="158417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Page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Fault!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The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kumimoji="1" lang="en-US" altLang="zh-CN" sz="1400" baseline="300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nd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char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is</a:t>
            </a:r>
            <a:r>
              <a:rPr kumimoji="1" lang="zh-CN" altLang="en-US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‘s’</a:t>
            </a:r>
            <a:endParaRPr kumimoji="1" lang="zh-CN" altLang="en-US" sz="1400" dirty="0">
              <a:solidFill>
                <a:srgbClr val="C0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68344" y="24974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…</a:t>
            </a:r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405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89348"/>
            <a:ext cx="8229600" cy="1800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Take-away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Message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kumimoji="1"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Hardware</a:t>
            </a:r>
            <a:r>
              <a:rPr kumimoji="1"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kumimoji="1"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kumimoji="1"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  <a:endParaRPr kumimoji="1"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自身包含许多</a:t>
            </a:r>
            <a:r>
              <a:rPr kumimoji="1" lang="en-US" altLang="zh-CN" dirty="0" smtClean="0"/>
              <a:t>software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39620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CPU</a:t>
            </a:r>
            <a:r>
              <a:rPr lang="zh-CN" altLang="en-US" sz="2400" dirty="0" smtClean="0"/>
              <a:t> 大量功能使用</a:t>
            </a:r>
            <a:r>
              <a:rPr lang="en-US" altLang="zh-CN" sz="2400" dirty="0" smtClean="0"/>
              <a:t>microcode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无需修改硬件即可新增指令、</a:t>
            </a:r>
            <a:r>
              <a:rPr lang="en-US" altLang="zh-CN" sz="2000" dirty="0" smtClean="0"/>
              <a:t>Fix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bug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如何保证</a:t>
            </a:r>
            <a:r>
              <a:rPr lang="en-US" altLang="zh-CN" sz="2000" dirty="0" smtClean="0"/>
              <a:t>patch</a:t>
            </a:r>
            <a:r>
              <a:rPr lang="zh-CN" altLang="en-US" sz="2000" dirty="0" smtClean="0"/>
              <a:t>的可靠性？</a:t>
            </a:r>
            <a:endParaRPr lang="en-US" altLang="zh-CN" sz="2000" dirty="0" smtClean="0"/>
          </a:p>
          <a:p>
            <a:r>
              <a:rPr lang="en-US" altLang="zh-CN" sz="2400" b="1" dirty="0" smtClean="0">
                <a:solidFill>
                  <a:srgbClr val="0096FF"/>
                </a:solidFill>
              </a:rPr>
              <a:t>CPU itself</a:t>
            </a:r>
            <a:r>
              <a:rPr lang="zh-CN" altLang="en-US" sz="2400" b="1" dirty="0" smtClean="0">
                <a:solidFill>
                  <a:srgbClr val="0096FF"/>
                </a:solidFill>
              </a:rPr>
              <a:t> </a:t>
            </a:r>
            <a:r>
              <a:rPr lang="en-US" altLang="zh-CN" sz="2400" b="1" dirty="0" smtClean="0">
                <a:solidFill>
                  <a:srgbClr val="0096FF"/>
                </a:solidFill>
              </a:rPr>
              <a:t>is </a:t>
            </a:r>
            <a:r>
              <a:rPr lang="en-US" altLang="zh-CN" sz="2400" b="1" dirty="0">
                <a:solidFill>
                  <a:srgbClr val="0096FF"/>
                </a:solidFill>
              </a:rPr>
              <a:t>a machine </a:t>
            </a:r>
            <a:r>
              <a:rPr lang="en-US" altLang="zh-CN" sz="2400" b="1" dirty="0" smtClean="0">
                <a:solidFill>
                  <a:srgbClr val="0096FF"/>
                </a:solidFill>
              </a:rPr>
              <a:t>itself</a:t>
            </a:r>
            <a:r>
              <a:rPr lang="en-US" altLang="zh-CN" sz="2400" b="1" dirty="0">
                <a:solidFill>
                  <a:srgbClr val="0096FF"/>
                </a:solidFill>
              </a:rPr>
              <a:t>!</a:t>
            </a:r>
          </a:p>
          <a:p>
            <a:pPr lvl="1"/>
            <a:r>
              <a:rPr lang="en-US" altLang="zh-CN" sz="2000" dirty="0"/>
              <a:t>Intel ME </a:t>
            </a:r>
            <a:r>
              <a:rPr lang="zh-CN" altLang="en-US" sz="2000" dirty="0" smtClean="0"/>
              <a:t>拥有独立内存、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，使用 </a:t>
            </a:r>
            <a:r>
              <a:rPr lang="en-US" altLang="zh-CN" sz="2000" dirty="0" err="1" smtClean="0"/>
              <a:t>Minix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作为</a:t>
            </a:r>
            <a:r>
              <a:rPr lang="en-US" altLang="zh-CN" sz="2000" dirty="0" smtClean="0"/>
              <a:t> OS</a:t>
            </a:r>
          </a:p>
          <a:p>
            <a:pPr lvl="1"/>
            <a:r>
              <a:rPr lang="en-US" altLang="zh-CN" sz="2000" dirty="0" smtClean="0"/>
              <a:t>AMD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 内嵌了 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 核作为 </a:t>
            </a:r>
            <a:r>
              <a:rPr lang="en-US" altLang="zh-CN" sz="2000" dirty="0" smtClean="0"/>
              <a:t>PSP</a:t>
            </a:r>
            <a:r>
              <a:rPr lang="zh-CN" altLang="en-US" sz="2000" dirty="0" smtClean="0"/>
              <a:t> 处理单元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2980057" y="4672291"/>
            <a:ext cx="2736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</a:t>
            </a:r>
            <a:r>
              <a:rPr lang="zh-CN" altLang="en-US" sz="2800" b="1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定义</a:t>
            </a:r>
            <a:r>
              <a:rPr lang="en-US" altLang="zh-CN" sz="2800" b="1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CPU</a:t>
            </a:r>
            <a:r>
              <a:rPr lang="zh-CN" altLang="en-US" sz="2800"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968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45316" cy="900442"/>
          </a:xfrm>
        </p:spPr>
        <p:txBody>
          <a:bodyPr>
            <a:noAutofit/>
          </a:bodyPr>
          <a:lstStyle/>
          <a:p>
            <a:pPr>
              <a:spcBef>
                <a:spcPct val="40000"/>
              </a:spcBef>
            </a:pPr>
            <a:r>
              <a:rPr kumimoji="1" lang="en-US" altLang="zh-CN" sz="3200" dirty="0"/>
              <a:t>AMD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SEV</a:t>
            </a:r>
            <a:r>
              <a:rPr kumimoji="1" lang="zh-CN" altLang="en-US" sz="3200" dirty="0"/>
              <a:t> 安全性问题</a:t>
            </a:r>
            <a:endParaRPr kumimoji="1" lang="zh-CN" altLang="en-US" sz="3000" dirty="0"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1633364"/>
            <a:ext cx="5760640" cy="1152128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0" name="剪去单角的矩形 9"/>
          <p:cNvSpPr/>
          <p:nvPr/>
        </p:nvSpPr>
        <p:spPr>
          <a:xfrm>
            <a:off x="611560" y="1276436"/>
            <a:ext cx="936104" cy="356927"/>
          </a:xfrm>
          <a:prstGeom prst="snip1Rect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问题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7" y="1675386"/>
            <a:ext cx="5760641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0"/>
              </a:spcBef>
            </a:pP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AMD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的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SEV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技术存在安全问题，依然依赖对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VMM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的安全信任，在不可信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VMM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上存在若干安全风险</a:t>
            </a:r>
            <a:endParaRPr kumimoji="1" lang="zh-CN" altLang="en-US" sz="2000" dirty="0">
              <a:solidFill>
                <a:srgbClr val="4F7C80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560" y="3001516"/>
            <a:ext cx="7926052" cy="2376264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3567" y="3043538"/>
            <a:ext cx="78540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VMCB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和</a:t>
            </a:r>
            <a:r>
              <a:rPr kumimoji="1" lang="zh-CN" altLang="en-US" sz="2000" dirty="0" smtClean="0">
                <a:solidFill>
                  <a:schemeClr val="accent5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内存映射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均由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Hypervisor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完全控制</a:t>
            </a:r>
            <a:endParaRPr kumimoji="1" lang="zh-CN" altLang="en-US" sz="2000" dirty="0">
              <a:solidFill>
                <a:srgbClr val="4F7C80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chemeClr val="accent5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通用寄存器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的信息在</a:t>
            </a:r>
            <a:r>
              <a:rPr kumimoji="1" lang="en-US" altLang="zh-CN" sz="2000" dirty="0" err="1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VMExit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后可以被</a:t>
            </a:r>
            <a:r>
              <a:rPr kumimoji="1" lang="en-US" altLang="zh-CN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Hypervisor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直接读取</a:t>
            </a:r>
          </a:p>
          <a:p>
            <a:pPr marL="342900" indent="-342900">
              <a:lnSpc>
                <a:spcPct val="15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ASID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与</a:t>
            </a:r>
            <a:r>
              <a:rPr kumimoji="1" lang="en-US" altLang="zh-CN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SEV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上下文的</a:t>
            </a:r>
            <a:r>
              <a:rPr kumimoji="1" lang="zh-CN" altLang="en-US" sz="2000" dirty="0">
                <a:solidFill>
                  <a:schemeClr val="accent5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唯一标识</a:t>
            </a:r>
            <a:r>
              <a:rPr kumimoji="1" lang="en-US" altLang="zh-CN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Handle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由</a:t>
            </a:r>
            <a:r>
              <a:rPr kumimoji="1" lang="en-US" altLang="zh-CN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Hypervisor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控制</a:t>
            </a:r>
          </a:p>
          <a:p>
            <a:pPr marL="342900" indent="-342900">
              <a:lnSpc>
                <a:spcPct val="15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Hypervisor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可以将</a:t>
            </a:r>
            <a:r>
              <a:rPr kumimoji="1" lang="en-US" altLang="zh-CN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Guest VM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的</a:t>
            </a:r>
            <a:r>
              <a:rPr kumimoji="1" lang="zh-CN" altLang="en-US" sz="2000" dirty="0">
                <a:solidFill>
                  <a:schemeClr val="accent5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加密密钥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共享给任意的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</a:t>
            </a:r>
            <a:endParaRPr kumimoji="1" lang="zh-CN" altLang="en-US" sz="2000" dirty="0">
              <a:solidFill>
                <a:srgbClr val="4F7C80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不支持</a:t>
            </a:r>
            <a:r>
              <a:rPr kumimoji="1" lang="en-US" altLang="zh-CN" sz="2000" dirty="0">
                <a:solidFill>
                  <a:schemeClr val="accent5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I/O</a:t>
            </a:r>
            <a:r>
              <a:rPr kumimoji="1" lang="en-US" altLang="zh-CN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(DMA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)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，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SEV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不运行</a:t>
            </a:r>
            <a:r>
              <a:rPr kumimoji="1" lang="en-US" altLang="zh-CN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DMA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映射和读取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加密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页</a:t>
            </a:r>
          </a:p>
        </p:txBody>
      </p:sp>
      <p:sp>
        <p:nvSpPr>
          <p:cNvPr id="19" name="矩形 18"/>
          <p:cNvSpPr/>
          <p:nvPr/>
        </p:nvSpPr>
        <p:spPr>
          <a:xfrm>
            <a:off x="6948264" y="1629530"/>
            <a:ext cx="1589348" cy="27860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r>
              <a:rPr kumimoji="1" lang="en-US" altLang="zh-CN" sz="1600" dirty="0">
                <a:solidFill>
                  <a:schemeClr val="accent5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</a:t>
            </a:r>
            <a:endParaRPr kumimoji="1" lang="zh-CN" altLang="en-US" sz="1600" dirty="0">
              <a:solidFill>
                <a:schemeClr val="accent5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4288" y="2061578"/>
            <a:ext cx="1373324" cy="2895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不可信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VMM</a:t>
            </a:r>
            <a:endParaRPr kumimoji="1" lang="zh-CN" altLang="en-US" sz="1600" dirty="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cxnSp>
        <p:nvCxnSpPr>
          <p:cNvPr id="21" name="直线连接符 25"/>
          <p:cNvCxnSpPr/>
          <p:nvPr/>
        </p:nvCxnSpPr>
        <p:spPr>
          <a:xfrm flipV="1">
            <a:off x="6732240" y="1989570"/>
            <a:ext cx="1970276" cy="15842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948264" y="2432524"/>
            <a:ext cx="1589348" cy="292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AMD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SEV</a:t>
            </a:r>
            <a:endParaRPr kumimoji="1" lang="zh-CN" altLang="en-US" sz="1600" dirty="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48264" y="2061578"/>
            <a:ext cx="200308" cy="289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34</a:t>
            </a:fld>
            <a:endParaRPr lang="zh-CN" altLang="en-US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42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45316" cy="900442"/>
          </a:xfrm>
        </p:spPr>
        <p:txBody>
          <a:bodyPr>
            <a:noAutofit/>
          </a:bodyPr>
          <a:lstStyle/>
          <a:p>
            <a:pPr>
              <a:spcBef>
                <a:spcPct val="40000"/>
              </a:spcBef>
            </a:pPr>
            <a:r>
              <a:rPr kumimoji="1" lang="en-US" altLang="zh-CN" sz="3000" dirty="0" err="1" smtClean="0">
                <a:sym typeface="+mn-lt"/>
              </a:rPr>
              <a:t>Fidelius</a:t>
            </a:r>
            <a:r>
              <a:rPr kumimoji="1" lang="en-US" altLang="zh-CN" sz="3000" dirty="0" smtClean="0">
                <a:sym typeface="+mn-lt"/>
              </a:rPr>
              <a:t> </a:t>
            </a:r>
            <a:r>
              <a:rPr kumimoji="1" lang="en-US" altLang="zh-CN" sz="3000" baseline="30000" dirty="0" smtClean="0">
                <a:sym typeface="+mn-lt"/>
              </a:rPr>
              <a:t>[HPCA’18]</a:t>
            </a:r>
            <a:r>
              <a:rPr kumimoji="1" lang="zh-CN" altLang="en-US" sz="3000" dirty="0" smtClean="0">
                <a:sym typeface="+mn-lt"/>
              </a:rPr>
              <a:t>：</a:t>
            </a:r>
            <a:r>
              <a:rPr kumimoji="1" lang="en-US" altLang="zh-CN" sz="3000" dirty="0" smtClean="0">
                <a:sym typeface="+mn-lt"/>
              </a:rPr>
              <a:t>AMD</a:t>
            </a:r>
            <a:r>
              <a:rPr kumimoji="1" lang="zh-CN" altLang="en-US" sz="3000" dirty="0" smtClean="0">
                <a:sym typeface="+mn-lt"/>
              </a:rPr>
              <a:t>平台隔离</a:t>
            </a:r>
            <a:r>
              <a:rPr kumimoji="1" lang="en-US" altLang="zh-CN" sz="3000" dirty="0" smtClean="0">
                <a:sym typeface="+mn-lt"/>
              </a:rPr>
              <a:t>VM</a:t>
            </a:r>
            <a:r>
              <a:rPr kumimoji="1" lang="zh-CN" altLang="en-US" sz="3000" dirty="0" smtClean="0">
                <a:sym typeface="+mn-lt"/>
              </a:rPr>
              <a:t>和</a:t>
            </a:r>
            <a:r>
              <a:rPr kumimoji="1" lang="en-US" altLang="zh-CN" sz="3000" dirty="0" smtClean="0">
                <a:sym typeface="+mn-lt"/>
              </a:rPr>
              <a:t>VMM</a:t>
            </a:r>
            <a:endParaRPr kumimoji="1" lang="zh-CN" altLang="en-US" sz="3000" dirty="0"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1633364"/>
            <a:ext cx="5760640" cy="1152128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0" name="剪去单角的矩形 9"/>
          <p:cNvSpPr/>
          <p:nvPr/>
        </p:nvSpPr>
        <p:spPr>
          <a:xfrm>
            <a:off x="611560" y="1276436"/>
            <a:ext cx="936104" cy="356927"/>
          </a:xfrm>
          <a:prstGeom prst="snip1Rect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问题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7" y="1675386"/>
            <a:ext cx="5760641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0"/>
              </a:spcBef>
            </a:pP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AMD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的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SEV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技术存在安全问题，依然依赖对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VMM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的安全信任，在不可信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VMM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上存在若干安全风险</a:t>
            </a:r>
            <a:endParaRPr kumimoji="1" lang="zh-CN" altLang="en-US" sz="2000" dirty="0">
              <a:solidFill>
                <a:srgbClr val="4F7C80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560" y="3496424"/>
            <a:ext cx="7926052" cy="1881356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3567" y="3633864"/>
            <a:ext cx="785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通过</a:t>
            </a:r>
            <a:r>
              <a:rPr kumimoji="1" lang="zh-CN" altLang="en-US" sz="2000" dirty="0" smtClean="0">
                <a:solidFill>
                  <a:schemeClr val="accent6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同级保护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去除对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VMM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的依赖</a:t>
            </a:r>
            <a:endParaRPr kumimoji="1" lang="en-US" altLang="zh-CN" sz="2000" dirty="0" smtClean="0">
              <a:solidFill>
                <a:srgbClr val="4F7C80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内存管理：建立</a:t>
            </a:r>
            <a:r>
              <a:rPr kumimoji="1" lang="en-US" altLang="zh-CN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PIT (Page Info Table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)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追踪</a:t>
            </a:r>
            <a:r>
              <a:rPr kumimoji="1" lang="zh-CN" altLang="en-US" sz="2000" dirty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物理页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信息</a:t>
            </a:r>
            <a:endParaRPr kumimoji="1" lang="en-US" altLang="zh-CN" sz="2000" dirty="0" smtClean="0">
              <a:solidFill>
                <a:srgbClr val="4F7C80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复用</a:t>
            </a:r>
            <a:r>
              <a:rPr kumimoji="1" lang="en-US" altLang="zh-CN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SEV</a:t>
            </a:r>
            <a:r>
              <a:rPr kumimoji="1" lang="zh-CN" altLang="en-US" sz="2000" dirty="0" smtClean="0">
                <a:solidFill>
                  <a:srgbClr val="4F7C8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硬件的安全加密功能，防御硬件物理攻击</a:t>
            </a:r>
            <a:endParaRPr kumimoji="1" lang="zh-CN" altLang="en-US" sz="2000" dirty="0">
              <a:solidFill>
                <a:srgbClr val="4F7C80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48264" y="1629530"/>
            <a:ext cx="1589348" cy="27860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r>
              <a:rPr kumimoji="1" lang="en-US" altLang="zh-CN" sz="1600" dirty="0">
                <a:solidFill>
                  <a:schemeClr val="accent5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</a:t>
            </a:r>
            <a:endParaRPr kumimoji="1" lang="zh-CN" altLang="en-US" sz="1600" dirty="0">
              <a:solidFill>
                <a:schemeClr val="accent5"/>
              </a:solidFill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4288" y="2061578"/>
            <a:ext cx="1373324" cy="2895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不可信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VMM</a:t>
            </a:r>
            <a:endParaRPr kumimoji="1" lang="zh-CN" altLang="en-US" sz="1600" dirty="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cxnSp>
        <p:nvCxnSpPr>
          <p:cNvPr id="21" name="直线连接符 25"/>
          <p:cNvCxnSpPr/>
          <p:nvPr/>
        </p:nvCxnSpPr>
        <p:spPr>
          <a:xfrm flipV="1">
            <a:off x="6732240" y="1989570"/>
            <a:ext cx="1970276" cy="15842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948264" y="2432524"/>
            <a:ext cx="1589348" cy="292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AMD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 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SEV</a:t>
            </a:r>
            <a:endParaRPr kumimoji="1" lang="zh-CN" altLang="en-US" sz="1600" dirty="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48264" y="2061578"/>
            <a:ext cx="200308" cy="289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35</a:t>
            </a:fld>
            <a:endParaRPr lang="zh-CN" altLang="en-US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  <p:sp>
        <p:nvSpPr>
          <p:cNvPr id="14" name="剪去单角的矩形 13"/>
          <p:cNvSpPr/>
          <p:nvPr/>
        </p:nvSpPr>
        <p:spPr>
          <a:xfrm>
            <a:off x="611560" y="3139497"/>
            <a:ext cx="936104" cy="356927"/>
          </a:xfrm>
          <a:prstGeom prst="snip1Rect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"/>
              </a:spcBef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  <a:sym typeface="+mn-lt"/>
              </a:rPr>
              <a:t>方案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84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89348"/>
            <a:ext cx="8229600" cy="18002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Take-away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Message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kumimoji="1" lang="zh-CN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如何迅速应对新漏洞，考验基础设施能力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迅速应对安全危机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设施的重要性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操作系统级的动态更新与热补丁并不够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Microcode</a:t>
            </a:r>
            <a:r>
              <a:rPr lang="zh-CN" altLang="en-US" dirty="0" smtClean="0"/>
              <a:t>更新需要重启（考虑</a:t>
            </a:r>
            <a:r>
              <a:rPr lang="en-US" altLang="zh-CN" dirty="0" smtClean="0"/>
              <a:t>100,000</a:t>
            </a:r>
            <a:r>
              <a:rPr lang="zh-CN" altLang="en-US" dirty="0" smtClean="0"/>
              <a:t>台服务器）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b="1" dirty="0" smtClean="0">
                <a:solidFill>
                  <a:srgbClr val="0096FF"/>
                </a:solidFill>
              </a:rPr>
              <a:t>动态热迁移</a:t>
            </a:r>
            <a:endParaRPr lang="en-US" altLang="zh-CN" b="1" dirty="0" smtClean="0">
              <a:solidFill>
                <a:srgbClr val="0096FF"/>
              </a:solidFill>
            </a:endParaRPr>
          </a:p>
          <a:p>
            <a:pPr lvl="1"/>
            <a:r>
              <a:rPr lang="zh-CN" altLang="en-US" dirty="0" smtClean="0"/>
              <a:t>不依赖动态更新和热补丁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动态迁移出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重启物理机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动态迁移回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不影响运行中的业务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87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7407"/>
            <a:ext cx="8229600" cy="90044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accent2"/>
                </a:solidFill>
              </a:rPr>
              <a:t>谢 谢！</a:t>
            </a:r>
            <a:endParaRPr kumimoji="1" lang="zh-CN" altLang="en-US" sz="4800" b="1" dirty="0">
              <a:solidFill>
                <a:schemeClr val="accent2"/>
              </a:solidFill>
            </a:endParaRPr>
          </a:p>
        </p:txBody>
      </p:sp>
      <p:pic>
        <p:nvPicPr>
          <p:cNvPr id="4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8" y="265212"/>
            <a:ext cx="951177" cy="11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480" y="251936"/>
            <a:ext cx="583085" cy="11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71800" y="523376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本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PPT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通过此公众号发布</a:t>
            </a:r>
            <a:endParaRPr kumimoji="1" lang="zh-CN" altLang="en-US" sz="1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70" y="1378123"/>
            <a:ext cx="3865612" cy="38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0" idx="0"/>
            <a:endCxn id="91" idx="1"/>
          </p:cNvCxnSpPr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91" name="矩形 90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/>
          <p:cNvCxnSpPr>
            <a:stCxn id="143" idx="0"/>
            <a:endCxn id="91" idx="1"/>
          </p:cNvCxnSpPr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5863120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113" name="直接箭头连接符 112"/>
          <p:cNvCxnSpPr>
            <a:stCxn id="91" idx="3"/>
            <a:endCxn id="138" idx="1"/>
          </p:cNvCxnSpPr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  <a:endCxn id="91" idx="2"/>
          </p:cNvCxnSpPr>
          <p:nvPr/>
        </p:nvCxnSpPr>
        <p:spPr>
          <a:xfrm rot="16200000" flipH="1">
            <a:off x="3011434" y="1164419"/>
            <a:ext cx="18440" cy="4507747"/>
          </a:xfrm>
          <a:prstGeom prst="bentConnector3">
            <a:avLst>
              <a:gd name="adj1" fmla="val 883422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78" idx="0"/>
            <a:endCxn id="91" idx="1"/>
          </p:cNvCxnSpPr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stCxn id="138" idx="3"/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3931663" y="252686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70842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11760" y="3217540"/>
            <a:ext cx="63256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9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v2-k</a:t>
            </a:r>
            <a:endParaRPr lang="zh-CN" altLang="en-US" sz="1200" dirty="0">
              <a:solidFill>
                <a:srgbClr val="009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1760" y="3433564"/>
            <a:ext cx="63256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9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v2-u</a:t>
            </a:r>
            <a:endParaRPr lang="zh-CN" altLang="en-US" sz="1200" dirty="0">
              <a:solidFill>
                <a:srgbClr val="009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123728" y="2641476"/>
            <a:ext cx="52277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9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200" dirty="0">
              <a:solidFill>
                <a:srgbClr val="009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51720" y="4729708"/>
            <a:ext cx="63256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009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endParaRPr lang="zh-CN" altLang="en-US" sz="1200" dirty="0">
              <a:solidFill>
                <a:srgbClr val="009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966421" y="4816650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1" grpId="0" animBg="1"/>
      <p:bldP spid="100" grpId="0"/>
      <p:bldP spid="109" grpId="0"/>
      <p:bldP spid="122" grpId="0" animBg="1"/>
      <p:bldP spid="128" grpId="0" animBg="1"/>
      <p:bldP spid="138" grpId="0" animBg="1"/>
      <p:bldP spid="143" grpId="0" animBg="1"/>
      <p:bldP spid="150" grpId="0" animBg="1"/>
      <p:bldP spid="178" grpId="0" animBg="1"/>
      <p:bldP spid="199" grpId="0" animBg="1"/>
      <p:bldP spid="203" grpId="0"/>
      <p:bldP spid="248" grpId="0" animBg="1"/>
      <p:bldP spid="284" grpId="0"/>
      <p:bldP spid="285" grpId="0"/>
      <p:bldP spid="293" grpId="0" animBg="1"/>
      <p:bldP spid="294" grpId="0" animBg="1"/>
      <p:bldP spid="295" grpId="0" animBg="1"/>
      <p:bldP spid="59" grpId="0"/>
      <p:bldP spid="60" grpId="0"/>
      <p:bldP spid="61" grpId="0"/>
      <p:bldP spid="64" grpId="0"/>
      <p:bldP spid="65" grpId="0"/>
      <p:bldP spid="66" grpId="0"/>
      <p:bldP spid="67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0" idx="0"/>
            <a:endCxn id="79" idx="1"/>
          </p:cNvCxnSpPr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/>
          <p:cNvCxnSpPr>
            <a:stCxn id="143" idx="0"/>
            <a:endCxn id="79" idx="1"/>
          </p:cNvCxnSpPr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5796136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113" name="直接箭头连接符 112"/>
          <p:cNvCxnSpPr>
            <a:stCxn id="79" idx="3"/>
            <a:endCxn id="138" idx="1"/>
          </p:cNvCxnSpPr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  <a:endCxn id="79" idx="2"/>
          </p:cNvCxnSpPr>
          <p:nvPr/>
        </p:nvCxnSpPr>
        <p:spPr>
          <a:xfrm rot="16200000" flipH="1">
            <a:off x="3011434" y="1164419"/>
            <a:ext cx="18440" cy="4507747"/>
          </a:xfrm>
          <a:prstGeom prst="bentConnector3">
            <a:avLst>
              <a:gd name="adj1" fmla="val 8808482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78" idx="0"/>
            <a:endCxn id="79" idx="1"/>
          </p:cNvCxnSpPr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stCxn id="138" idx="3"/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70842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97" y="3073524"/>
            <a:ext cx="230257" cy="230257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6193082" y="2674155"/>
            <a:ext cx="125431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rollback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7177639" y="3409071"/>
            <a:ext cx="1321117" cy="92333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isolation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</a:t>
            </a:r>
            <a:endParaRPr lang="zh-CN" altLang="en-US" sz="1200" dirty="0"/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28" y="2065412"/>
            <a:ext cx="252920" cy="252920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2274506" y="4046858"/>
            <a:ext cx="6030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zh-CN" altLang="en-US" sz="1200" dirty="0"/>
          </a:p>
        </p:txBody>
      </p:sp>
      <p:sp>
        <p:nvSpPr>
          <p:cNvPr id="103" name="矩形 102"/>
          <p:cNvSpPr/>
          <p:nvPr/>
        </p:nvSpPr>
        <p:spPr>
          <a:xfrm>
            <a:off x="293669" y="1921396"/>
            <a:ext cx="2046083" cy="92333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 predictor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isolation</a:t>
            </a:r>
          </a:p>
        </p:txBody>
      </p:sp>
      <p:sp>
        <p:nvSpPr>
          <p:cNvPr id="104" name="矩形 103"/>
          <p:cNvSpPr/>
          <p:nvPr/>
        </p:nvSpPr>
        <p:spPr>
          <a:xfrm>
            <a:off x="2343448" y="1797238"/>
            <a:ext cx="7425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LFENCE</a:t>
            </a:r>
            <a:endParaRPr lang="zh-CN" altLang="en-US" sz="1200" dirty="0"/>
          </a:p>
        </p:txBody>
      </p:sp>
      <p:sp>
        <p:nvSpPr>
          <p:cNvPr id="105" name="矩形 104"/>
          <p:cNvSpPr/>
          <p:nvPr/>
        </p:nvSpPr>
        <p:spPr>
          <a:xfrm>
            <a:off x="2339259" y="3287402"/>
            <a:ext cx="8853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Retpoline</a:t>
            </a:r>
            <a:endParaRPr lang="zh-CN" altLang="en-US" sz="1200" dirty="0"/>
          </a:p>
        </p:txBody>
      </p:sp>
      <p:sp>
        <p:nvSpPr>
          <p:cNvPr id="107" name="矩形 106"/>
          <p:cNvSpPr/>
          <p:nvPr/>
        </p:nvSpPr>
        <p:spPr>
          <a:xfrm>
            <a:off x="4283244" y="1959975"/>
            <a:ext cx="1369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2669900" y="4695137"/>
            <a:ext cx="5100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KPTI</a:t>
            </a:r>
            <a:endParaRPr lang="zh-CN" altLang="en-US" sz="1200" dirty="0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78" y="3072406"/>
            <a:ext cx="252920" cy="25292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97" y="4037777"/>
            <a:ext cx="252920" cy="25292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78" y="4927874"/>
            <a:ext cx="252920" cy="25292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03" y="1983167"/>
            <a:ext cx="252920" cy="25292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92" y="3058628"/>
            <a:ext cx="274778" cy="274778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18" y="3061812"/>
            <a:ext cx="274778" cy="274778"/>
          </a:xfrm>
          <a:prstGeom prst="rect">
            <a:avLst/>
          </a:prstGeom>
        </p:spPr>
      </p:pic>
      <p:pic>
        <p:nvPicPr>
          <p:cNvPr id="76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矩形 78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931663" y="252686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66421" y="4816650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7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  <a:endCxn id="51" idx="2"/>
          </p:cNvCxnSpPr>
          <p:nvPr/>
        </p:nvCxnSpPr>
        <p:spPr>
          <a:xfrm rot="16200000" flipH="1">
            <a:off x="3011434" y="1164419"/>
            <a:ext cx="18440" cy="4507747"/>
          </a:xfrm>
          <a:prstGeom prst="bentConnector3">
            <a:avLst>
              <a:gd name="adj1" fmla="val 1015531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36084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97" y="3073524"/>
            <a:ext cx="230257" cy="23025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293669" y="1921396"/>
            <a:ext cx="2046083" cy="92333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 predictor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isolation</a:t>
            </a:r>
          </a:p>
        </p:txBody>
      </p:sp>
      <p:pic>
        <p:nvPicPr>
          <p:cNvPr id="5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接箭头连接符 62"/>
          <p:cNvCxnSpPr/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105"/>
          <p:cNvCxnSpPr/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63120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55" name="直接箭头连接符 112"/>
          <p:cNvCxnSpPr/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184"/>
          <p:cNvCxnSpPr/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931663" y="252686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66421" y="4816650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4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硬件更新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Intel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microcode</a:t>
            </a:r>
            <a:r>
              <a:rPr kumimoji="1" lang="zh-CN" altLang="en-US" dirty="0" smtClean="0"/>
              <a:t>更新，启动</a:t>
            </a:r>
            <a:r>
              <a:rPr kumimoji="1" lang="zh-CN" altLang="en-US" dirty="0" smtClean="0"/>
              <a:t>时首先加载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系统软件修改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MSR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predictor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55841"/>
            <a:ext cx="8686800" cy="15832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265212"/>
            <a:ext cx="133379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软件方法：</a:t>
            </a:r>
            <a:r>
              <a:rPr kumimoji="1" lang="en-US" altLang="zh-CN" dirty="0" smtClean="0"/>
              <a:t>FBP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隔离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Flush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branch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predictor</a:t>
            </a:r>
          </a:p>
          <a:p>
            <a:pPr lvl="1"/>
            <a:r>
              <a:rPr kumimoji="1" lang="zh-CN" altLang="en-US" sz="2000" dirty="0" smtClean="0"/>
              <a:t>每次进入内核时，通过循环将所有</a:t>
            </a:r>
            <a:r>
              <a:rPr kumimoji="1" lang="en-US" altLang="zh-CN" sz="2000" dirty="0" smtClean="0"/>
              <a:t>entry</a:t>
            </a:r>
            <a:r>
              <a:rPr kumimoji="1" lang="zh-CN" altLang="en-US" sz="2000" dirty="0" smtClean="0"/>
              <a:t>刷掉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缺点：对性能影响极大</a:t>
            </a:r>
            <a:endParaRPr kumimoji="1" lang="en-US" altLang="zh-CN" sz="2000" dirty="0" smtClean="0"/>
          </a:p>
          <a:p>
            <a:r>
              <a:rPr kumimoji="1" lang="en-US" altLang="zh-CN" sz="2400" dirty="0" smtClean="0"/>
              <a:t>CPU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isolation</a:t>
            </a:r>
            <a:r>
              <a:rPr kumimoji="1" lang="zh-CN" altLang="en-US" sz="2400" dirty="0" smtClean="0"/>
              <a:t>（基于调度）</a:t>
            </a:r>
            <a:endParaRPr kumimoji="1" lang="en-US" altLang="zh-CN" sz="2400" dirty="0" smtClean="0"/>
          </a:p>
          <a:p>
            <a:pPr lvl="1"/>
            <a:r>
              <a:rPr lang="zh-CN" altLang="en-US" sz="2000" dirty="0" smtClean="0"/>
              <a:t>通过调度，控制每个进程尽可能使用相同的</a:t>
            </a:r>
            <a:r>
              <a:rPr lang="en-US" altLang="zh-CN" sz="2000" dirty="0" smtClean="0"/>
              <a:t>CPU</a:t>
            </a:r>
          </a:p>
          <a:p>
            <a:pPr lvl="1"/>
            <a:r>
              <a:rPr lang="zh-CN" altLang="en-US" sz="2000" dirty="0" smtClean="0"/>
              <a:t>内核可使用单独的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，通过异步系统调用的方式提供</a:t>
            </a:r>
            <a:r>
              <a:rPr lang="en-US" altLang="zh-CN" sz="2000" dirty="0" err="1" smtClean="0"/>
              <a:t>syscall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结合</a:t>
            </a:r>
            <a:r>
              <a:rPr lang="en-US" altLang="zh-CN" sz="2000" dirty="0" smtClean="0"/>
              <a:t>Flush</a:t>
            </a:r>
            <a:r>
              <a:rPr lang="zh-CN" altLang="en-US" sz="2000" dirty="0" smtClean="0"/>
              <a:t>方法，可在活动进程数量较小时，大大减少对性能影响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50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直接连接符 296"/>
          <p:cNvCxnSpPr/>
          <p:nvPr/>
        </p:nvCxnSpPr>
        <p:spPr>
          <a:xfrm>
            <a:off x="3563888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2" idx="3"/>
            <a:endCxn id="128" idx="1"/>
          </p:cNvCxnSpPr>
          <p:nvPr/>
        </p:nvCxnSpPr>
        <p:spPr>
          <a:xfrm>
            <a:off x="1057190" y="3191587"/>
            <a:ext cx="6228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8" idx="3"/>
            <a:endCxn id="143" idx="2"/>
          </p:cNvCxnSpPr>
          <p:nvPr/>
        </p:nvCxnSpPr>
        <p:spPr>
          <a:xfrm flipV="1">
            <a:off x="2272763" y="1944979"/>
            <a:ext cx="829908" cy="124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8" idx="3"/>
            <a:endCxn id="150" idx="2"/>
          </p:cNvCxnSpPr>
          <p:nvPr/>
        </p:nvCxnSpPr>
        <p:spPr>
          <a:xfrm>
            <a:off x="2272763" y="3191587"/>
            <a:ext cx="829908" cy="12265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411760" y="2929508"/>
            <a:ext cx="57104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8885" y="2935729"/>
            <a:ext cx="555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诱导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76372" y="2974100"/>
            <a:ext cx="580818" cy="4349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680024" y="2974100"/>
            <a:ext cx="592739" cy="434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剪去对角的矩形 142"/>
          <p:cNvSpPr/>
          <p:nvPr/>
        </p:nvSpPr>
        <p:spPr>
          <a:xfrm>
            <a:off x="3102671" y="1705372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剪去对角的矩形 149"/>
          <p:cNvSpPr/>
          <p:nvPr/>
        </p:nvSpPr>
        <p:spPr>
          <a:xfrm>
            <a:off x="3102671" y="4178487"/>
            <a:ext cx="898284" cy="479213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恶意进程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22" idx="2"/>
            <a:endCxn id="51" idx="2"/>
          </p:cNvCxnSpPr>
          <p:nvPr/>
        </p:nvCxnSpPr>
        <p:spPr>
          <a:xfrm rot="16200000" flipH="1">
            <a:off x="3011434" y="1164419"/>
            <a:ext cx="18440" cy="4507747"/>
          </a:xfrm>
          <a:prstGeom prst="bentConnector3">
            <a:avLst>
              <a:gd name="adj1" fmla="val 8686041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剪去对角的矩形 177"/>
          <p:cNvSpPr/>
          <p:nvPr/>
        </p:nvSpPr>
        <p:spPr>
          <a:xfrm>
            <a:off x="3102671" y="2952259"/>
            <a:ext cx="898284" cy="479213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128" idx="3"/>
            <a:endCxn id="178" idx="2"/>
          </p:cNvCxnSpPr>
          <p:nvPr/>
        </p:nvCxnSpPr>
        <p:spPr>
          <a:xfrm>
            <a:off x="2272763" y="3191587"/>
            <a:ext cx="829908" cy="2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94336" y="2974098"/>
            <a:ext cx="642155" cy="4349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直接箭头连接符 199"/>
          <p:cNvCxnSpPr>
            <a:endCxn id="199" idx="1"/>
          </p:cNvCxnSpPr>
          <p:nvPr/>
        </p:nvCxnSpPr>
        <p:spPr>
          <a:xfrm>
            <a:off x="7286158" y="3191585"/>
            <a:ext cx="808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7380312" y="2942661"/>
            <a:ext cx="59849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" name="Picture 2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30" y="3256971"/>
            <a:ext cx="463842" cy="5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4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6341"/>
            <a:ext cx="314143" cy="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矩形 283"/>
          <p:cNvSpPr/>
          <p:nvPr/>
        </p:nvSpPr>
        <p:spPr>
          <a:xfrm>
            <a:off x="3140905" y="2209428"/>
            <a:ext cx="829217" cy="20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137204" y="3466060"/>
            <a:ext cx="829217" cy="19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间接跳转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67544" y="468560"/>
            <a:ext cx="2910578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执行代码，访问与内核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相关的内存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15916" y="468560"/>
            <a:ext cx="2946581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22537" y="468560"/>
            <a:ext cx="1651020" cy="444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布局泄露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6948263" y="265212"/>
            <a:ext cx="0" cy="511256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3491880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6840251" y="697260"/>
            <a:ext cx="21602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603149" y="997030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90466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19324" y="991493"/>
            <a:ext cx="6912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Step-3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5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45732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接箭头连接符 62"/>
          <p:cNvCxnSpPr/>
          <p:nvPr/>
        </p:nvCxnSpPr>
        <p:spPr>
          <a:xfrm flipV="1">
            <a:off x="4000955" y="3187907"/>
            <a:ext cx="859077" cy="12301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60032" y="2948300"/>
            <a:ext cx="828992" cy="479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105"/>
          <p:cNvCxnSpPr/>
          <p:nvPr/>
        </p:nvCxnSpPr>
        <p:spPr>
          <a:xfrm>
            <a:off x="4000955" y="1944979"/>
            <a:ext cx="859077" cy="12429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63120" y="2929508"/>
            <a:ext cx="60191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cxnSp>
        <p:nvCxnSpPr>
          <p:cNvPr id="55" name="直接箭头连接符 112"/>
          <p:cNvCxnSpPr/>
          <p:nvPr/>
        </p:nvCxnSpPr>
        <p:spPr>
          <a:xfrm>
            <a:off x="5689024" y="3187907"/>
            <a:ext cx="890763" cy="3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579787" y="2974098"/>
            <a:ext cx="706371" cy="43497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184"/>
          <p:cNvCxnSpPr/>
          <p:nvPr/>
        </p:nvCxnSpPr>
        <p:spPr>
          <a:xfrm flipV="1">
            <a:off x="4000955" y="3187907"/>
            <a:ext cx="859077" cy="3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931663" y="2526867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66421" y="4816650"/>
            <a:ext cx="985718" cy="38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为下标访问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28" y="2065412"/>
            <a:ext cx="252920" cy="25292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2343448" y="1797238"/>
            <a:ext cx="7425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3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8385</TotalTime>
  <Words>1728</Words>
  <Application>Microsoft Macintosh PowerPoint</Application>
  <PresentationFormat>全屏显示(16:10)</PresentationFormat>
  <Paragraphs>526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 Narrow</vt:lpstr>
      <vt:lpstr>Calibri</vt:lpstr>
      <vt:lpstr>Consolas</vt:lpstr>
      <vt:lpstr>Courier New</vt:lpstr>
      <vt:lpstr>DengXian</vt:lpstr>
      <vt:lpstr>Microsoft YaHei</vt:lpstr>
      <vt:lpstr>Microsoft YaHei Light</vt:lpstr>
      <vt:lpstr>等线</vt:lpstr>
      <vt:lpstr>宋体</vt:lpstr>
      <vt:lpstr>微软雅黑</vt:lpstr>
      <vt:lpstr>微软雅黑 Light</vt:lpstr>
      <vt:lpstr>Arial</vt:lpstr>
      <vt:lpstr>Office 主题​​</vt:lpstr>
      <vt:lpstr>Spectre/Meltdown的软硬件协同防御</vt:lpstr>
      <vt:lpstr>PowerPoint 演示文稿</vt:lpstr>
      <vt:lpstr>Meltdown &amp; Spectre</vt:lpstr>
      <vt:lpstr>PowerPoint 演示文稿</vt:lpstr>
      <vt:lpstr>PowerPoint 演示文稿</vt:lpstr>
      <vt:lpstr>PowerPoint 演示文稿</vt:lpstr>
      <vt:lpstr>Branch Predictor Fix</vt:lpstr>
      <vt:lpstr>软件方法：FBP和CPU隔离</vt:lpstr>
      <vt:lpstr>PowerPoint 演示文稿</vt:lpstr>
      <vt:lpstr>Intel Suggests using LFENCE</vt:lpstr>
      <vt:lpstr>LFENCE</vt:lpstr>
      <vt:lpstr>PowerPoint 演示文稿</vt:lpstr>
      <vt:lpstr>Retpoline: Indirect Branch Construction</vt:lpstr>
      <vt:lpstr>Retpoline: Indirect Call Construction</vt:lpstr>
      <vt:lpstr>PowerPoint 演示文稿</vt:lpstr>
      <vt:lpstr>SMEP &amp; SMAP</vt:lpstr>
      <vt:lpstr>PowerPoint 演示文稿</vt:lpstr>
      <vt:lpstr>KPTI</vt:lpstr>
      <vt:lpstr>Redis on KPTI: Native Environment</vt:lpstr>
      <vt:lpstr>Redis on KPTI: Virtualization Environment</vt:lpstr>
      <vt:lpstr>PowerPoint 演示文稿</vt:lpstr>
      <vt:lpstr>Cache Rollback</vt:lpstr>
      <vt:lpstr>PowerPoint 演示文稿</vt:lpstr>
      <vt:lpstr>禁止Cache Covert Channel</vt:lpstr>
      <vt:lpstr>PowerPoint 演示文稿</vt:lpstr>
      <vt:lpstr>其他软硬件防御思路</vt:lpstr>
      <vt:lpstr>虚拟化强隔离：Nexen [NDSS’17]</vt:lpstr>
      <vt:lpstr>Lessons Learnt</vt:lpstr>
      <vt:lpstr>Take-away Message 1 多个单独正确的功能，组合后可能导致安全问题</vt:lpstr>
      <vt:lpstr>An Example: Guessing Password</vt:lpstr>
      <vt:lpstr>Timing Attack: Guess One Char at a Time</vt:lpstr>
      <vt:lpstr>Take-away Message 2 Hardware is New Software</vt:lpstr>
      <vt:lpstr>CPU自身包含许多software</vt:lpstr>
      <vt:lpstr>AMD SEV 安全性问题</vt:lpstr>
      <vt:lpstr>Fidelius [HPCA’18]：AMD平台隔离VM和VMM</vt:lpstr>
      <vt:lpstr>Take-away Message 3 如何迅速应对新漏洞，考验基础设施能力</vt:lpstr>
      <vt:lpstr>迅速应对安全危机</vt:lpstr>
      <vt:lpstr>谢 谢！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云计算平台的安全与高可用</dc:title>
  <dc:creator>Xia Yubin</dc:creator>
  <cp:lastModifiedBy>Xia Yubin</cp:lastModifiedBy>
  <cp:revision>216</cp:revision>
  <cp:lastPrinted>2016-06-13T07:55:34Z</cp:lastPrinted>
  <dcterms:created xsi:type="dcterms:W3CDTF">2017-05-20T06:53:59Z</dcterms:created>
  <dcterms:modified xsi:type="dcterms:W3CDTF">2018-01-11T12:46:14Z</dcterms:modified>
</cp:coreProperties>
</file>