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gif" ContentType="image/gif"/>
  <Default Extension="png" ContentType="image/png"/>
  <Default Extension="vsdx" ContentType="application/vnd.ms-visio.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9" r:id="rId3"/>
    <p:sldId id="289" r:id="rId4"/>
    <p:sldId id="291" r:id="rId5"/>
    <p:sldId id="292" r:id="rId6"/>
    <p:sldId id="293" r:id="rId7"/>
    <p:sldId id="295" r:id="rId8"/>
    <p:sldId id="290" r:id="rId9"/>
    <p:sldId id="294" r:id="rId10"/>
    <p:sldId id="296" r:id="rId11"/>
    <p:sldId id="284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LL" initials="D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54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008" autoAdjust="0"/>
    <p:restoredTop sz="83943" autoAdjust="0"/>
  </p:normalViewPr>
  <p:slideViewPr>
    <p:cSldViewPr snapToGrid="0">
      <p:cViewPr>
        <p:scale>
          <a:sx n="87" d="100"/>
          <a:sy n="87" d="100"/>
        </p:scale>
        <p:origin x="2856" y="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commentAuthors" Target="commentAuthors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97D00D-5ABB-404B-A384-50AA7E523603}" type="datetimeFigureOut">
              <a:rPr lang="zh-CN" altLang="en-US" smtClean="0"/>
              <a:t>2019/11/21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9D2A4D-9EDF-48CE-B1A7-A97F8EF8D0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52583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9D2A4D-9EDF-48CE-B1A7-A97F8EF8D0C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80124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指针别名分析，能使调用关系的分析更准确，也能使变量读写语义分析更精确（知道哪个变量被读写了）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9D2A4D-9EDF-48CE-B1A7-A97F8EF8D0C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92262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确定哪些共享变量被读写了，以及位置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9D2A4D-9EDF-48CE-B1A7-A97F8EF8D0C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26146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例</a:t>
            </a:r>
            <a:r>
              <a:rPr lang="en-US" altLang="zh-CN" dirty="0"/>
              <a:t>8</a:t>
            </a:r>
            <a:r>
              <a:rPr lang="zh-CN" altLang="en-US" dirty="0"/>
              <a:t>的</a:t>
            </a:r>
            <a:r>
              <a:rPr lang="en-US" altLang="zh-CN" dirty="0"/>
              <a:t>WWR bug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9D2A4D-9EDF-48CE-B1A7-A97F8EF8D0C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39596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例</a:t>
            </a:r>
            <a:r>
              <a:rPr lang="en-US" altLang="zh-CN" dirty="0"/>
              <a:t>8</a:t>
            </a:r>
            <a:r>
              <a:rPr lang="zh-CN" altLang="en-US" dirty="0"/>
              <a:t>的</a:t>
            </a:r>
            <a:r>
              <a:rPr lang="en-US" altLang="zh-CN" dirty="0"/>
              <a:t>WWR bug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9D2A4D-9EDF-48CE-B1A7-A97F8EF8D0C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00280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9D2A4D-9EDF-48CE-B1A7-A97F8EF8D0C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75197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9D2A4D-9EDF-48CE-B1A7-A97F8EF8D0C2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35952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263900" y="509588"/>
            <a:ext cx="3400425" cy="25511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5AF454-C1DB-447C-9EEC-A5F3AC4DF9C4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31988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23A7C-5D32-49DD-A1D2-64A42626776D}" type="datetimeFigureOut">
              <a:rPr lang="zh-CN" altLang="en-US" smtClean="0"/>
              <a:t>2019/11/21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95DF8-57A7-4947-A327-616BBA9E0A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7718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23A7C-5D32-49DD-A1D2-64A42626776D}" type="datetimeFigureOut">
              <a:rPr lang="zh-CN" altLang="en-US" smtClean="0"/>
              <a:t>2019/11/21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95DF8-57A7-4947-A327-616BBA9E0A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8342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23A7C-5D32-49DD-A1D2-64A42626776D}" type="datetimeFigureOut">
              <a:rPr lang="zh-CN" altLang="en-US" smtClean="0"/>
              <a:t>2019/11/21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95DF8-57A7-4947-A327-616BBA9E0A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7526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1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593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图片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95872"/>
            <a:ext cx="9144000" cy="26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759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250826" y="698376"/>
            <a:ext cx="8642351" cy="36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solidFill>
                <a:srgbClr val="00B0F0"/>
              </a:solidFill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8748464" y="6516052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C586584B-C764-483D-9EFF-553A72635432}" type="slidenum">
              <a:rPr lang="zh-CN" altLang="en-US" sz="1800" smtClean="0"/>
              <a:pPr/>
              <a:t>‹#›</a:t>
            </a:fld>
            <a:endParaRPr lang="zh-CN" altLang="en-US" sz="1800" dirty="0"/>
          </a:p>
        </p:txBody>
      </p:sp>
      <p:sp>
        <p:nvSpPr>
          <p:cNvPr id="4" name="Rectangle 7"/>
          <p:cNvSpPr/>
          <p:nvPr userDrawn="1"/>
        </p:nvSpPr>
        <p:spPr>
          <a:xfrm>
            <a:off x="0" y="419100"/>
            <a:ext cx="114300" cy="40005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 sz="1800" dirty="0"/>
          </a:p>
        </p:txBody>
      </p:sp>
      <p:cxnSp>
        <p:nvCxnSpPr>
          <p:cNvPr id="5" name="Straight Connector 15"/>
          <p:cNvCxnSpPr/>
          <p:nvPr userDrawn="1"/>
        </p:nvCxnSpPr>
        <p:spPr bwMode="auto">
          <a:xfrm>
            <a:off x="0" y="601662"/>
            <a:ext cx="762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16"/>
          <p:cNvCxnSpPr/>
          <p:nvPr userDrawn="1"/>
        </p:nvCxnSpPr>
        <p:spPr bwMode="auto">
          <a:xfrm>
            <a:off x="0" y="647700"/>
            <a:ext cx="762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2573516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375400"/>
            <a:ext cx="6629400" cy="390525"/>
          </a:xfrm>
          <a:prstGeom prst="rect">
            <a:avLst/>
          </a:prstGeom>
        </p:spPr>
        <p:txBody>
          <a:bodyPr/>
          <a:lstStyle/>
          <a:p>
            <a:r>
              <a:rPr lang="en-JM" dirty="0"/>
              <a:t> </a:t>
            </a:r>
          </a:p>
        </p:txBody>
      </p:sp>
      <p:sp>
        <p:nvSpPr>
          <p:cNvPr id="4" name="矩形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1319089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23A7C-5D32-49DD-A1D2-64A42626776D}" type="datetimeFigureOut">
              <a:rPr lang="zh-CN" altLang="en-US" smtClean="0"/>
              <a:t>2019/11/21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95DF8-57A7-4947-A327-616BBA9E0A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6419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23A7C-5D32-49DD-A1D2-64A42626776D}" type="datetimeFigureOut">
              <a:rPr lang="zh-CN" altLang="en-US" smtClean="0"/>
              <a:t>2019/11/21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95DF8-57A7-4947-A327-616BBA9E0A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6010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23A7C-5D32-49DD-A1D2-64A42626776D}" type="datetimeFigureOut">
              <a:rPr lang="zh-CN" altLang="en-US" smtClean="0"/>
              <a:t>2019/11/21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95DF8-57A7-4947-A327-616BBA9E0A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6057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23A7C-5D32-49DD-A1D2-64A42626776D}" type="datetimeFigureOut">
              <a:rPr lang="zh-CN" altLang="en-US" smtClean="0"/>
              <a:t>2019/11/21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95DF8-57A7-4947-A327-616BBA9E0A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4188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23A7C-5D32-49DD-A1D2-64A42626776D}" type="datetimeFigureOut">
              <a:rPr lang="zh-CN" altLang="en-US" smtClean="0"/>
              <a:t>2019/11/21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95DF8-57A7-4947-A327-616BBA9E0A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7130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23A7C-5D32-49DD-A1D2-64A42626776D}" type="datetimeFigureOut">
              <a:rPr lang="zh-CN" altLang="en-US" smtClean="0"/>
              <a:t>2019/11/21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95DF8-57A7-4947-A327-616BBA9E0A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6768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23A7C-5D32-49DD-A1D2-64A42626776D}" type="datetimeFigureOut">
              <a:rPr lang="zh-CN" altLang="en-US" smtClean="0"/>
              <a:t>2019/11/21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95DF8-57A7-4947-A327-616BBA9E0A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4792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23A7C-5D32-49DD-A1D2-64A42626776D}" type="datetimeFigureOut">
              <a:rPr lang="zh-CN" altLang="en-US" smtClean="0"/>
              <a:t>2019/11/21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95DF8-57A7-4947-A327-616BBA9E0A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0823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123A7C-5D32-49DD-A1D2-64A42626776D}" type="datetimeFigureOut">
              <a:rPr lang="zh-CN" altLang="en-US" smtClean="0"/>
              <a:t>2019/11/21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695DF8-57A7-4947-A327-616BBA9E0A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5869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gi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3.gif"/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4" Type="http://schemas.openxmlformats.org/officeDocument/2006/relationships/package" Target="../embeddings/Microsoft_Visio___11.vsdx"/><Relationship Id="rId5" Type="http://schemas.openxmlformats.org/officeDocument/2006/relationships/image" Target="../media/image4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5.emf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9"/>
          <p:cNvSpPr txBox="1">
            <a:spLocks/>
          </p:cNvSpPr>
          <p:nvPr/>
        </p:nvSpPr>
        <p:spPr>
          <a:xfrm>
            <a:off x="0" y="1935642"/>
            <a:ext cx="9144000" cy="109837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4000"/>
              </a:lnSpc>
            </a:pPr>
            <a:r>
              <a:rPr lang="en-US" altLang="zh-CN" sz="3200" b="1" dirty="0">
                <a:ea typeface="微软雅黑" panose="020B0503020204020204" pitchFamily="34" charset="-122"/>
              </a:rPr>
              <a:t>Interrupt Data Race Detection via LLVM-based Variable Access Pattern Search</a:t>
            </a:r>
            <a:endParaRPr lang="zh-CN" altLang="en-US" sz="3200" b="1" dirty="0">
              <a:solidFill>
                <a:schemeClr val="accent1"/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="" xmlns:a16="http://schemas.microsoft.com/office/drawing/2014/main" id="{0C90E6AE-1E3D-44DA-94EE-125367253905}"/>
              </a:ext>
            </a:extLst>
          </p:cNvPr>
          <p:cNvSpPr txBox="1"/>
          <p:nvPr/>
        </p:nvSpPr>
        <p:spPr>
          <a:xfrm>
            <a:off x="2189018" y="3803199"/>
            <a:ext cx="47659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涂浩新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，周志德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，任志磊，江贺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大连理工大学，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2019/11/22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="" xmlns:a16="http://schemas.microsoft.com/office/drawing/2014/main" id="{D21F94FC-3A09-4513-B2EF-F68B26777B85}"/>
              </a:ext>
            </a:extLst>
          </p:cNvPr>
          <p:cNvSpPr/>
          <p:nvPr/>
        </p:nvSpPr>
        <p:spPr>
          <a:xfrm>
            <a:off x="143945" y="352407"/>
            <a:ext cx="4565545" cy="5847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NASAC </a:t>
            </a: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2019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原型竞赛</a:t>
            </a:r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Picture 2">
            <a:extLst>
              <a:ext uri="{FF2B5EF4-FFF2-40B4-BE49-F238E27FC236}">
                <a16:creationId xmlns="" xmlns:a16="http://schemas.microsoft.com/office/drawing/2014/main" id="{C0A276A7-6D93-45EB-A061-889149DE27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712"/>
          <a:stretch/>
        </p:blipFill>
        <p:spPr bwMode="auto">
          <a:xfrm>
            <a:off x="6605308" y="229850"/>
            <a:ext cx="2394747" cy="84567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9729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3601" y="44888"/>
            <a:ext cx="1735857" cy="6324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50"/>
          <p:cNvSpPr txBox="1">
            <a:spLocks noChangeArrowheads="1"/>
          </p:cNvSpPr>
          <p:nvPr/>
        </p:nvSpPr>
        <p:spPr bwMode="black">
          <a:xfrm>
            <a:off x="250825" y="115889"/>
            <a:ext cx="7416800" cy="574719"/>
          </a:xfrm>
          <a:prstGeom prst="rect">
            <a:avLst/>
          </a:prstGeom>
          <a:noFill/>
          <a:ln>
            <a:noFill/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eaLnBrk="0" hangingPunct="0">
              <a:buFont typeface="Wingdings" pitchFamily="2" charset="2"/>
              <a:buNone/>
              <a:defRPr sz="2200" b="1">
                <a:solidFill>
                  <a:srgbClr val="1B2153"/>
                </a:solidFill>
                <a:latin typeface="微软雅黑" pitchFamily="34" charset="-122"/>
                <a:ea typeface="微软雅黑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zh-CN" altLang="en-US" sz="2400" dirty="0" smtClean="0"/>
              <a:t>总结</a:t>
            </a:r>
            <a:r>
              <a:rPr lang="zh-CN" altLang="en-US" sz="2400" dirty="0" smtClean="0"/>
              <a:t>及</a:t>
            </a:r>
            <a:r>
              <a:rPr lang="zh-CN" altLang="en-US" sz="2400" dirty="0" smtClean="0"/>
              <a:t>改进</a:t>
            </a:r>
            <a:endParaRPr lang="zh-CN" alt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371544" y="1023648"/>
            <a:ext cx="7858241" cy="2677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en-US" altLang="zh-CN" sz="24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charset="0"/>
              <a:buChar char="•"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提供了一种基于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LLVM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IR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的变量读写分析方法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charset="0"/>
              <a:buChar char="•"/>
            </a:pP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charset="0"/>
              <a:buChar char="•"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可有效分析单变量连续访问时存在的四种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Bug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类型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charset="0"/>
              <a:buChar char="•"/>
            </a:pP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charset="0"/>
              <a:buChar char="•"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根据我们的方案设计，也可改进用于其他模式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Bug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检测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71544" y="4239882"/>
            <a:ext cx="7253909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改进</a:t>
            </a:r>
            <a:endParaRPr lang="en-US" altLang="zh-CN" sz="24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charset="0"/>
              <a:buChar char="•"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对复杂场景可能效果不佳，需对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IR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进行更详细分析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charset="0"/>
              <a:buChar char="•"/>
            </a:pP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charset="0"/>
              <a:buChar char="•"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简化处理逻辑，使效果最佳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charset="0"/>
              <a:buChar char="•"/>
            </a:pP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1913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文本框 30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 txBox="1"/>
          <p:nvPr/>
        </p:nvSpPr>
        <p:spPr>
          <a:xfrm>
            <a:off x="1840395" y="1248783"/>
            <a:ext cx="5463207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3800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Thanks</a:t>
            </a:r>
            <a:endParaRPr lang="zh-CN" altLang="en-US" sz="138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156200"/>
            <a:ext cx="9144000" cy="1705128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="" xmlns:a16="http://schemas.microsoft.com/office/drawing/2014/main" id="{ED2A58D5-AA83-4CD9-BB7B-7713875BC50F}"/>
              </a:ext>
            </a:extLst>
          </p:cNvPr>
          <p:cNvSpPr/>
          <p:nvPr/>
        </p:nvSpPr>
        <p:spPr>
          <a:xfrm>
            <a:off x="143945" y="352407"/>
            <a:ext cx="4565545" cy="5847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NASAC </a:t>
            </a: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2019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原型竞赛</a:t>
            </a:r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Picture 2">
            <a:extLst>
              <a:ext uri="{FF2B5EF4-FFF2-40B4-BE49-F238E27FC236}">
                <a16:creationId xmlns="" xmlns:a16="http://schemas.microsoft.com/office/drawing/2014/main" id="{8737C7BA-DACC-4A25-A268-75E033244D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712"/>
          <a:stretch/>
        </p:blipFill>
        <p:spPr bwMode="auto">
          <a:xfrm>
            <a:off x="6605308" y="229850"/>
            <a:ext cx="2394747" cy="84567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文本框 9">
            <a:extLst>
              <a:ext uri="{FF2B5EF4-FFF2-40B4-BE49-F238E27FC236}">
                <a16:creationId xmlns="" xmlns:a16="http://schemas.microsoft.com/office/drawing/2014/main" id="{C4CE58B2-62B2-4802-B1EE-05F5B1D3BBDA}"/>
              </a:ext>
            </a:extLst>
          </p:cNvPr>
          <p:cNvSpPr txBox="1"/>
          <p:nvPr/>
        </p:nvSpPr>
        <p:spPr>
          <a:xfrm>
            <a:off x="2189016" y="4320093"/>
            <a:ext cx="4765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涂浩新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，周志德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，任志磊，江贺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大连理工大学，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2019/11/22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itle 9">
            <a:extLst>
              <a:ext uri="{FF2B5EF4-FFF2-40B4-BE49-F238E27FC236}">
                <a16:creationId xmlns="" xmlns:a16="http://schemas.microsoft.com/office/drawing/2014/main" id="{FC4CB743-2ED6-44D0-BD60-A09DE513AC86}"/>
              </a:ext>
            </a:extLst>
          </p:cNvPr>
          <p:cNvSpPr txBox="1">
            <a:spLocks/>
          </p:cNvSpPr>
          <p:nvPr/>
        </p:nvSpPr>
        <p:spPr>
          <a:xfrm>
            <a:off x="143945" y="3422432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altLang="zh-CN" sz="2000" b="1" dirty="0">
                <a:ea typeface="微软雅黑" panose="020B0503020204020204" pitchFamily="34" charset="-122"/>
              </a:rPr>
              <a:t>Interrupt Data Race Detection via LLVM-based Variable </a:t>
            </a:r>
          </a:p>
          <a:p>
            <a:pPr algn="ctr">
              <a:lnSpc>
                <a:spcPct val="100000"/>
              </a:lnSpc>
            </a:pPr>
            <a:r>
              <a:rPr lang="en-US" altLang="zh-CN" sz="2000" b="1" dirty="0">
                <a:ea typeface="微软雅黑" panose="020B0503020204020204" pitchFamily="34" charset="-122"/>
              </a:rPr>
              <a:t>Access Pattern Search</a:t>
            </a:r>
            <a:endParaRPr lang="zh-CN" altLang="en-US" sz="2000" b="1" dirty="0">
              <a:solidFill>
                <a:schemeClr val="accent1"/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20528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0"/>
          <p:cNvSpPr txBox="1">
            <a:spLocks noChangeArrowheads="1"/>
          </p:cNvSpPr>
          <p:nvPr/>
        </p:nvSpPr>
        <p:spPr bwMode="black">
          <a:xfrm>
            <a:off x="333952" y="130929"/>
            <a:ext cx="7416800" cy="574719"/>
          </a:xfrm>
          <a:prstGeom prst="rect">
            <a:avLst/>
          </a:prstGeom>
          <a:noFill/>
          <a:ln>
            <a:noFill/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eaLnBrk="0" hangingPunct="0">
              <a:buFont typeface="Wingdings" pitchFamily="2" charset="2"/>
              <a:buNone/>
              <a:defRPr sz="2200" b="1">
                <a:solidFill>
                  <a:srgbClr val="1B2153"/>
                </a:solidFill>
                <a:latin typeface="微软雅黑" pitchFamily="34" charset="-122"/>
                <a:ea typeface="微软雅黑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zh-CN" altLang="en-US" sz="2400" dirty="0"/>
              <a:t>题目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解题：</a:t>
            </a:r>
            <a:r>
              <a:rPr lang="zh-CN" altLang="en-US" sz="2400" dirty="0"/>
              <a:t>单变量访问序模式的自动检测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3601" y="44888"/>
            <a:ext cx="1735857" cy="6324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对象 3">
            <a:extLst>
              <a:ext uri="{FF2B5EF4-FFF2-40B4-BE49-F238E27FC236}">
                <a16:creationId xmlns="" xmlns:a16="http://schemas.microsoft.com/office/drawing/2014/main" id="{C4EDFC0E-7622-493B-A5AE-6BFCFDCE078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0431019"/>
              </p:ext>
            </p:extLst>
          </p:nvPr>
        </p:nvGraphicFramePr>
        <p:xfrm>
          <a:off x="1163199" y="3229108"/>
          <a:ext cx="7136253" cy="21355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3" name="Visio" r:id="rId4" imgW="7296232" imgH="2171616" progId="Visio.Drawing.15">
                  <p:embed/>
                </p:oleObj>
              </mc:Choice>
              <mc:Fallback>
                <p:oleObj name="Visio" r:id="rId4" imgW="7296232" imgH="2171616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3199" y="3229108"/>
                        <a:ext cx="7136253" cy="213557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>
            <a:extLst>
              <a:ext uri="{FF2B5EF4-FFF2-40B4-BE49-F238E27FC236}">
                <a16:creationId xmlns="" xmlns:a16="http://schemas.microsoft.com/office/drawing/2014/main" id="{271B2DCC-FF8F-4A25-86C3-6DA796754887}"/>
              </a:ext>
            </a:extLst>
          </p:cNvPr>
          <p:cNvSpPr/>
          <p:nvPr/>
        </p:nvSpPr>
        <p:spPr>
          <a:xfrm>
            <a:off x="1163200" y="2407460"/>
            <a:ext cx="713625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是否存在一条并发路径存在对同一个共享变量的</a:t>
            </a:r>
            <a:r>
              <a:rPr lang="zh-CN" altLang="zh-CN" sz="20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特定访问序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="" xmlns:a16="http://schemas.microsoft.com/office/drawing/2014/main" id="{261B9958-8C38-4D2E-A1DA-A4D733CF53EF}"/>
              </a:ext>
            </a:extLst>
          </p:cNvPr>
          <p:cNvSpPr/>
          <p:nvPr/>
        </p:nvSpPr>
        <p:spPr>
          <a:xfrm>
            <a:off x="900545" y="1311588"/>
            <a:ext cx="766156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同一变量的三次连续并发访问构成中断数据访问冲突</a:t>
            </a:r>
            <a:r>
              <a:rPr lang="zh-CN" altLang="en-US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58153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3601" y="44888"/>
            <a:ext cx="1735857" cy="6324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50"/>
          <p:cNvSpPr txBox="1">
            <a:spLocks noChangeArrowheads="1"/>
          </p:cNvSpPr>
          <p:nvPr/>
        </p:nvSpPr>
        <p:spPr bwMode="black">
          <a:xfrm>
            <a:off x="250825" y="115889"/>
            <a:ext cx="7416800" cy="574719"/>
          </a:xfrm>
          <a:prstGeom prst="rect">
            <a:avLst/>
          </a:prstGeom>
          <a:noFill/>
          <a:ln>
            <a:noFill/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eaLnBrk="0" hangingPunct="0">
              <a:buFont typeface="Wingdings" pitchFamily="2" charset="2"/>
              <a:buNone/>
              <a:defRPr sz="2200" b="1">
                <a:solidFill>
                  <a:srgbClr val="1B2153"/>
                </a:solidFill>
                <a:latin typeface="微软雅黑" pitchFamily="34" charset="-122"/>
                <a:ea typeface="微软雅黑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zh-CN" altLang="en-US" sz="2400" dirty="0"/>
              <a:t>方法：基于</a:t>
            </a:r>
            <a:r>
              <a:rPr lang="en-US" altLang="zh-CN" sz="2400" dirty="0"/>
              <a:t>LLVM</a:t>
            </a:r>
            <a:r>
              <a:rPr lang="zh-CN" altLang="en-US" sz="2400" dirty="0"/>
              <a:t>的变量访问模式搜索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4D562723-5CCC-4637-9EEE-7ECA247D16F0}"/>
              </a:ext>
            </a:extLst>
          </p:cNvPr>
          <p:cNvSpPr txBox="1"/>
          <p:nvPr/>
        </p:nvSpPr>
        <p:spPr>
          <a:xfrm>
            <a:off x="495588" y="1468582"/>
            <a:ext cx="69272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动机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：在中间代码上捕获变量的读写语义。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="" xmlns:a16="http://schemas.microsoft.com/office/drawing/2014/main" id="{7AA0E3C2-026F-4EF5-9C74-4A78BC2B89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171" y="2341171"/>
            <a:ext cx="3747405" cy="335403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="" xmlns:a16="http://schemas.microsoft.com/office/drawing/2014/main" id="{81CC6E6E-FF6B-43C2-AE83-9FE64A4F01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2303" y="2336149"/>
            <a:ext cx="4089054" cy="3359053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="" xmlns:a16="http://schemas.microsoft.com/office/drawing/2014/main" id="{78362ABA-7062-41FB-AB58-21E28AE761AF}"/>
              </a:ext>
            </a:extLst>
          </p:cNvPr>
          <p:cNvSpPr/>
          <p:nvPr/>
        </p:nvSpPr>
        <p:spPr>
          <a:xfrm>
            <a:off x="1125368" y="3710875"/>
            <a:ext cx="2555983" cy="609600"/>
          </a:xfrm>
          <a:prstGeom prst="rect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00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="" xmlns:a16="http://schemas.microsoft.com/office/drawing/2014/main" id="{60C1F0CF-BC88-487F-A6FA-DFBD17786BCB}"/>
              </a:ext>
            </a:extLst>
          </p:cNvPr>
          <p:cNvSpPr/>
          <p:nvPr/>
        </p:nvSpPr>
        <p:spPr>
          <a:xfrm>
            <a:off x="1125368" y="5056466"/>
            <a:ext cx="1854542" cy="270135"/>
          </a:xfrm>
          <a:prstGeom prst="rect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连接符 14">
            <a:extLst>
              <a:ext uri="{FF2B5EF4-FFF2-40B4-BE49-F238E27FC236}">
                <a16:creationId xmlns="" xmlns:a16="http://schemas.microsoft.com/office/drawing/2014/main" id="{B415BA11-9A4B-4730-AEAE-EF2C0907DF0B}"/>
              </a:ext>
            </a:extLst>
          </p:cNvPr>
          <p:cNvCxnSpPr/>
          <p:nvPr/>
        </p:nvCxnSpPr>
        <p:spPr>
          <a:xfrm>
            <a:off x="5264727" y="2957944"/>
            <a:ext cx="339436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="" xmlns:a16="http://schemas.microsoft.com/office/drawing/2014/main" id="{2138CBBD-9BEE-41F5-BFEB-C11D17279501}"/>
              </a:ext>
            </a:extLst>
          </p:cNvPr>
          <p:cNvCxnSpPr/>
          <p:nvPr/>
        </p:nvCxnSpPr>
        <p:spPr>
          <a:xfrm>
            <a:off x="5264727" y="3773383"/>
            <a:ext cx="339436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="" xmlns:a16="http://schemas.microsoft.com/office/drawing/2014/main" id="{3E242BD3-8B3C-4C53-9751-5D2CBC934573}"/>
              </a:ext>
            </a:extLst>
          </p:cNvPr>
          <p:cNvCxnSpPr/>
          <p:nvPr/>
        </p:nvCxnSpPr>
        <p:spPr>
          <a:xfrm>
            <a:off x="5264727" y="5196458"/>
            <a:ext cx="339436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箭头: 右 17">
            <a:extLst>
              <a:ext uri="{FF2B5EF4-FFF2-40B4-BE49-F238E27FC236}">
                <a16:creationId xmlns="" xmlns:a16="http://schemas.microsoft.com/office/drawing/2014/main" id="{6AFCFBDB-43DE-4D6A-BFAF-8EB3FBDBAE38}"/>
              </a:ext>
            </a:extLst>
          </p:cNvPr>
          <p:cNvSpPr/>
          <p:nvPr/>
        </p:nvSpPr>
        <p:spPr>
          <a:xfrm>
            <a:off x="4133769" y="4267752"/>
            <a:ext cx="480483" cy="2701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="" xmlns:a16="http://schemas.microsoft.com/office/drawing/2014/main" id="{278D7ECF-6BA6-4F93-AF3B-E22CA7D9DC0D}"/>
              </a:ext>
            </a:extLst>
          </p:cNvPr>
          <p:cNvSpPr txBox="1"/>
          <p:nvPr/>
        </p:nvSpPr>
        <p:spPr>
          <a:xfrm>
            <a:off x="867551" y="6246527"/>
            <a:ext cx="886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源代码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="" xmlns:a16="http://schemas.microsoft.com/office/drawing/2014/main" id="{2E57021E-620F-4A91-8BD4-8C01FF1275D4}"/>
              </a:ext>
            </a:extLst>
          </p:cNvPr>
          <p:cNvSpPr txBox="1"/>
          <p:nvPr/>
        </p:nvSpPr>
        <p:spPr>
          <a:xfrm>
            <a:off x="6280059" y="6246527"/>
            <a:ext cx="933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LLVM IR</a:t>
            </a:r>
            <a:endParaRPr lang="zh-CN" altLang="en-US" dirty="0"/>
          </a:p>
        </p:txBody>
      </p:sp>
      <p:cxnSp>
        <p:nvCxnSpPr>
          <p:cNvPr id="6" name="Straight Arrow Connector 5"/>
          <p:cNvCxnSpPr>
            <a:stCxn id="19" idx="3"/>
            <a:endCxn id="20" idx="1"/>
          </p:cNvCxnSpPr>
          <p:nvPr/>
        </p:nvCxnSpPr>
        <p:spPr>
          <a:xfrm>
            <a:off x="1754242" y="6431193"/>
            <a:ext cx="452581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150988" y="6037407"/>
            <a:ext cx="4000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clang</a:t>
            </a:r>
            <a:r>
              <a:rPr lang="zh-CN" altLang="en-US" dirty="0" smtClean="0"/>
              <a:t> </a:t>
            </a:r>
            <a:r>
              <a:rPr lang="mr-IN" altLang="zh-CN" dirty="0" smtClean="0"/>
              <a:t>–</a:t>
            </a:r>
            <a:r>
              <a:rPr lang="en-US" altLang="zh-CN" dirty="0" smtClean="0"/>
              <a:t>S</a:t>
            </a:r>
            <a:r>
              <a:rPr lang="zh-CN" altLang="en-US" dirty="0" smtClean="0"/>
              <a:t> </a:t>
            </a:r>
            <a:r>
              <a:rPr lang="mr-IN" altLang="zh-CN" dirty="0" smtClean="0"/>
              <a:t>–</a:t>
            </a:r>
            <a:r>
              <a:rPr lang="en-US" altLang="zh-CN" dirty="0" smtClean="0"/>
              <a:t>emit-</a:t>
            </a:r>
            <a:r>
              <a:rPr lang="en-US" altLang="zh-CN" dirty="0" err="1" smtClean="0"/>
              <a:t>llvm</a:t>
            </a:r>
            <a:r>
              <a:rPr lang="zh-CN" altLang="en-US" dirty="0" smtClean="0"/>
              <a:t> </a:t>
            </a:r>
            <a:r>
              <a:rPr lang="en-US" altLang="zh-CN" dirty="0" smtClean="0"/>
              <a:t>-c</a:t>
            </a:r>
            <a:r>
              <a:rPr lang="zh-CN" altLang="en-US" dirty="0" smtClean="0"/>
              <a:t> </a:t>
            </a:r>
            <a:r>
              <a:rPr lang="en-US" altLang="zh-CN" dirty="0" smtClean="0"/>
              <a:t>case1.c</a:t>
            </a:r>
            <a:r>
              <a:rPr lang="zh-CN" altLang="en-US" dirty="0" smtClean="0"/>
              <a:t> </a:t>
            </a:r>
            <a:r>
              <a:rPr lang="mr-IN" altLang="zh-CN" dirty="0" smtClean="0"/>
              <a:t>–</a:t>
            </a:r>
            <a:r>
              <a:rPr lang="en-US" altLang="zh-CN" dirty="0" smtClean="0"/>
              <a:t>o</a:t>
            </a:r>
            <a:r>
              <a:rPr lang="zh-CN" altLang="en-US" dirty="0" smtClean="0"/>
              <a:t> </a:t>
            </a:r>
            <a:r>
              <a:rPr lang="en-US" altLang="zh-CN" dirty="0" smtClean="0"/>
              <a:t>case1.ll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508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="" xmlns:a16="http://schemas.microsoft.com/office/drawing/2014/main" id="{0E9C576C-02F1-4FE9-807A-686D64B97B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3601" y="44888"/>
            <a:ext cx="1735857" cy="6324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50">
            <a:extLst>
              <a:ext uri="{FF2B5EF4-FFF2-40B4-BE49-F238E27FC236}">
                <a16:creationId xmlns="" xmlns:a16="http://schemas.microsoft.com/office/drawing/2014/main" id="{615C1630-9524-4AC7-8B6B-B06C64384FAC}"/>
              </a:ext>
            </a:extLst>
          </p:cNvPr>
          <p:cNvSpPr txBox="1">
            <a:spLocks noChangeArrowheads="1"/>
          </p:cNvSpPr>
          <p:nvPr/>
        </p:nvSpPr>
        <p:spPr bwMode="black">
          <a:xfrm>
            <a:off x="250825" y="115889"/>
            <a:ext cx="7416800" cy="574719"/>
          </a:xfrm>
          <a:prstGeom prst="rect">
            <a:avLst/>
          </a:prstGeom>
          <a:noFill/>
          <a:ln>
            <a:noFill/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eaLnBrk="0" hangingPunct="0">
              <a:buFont typeface="Wingdings" pitchFamily="2" charset="2"/>
              <a:buNone/>
              <a:defRPr sz="2200" b="1">
                <a:solidFill>
                  <a:srgbClr val="1B2153"/>
                </a:solidFill>
                <a:latin typeface="微软雅黑" pitchFamily="34" charset="-122"/>
                <a:ea typeface="微软雅黑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zh-CN" altLang="en-US" sz="2400" dirty="0"/>
              <a:t>方法：基于</a:t>
            </a:r>
            <a:r>
              <a:rPr lang="en-US" altLang="zh-CN" sz="2400" dirty="0"/>
              <a:t>LLVM</a:t>
            </a:r>
            <a:r>
              <a:rPr lang="zh-CN" altLang="en-US" sz="2400" dirty="0"/>
              <a:t>的变量访问模式搜索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="" xmlns:a16="http://schemas.microsoft.com/office/drawing/2014/main" id="{5CF5DC5E-9361-406D-9600-837932B3C97A}"/>
              </a:ext>
            </a:extLst>
          </p:cNvPr>
          <p:cNvSpPr txBox="1"/>
          <p:nvPr/>
        </p:nvSpPr>
        <p:spPr>
          <a:xfrm>
            <a:off x="734291" y="1969373"/>
            <a:ext cx="45858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Step 1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构建程间控制流图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F8945EC3-CAA5-4F12-847C-3A1232872086}"/>
              </a:ext>
            </a:extLst>
          </p:cNvPr>
          <p:cNvSpPr txBox="1"/>
          <p:nvPr/>
        </p:nvSpPr>
        <p:spPr>
          <a:xfrm>
            <a:off x="734291" y="1191491"/>
            <a:ext cx="29233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方法步骤：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="" xmlns:a16="http://schemas.microsoft.com/office/drawing/2014/main" id="{22717AE5-1F84-4654-8CB5-FA0D143BD259}"/>
              </a:ext>
            </a:extLst>
          </p:cNvPr>
          <p:cNvSpPr txBox="1"/>
          <p:nvPr/>
        </p:nvSpPr>
        <p:spPr>
          <a:xfrm>
            <a:off x="2847109" y="6372779"/>
            <a:ext cx="3449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程间控制流图（例</a:t>
            </a:r>
            <a:r>
              <a:rPr lang="en-US" altLang="zh-CN" dirty="0"/>
              <a:t>8</a:t>
            </a:r>
            <a:r>
              <a:rPr lang="zh-CN" altLang="en-US" dirty="0"/>
              <a:t>，已简化）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="" xmlns:a16="http://schemas.microsoft.com/office/drawing/2014/main" id="{1B94A34E-CBAF-4970-A1DE-043DCD89C742}"/>
              </a:ext>
            </a:extLst>
          </p:cNvPr>
          <p:cNvSpPr txBox="1"/>
          <p:nvPr/>
        </p:nvSpPr>
        <p:spPr>
          <a:xfrm>
            <a:off x="1558636" y="2479964"/>
            <a:ext cx="29371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IR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指令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分析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函数调用关系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="" xmlns:a16="http://schemas.microsoft.com/office/drawing/2014/main" id="{E9D1F490-80DB-4595-98A2-AC85A329C9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825" y="3217533"/>
            <a:ext cx="8771467" cy="3142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543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="" xmlns:a16="http://schemas.microsoft.com/office/drawing/2014/main" id="{43F43526-15D0-405F-A9BC-731AAFF5B352}"/>
              </a:ext>
            </a:extLst>
          </p:cNvPr>
          <p:cNvSpPr txBox="1"/>
          <p:nvPr/>
        </p:nvSpPr>
        <p:spPr>
          <a:xfrm>
            <a:off x="734290" y="1885635"/>
            <a:ext cx="7292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Step 2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分析程间控制流图中对共享变量的读写语义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0E520295-83E6-4F63-BF64-87438E2CD3D3}"/>
              </a:ext>
            </a:extLst>
          </p:cNvPr>
          <p:cNvSpPr txBox="1"/>
          <p:nvPr/>
        </p:nvSpPr>
        <p:spPr>
          <a:xfrm>
            <a:off x="734291" y="1191491"/>
            <a:ext cx="29233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方法步骤：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="" xmlns:a16="http://schemas.microsoft.com/office/drawing/2014/main" id="{16AE2EBC-EF01-4FD2-8A48-CC1AC52878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3601" y="44888"/>
            <a:ext cx="1735857" cy="6324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50">
            <a:extLst>
              <a:ext uri="{FF2B5EF4-FFF2-40B4-BE49-F238E27FC236}">
                <a16:creationId xmlns="" xmlns:a16="http://schemas.microsoft.com/office/drawing/2014/main" id="{829555FA-A326-4336-BAD6-EB25C05DE5CF}"/>
              </a:ext>
            </a:extLst>
          </p:cNvPr>
          <p:cNvSpPr txBox="1">
            <a:spLocks noChangeArrowheads="1"/>
          </p:cNvSpPr>
          <p:nvPr/>
        </p:nvSpPr>
        <p:spPr bwMode="black">
          <a:xfrm>
            <a:off x="250825" y="115889"/>
            <a:ext cx="7416800" cy="574719"/>
          </a:xfrm>
          <a:prstGeom prst="rect">
            <a:avLst/>
          </a:prstGeom>
          <a:noFill/>
          <a:ln>
            <a:noFill/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eaLnBrk="0" hangingPunct="0">
              <a:buFont typeface="Wingdings" pitchFamily="2" charset="2"/>
              <a:buNone/>
              <a:defRPr sz="2200" b="1">
                <a:solidFill>
                  <a:srgbClr val="1B2153"/>
                </a:solidFill>
                <a:latin typeface="微软雅黑" pitchFamily="34" charset="-122"/>
                <a:ea typeface="微软雅黑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zh-CN" altLang="en-US" sz="2400" dirty="0"/>
              <a:t>方法：基于</a:t>
            </a:r>
            <a:r>
              <a:rPr lang="en-US" altLang="zh-CN" sz="2400" dirty="0"/>
              <a:t>LLVM</a:t>
            </a:r>
            <a:r>
              <a:rPr lang="zh-CN" altLang="en-US" sz="2400" dirty="0"/>
              <a:t>的变量访问模式搜索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="" xmlns:a16="http://schemas.microsoft.com/office/drawing/2014/main" id="{3B12C4EC-65FB-44C3-8042-F6AA26C82B1E}"/>
              </a:ext>
            </a:extLst>
          </p:cNvPr>
          <p:cNvSpPr txBox="1"/>
          <p:nvPr/>
        </p:nvSpPr>
        <p:spPr>
          <a:xfrm>
            <a:off x="2655453" y="5976339"/>
            <a:ext cx="3449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程间控制流图（例</a:t>
            </a:r>
            <a:r>
              <a:rPr lang="en-US" altLang="zh-CN" dirty="0"/>
              <a:t>8</a:t>
            </a:r>
            <a:r>
              <a:rPr lang="zh-CN" altLang="en-US" dirty="0"/>
              <a:t>，已简化）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="" xmlns:a16="http://schemas.microsoft.com/office/drawing/2014/main" id="{9ED450E6-EC05-4A68-B3D9-632F739FFF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825" y="2683143"/>
            <a:ext cx="8771467" cy="3142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236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图片 27">
            <a:extLst>
              <a:ext uri="{FF2B5EF4-FFF2-40B4-BE49-F238E27FC236}">
                <a16:creationId xmlns="" xmlns:a16="http://schemas.microsoft.com/office/drawing/2014/main" id="{24FB1A70-CD27-4AC7-8D09-70AE4579CA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533" y="2769149"/>
            <a:ext cx="8771467" cy="3142019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="" xmlns:a16="http://schemas.microsoft.com/office/drawing/2014/main" id="{0396179D-D9E5-4D2C-8B72-FEFD7AE586B7}"/>
              </a:ext>
            </a:extLst>
          </p:cNvPr>
          <p:cNvSpPr txBox="1"/>
          <p:nvPr/>
        </p:nvSpPr>
        <p:spPr>
          <a:xfrm>
            <a:off x="734290" y="1806601"/>
            <a:ext cx="74167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Step 3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根据共享变量的读写语义与中断的关系，搜索并判定可能的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bug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3C70053A-2847-43EC-93C8-42084BE46B4E}"/>
              </a:ext>
            </a:extLst>
          </p:cNvPr>
          <p:cNvSpPr txBox="1"/>
          <p:nvPr/>
        </p:nvSpPr>
        <p:spPr>
          <a:xfrm>
            <a:off x="734291" y="1191491"/>
            <a:ext cx="29233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方法步骤：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1E0CC98B-9C13-4CBB-B2A9-628954B972B5}"/>
              </a:ext>
            </a:extLst>
          </p:cNvPr>
          <p:cNvSpPr txBox="1"/>
          <p:nvPr/>
        </p:nvSpPr>
        <p:spPr>
          <a:xfrm>
            <a:off x="3033375" y="5936935"/>
            <a:ext cx="3449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程间控制流图（例</a:t>
            </a:r>
            <a:r>
              <a:rPr lang="en-US" altLang="zh-CN" dirty="0"/>
              <a:t>8</a:t>
            </a:r>
            <a:r>
              <a:rPr lang="zh-CN" altLang="en-US" dirty="0"/>
              <a:t>，已简化）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="" xmlns:a16="http://schemas.microsoft.com/office/drawing/2014/main" id="{9741B99A-2889-474F-9664-DA4A11981E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3601" y="44888"/>
            <a:ext cx="1735857" cy="6324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le 50">
            <a:extLst>
              <a:ext uri="{FF2B5EF4-FFF2-40B4-BE49-F238E27FC236}">
                <a16:creationId xmlns="" xmlns:a16="http://schemas.microsoft.com/office/drawing/2014/main" id="{831D26E8-FA2F-4A83-8465-98E7203424E1}"/>
              </a:ext>
            </a:extLst>
          </p:cNvPr>
          <p:cNvSpPr txBox="1">
            <a:spLocks noChangeArrowheads="1"/>
          </p:cNvSpPr>
          <p:nvPr/>
        </p:nvSpPr>
        <p:spPr bwMode="black">
          <a:xfrm>
            <a:off x="250825" y="115889"/>
            <a:ext cx="7416800" cy="574719"/>
          </a:xfrm>
          <a:prstGeom prst="rect">
            <a:avLst/>
          </a:prstGeom>
          <a:noFill/>
          <a:ln>
            <a:noFill/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eaLnBrk="0" hangingPunct="0">
              <a:buFont typeface="Wingdings" pitchFamily="2" charset="2"/>
              <a:buNone/>
              <a:defRPr sz="2200" b="1">
                <a:solidFill>
                  <a:srgbClr val="1B2153"/>
                </a:solidFill>
                <a:latin typeface="微软雅黑" pitchFamily="34" charset="-122"/>
                <a:ea typeface="微软雅黑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zh-CN" altLang="en-US" sz="2400" dirty="0"/>
              <a:t>方法：基于</a:t>
            </a:r>
            <a:r>
              <a:rPr lang="en-US" altLang="zh-CN" sz="2400" dirty="0"/>
              <a:t>LLVM</a:t>
            </a:r>
            <a:r>
              <a:rPr lang="zh-CN" altLang="en-US" sz="2400" dirty="0"/>
              <a:t>的变量访问模式搜索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="" xmlns:a16="http://schemas.microsoft.com/office/drawing/2014/main" id="{FEC202FE-9F68-44FB-99CF-214134AEFCA2}"/>
              </a:ext>
            </a:extLst>
          </p:cNvPr>
          <p:cNvSpPr/>
          <p:nvPr/>
        </p:nvSpPr>
        <p:spPr>
          <a:xfrm>
            <a:off x="1031669" y="4205191"/>
            <a:ext cx="4254706" cy="321823"/>
          </a:xfrm>
          <a:prstGeom prst="rect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="" xmlns:a16="http://schemas.microsoft.com/office/drawing/2014/main" id="{74B57A88-379E-4054-B9C0-4AF30481EB58}"/>
              </a:ext>
            </a:extLst>
          </p:cNvPr>
          <p:cNvSpPr/>
          <p:nvPr/>
        </p:nvSpPr>
        <p:spPr>
          <a:xfrm>
            <a:off x="5566112" y="4069911"/>
            <a:ext cx="3448771" cy="135280"/>
          </a:xfrm>
          <a:prstGeom prst="rect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连接符 13">
            <a:extLst>
              <a:ext uri="{FF2B5EF4-FFF2-40B4-BE49-F238E27FC236}">
                <a16:creationId xmlns="" xmlns:a16="http://schemas.microsoft.com/office/drawing/2014/main" id="{DA837E81-36C6-4462-9EF8-D75B5335CF7F}"/>
              </a:ext>
            </a:extLst>
          </p:cNvPr>
          <p:cNvCxnSpPr>
            <a:cxnSpLocks/>
          </p:cNvCxnSpPr>
          <p:nvPr/>
        </p:nvCxnSpPr>
        <p:spPr>
          <a:xfrm>
            <a:off x="1222375" y="5325883"/>
            <a:ext cx="4343737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箭头: 左弧形 25">
            <a:extLst>
              <a:ext uri="{FF2B5EF4-FFF2-40B4-BE49-F238E27FC236}">
                <a16:creationId xmlns="" xmlns:a16="http://schemas.microsoft.com/office/drawing/2014/main" id="{7EA79ACA-A02B-4EBE-A2E6-5E2F74CBF177}"/>
              </a:ext>
            </a:extLst>
          </p:cNvPr>
          <p:cNvSpPr/>
          <p:nvPr/>
        </p:nvSpPr>
        <p:spPr>
          <a:xfrm rot="15668553">
            <a:off x="5706093" y="3729996"/>
            <a:ext cx="423724" cy="1769587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7" name="箭头: 下 26">
            <a:extLst>
              <a:ext uri="{FF2B5EF4-FFF2-40B4-BE49-F238E27FC236}">
                <a16:creationId xmlns="" xmlns:a16="http://schemas.microsoft.com/office/drawing/2014/main" id="{606498E9-1FD7-49C8-B4C4-44EB93D31257}"/>
              </a:ext>
            </a:extLst>
          </p:cNvPr>
          <p:cNvSpPr/>
          <p:nvPr/>
        </p:nvSpPr>
        <p:spPr>
          <a:xfrm rot="19985830">
            <a:off x="4131056" y="4584327"/>
            <a:ext cx="259389" cy="5319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3524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="" xmlns:a16="http://schemas.microsoft.com/office/drawing/2014/main" id="{0396179D-D9E5-4D2C-8B72-FEFD7AE586B7}"/>
              </a:ext>
            </a:extLst>
          </p:cNvPr>
          <p:cNvSpPr txBox="1"/>
          <p:nvPr/>
        </p:nvSpPr>
        <p:spPr>
          <a:xfrm>
            <a:off x="486889" y="2467919"/>
            <a:ext cx="76642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使用工具：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LLVM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10.0,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Clang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10.0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Cmake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3.11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3C70053A-2847-43EC-93C8-42084BE46B4E}"/>
              </a:ext>
            </a:extLst>
          </p:cNvPr>
          <p:cNvSpPr txBox="1"/>
          <p:nvPr/>
        </p:nvSpPr>
        <p:spPr>
          <a:xfrm>
            <a:off x="486889" y="1191491"/>
            <a:ext cx="82771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开发平台：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Mac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OS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10.14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可运行在任意</a:t>
            </a:r>
            <a:r>
              <a:rPr lang="en-US" altLang="zh-CN" sz="24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24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</a:t>
            </a:r>
            <a:r>
              <a:rPr lang="en-US" altLang="zh-CN" sz="24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4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Picture 2">
            <a:extLst>
              <a:ext uri="{FF2B5EF4-FFF2-40B4-BE49-F238E27FC236}">
                <a16:creationId xmlns="" xmlns:a16="http://schemas.microsoft.com/office/drawing/2014/main" id="{9741B99A-2889-474F-9664-DA4A11981E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3601" y="44888"/>
            <a:ext cx="1735857" cy="6324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le 50">
            <a:extLst>
              <a:ext uri="{FF2B5EF4-FFF2-40B4-BE49-F238E27FC236}">
                <a16:creationId xmlns="" xmlns:a16="http://schemas.microsoft.com/office/drawing/2014/main" id="{831D26E8-FA2F-4A83-8465-98E7203424E1}"/>
              </a:ext>
            </a:extLst>
          </p:cNvPr>
          <p:cNvSpPr txBox="1">
            <a:spLocks noChangeArrowheads="1"/>
          </p:cNvSpPr>
          <p:nvPr/>
        </p:nvSpPr>
        <p:spPr bwMode="black">
          <a:xfrm>
            <a:off x="250825" y="115889"/>
            <a:ext cx="7416800" cy="574719"/>
          </a:xfrm>
          <a:prstGeom prst="rect">
            <a:avLst/>
          </a:prstGeom>
          <a:noFill/>
          <a:ln>
            <a:noFill/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eaLnBrk="0" hangingPunct="0">
              <a:buFont typeface="Wingdings" pitchFamily="2" charset="2"/>
              <a:buNone/>
              <a:defRPr sz="2200" b="1">
                <a:solidFill>
                  <a:srgbClr val="1B2153"/>
                </a:solidFill>
                <a:latin typeface="微软雅黑" pitchFamily="34" charset="-122"/>
                <a:ea typeface="微软雅黑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zh-CN" altLang="en-US" sz="2400" dirty="0" smtClean="0"/>
              <a:t>实验环境及主要流程</a:t>
            </a:r>
            <a:endParaRPr lang="zh-CN" altLang="en-US" sz="2400" dirty="0"/>
          </a:p>
        </p:txBody>
      </p:sp>
      <p:sp>
        <p:nvSpPr>
          <p:cNvPr id="13" name="文本框 4">
            <a:extLst>
              <a:ext uri="{FF2B5EF4-FFF2-40B4-BE49-F238E27FC236}">
                <a16:creationId xmlns="" xmlns:a16="http://schemas.microsoft.com/office/drawing/2014/main" id="{3C70053A-2847-43EC-93C8-42084BE46B4E}"/>
              </a:ext>
            </a:extLst>
          </p:cNvPr>
          <p:cNvSpPr txBox="1"/>
          <p:nvPr/>
        </p:nvSpPr>
        <p:spPr>
          <a:xfrm>
            <a:off x="486889" y="1829705"/>
            <a:ext cx="3170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开发语言：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C/C++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47537" y="3223863"/>
            <a:ext cx="8316453" cy="29038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375065" y="3372592"/>
            <a:ext cx="4655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/>
              <a:t>主要处理流程</a:t>
            </a:r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2072244" y="4049297"/>
            <a:ext cx="2065364" cy="15667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rgbClr val="C00000"/>
                </a:solidFill>
              </a:rPr>
              <a:t>预处理</a:t>
            </a:r>
            <a:endParaRPr lang="en-US" altLang="zh-CN" b="1" dirty="0" smtClean="0">
              <a:solidFill>
                <a:srgbClr val="C00000"/>
              </a:solidFill>
            </a:endParaRPr>
          </a:p>
          <a:p>
            <a:pPr algn="ctr"/>
            <a:endParaRPr lang="en-US" altLang="zh-CN" b="1" dirty="0" smtClean="0">
              <a:solidFill>
                <a:srgbClr val="C00000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zh-CN" altLang="en-US" b="1" dirty="0" smtClean="0">
                <a:solidFill>
                  <a:schemeClr val="tx1"/>
                </a:solidFill>
              </a:rPr>
              <a:t>编译</a:t>
            </a:r>
            <a:r>
              <a:rPr lang="zh-CN" altLang="en-US" b="1" dirty="0" smtClean="0">
                <a:solidFill>
                  <a:schemeClr val="tx1"/>
                </a:solidFill>
              </a:rPr>
              <a:t>源码获取</a:t>
            </a:r>
            <a:r>
              <a:rPr lang="en-US" altLang="zh-CN" b="1" dirty="0" smtClean="0">
                <a:solidFill>
                  <a:schemeClr val="tx1"/>
                </a:solidFill>
              </a:rPr>
              <a:t>IR</a:t>
            </a:r>
            <a:endParaRPr lang="en-US" b="1" dirty="0">
              <a:solidFill>
                <a:schemeClr val="tx1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zh-CN" altLang="en-US" b="1" dirty="0">
                <a:solidFill>
                  <a:schemeClr val="tx1"/>
                </a:solidFill>
              </a:rPr>
              <a:t>提取</a:t>
            </a:r>
            <a:r>
              <a:rPr lang="en-US" altLang="zh-CN" b="1" dirty="0" smtClean="0">
                <a:solidFill>
                  <a:schemeClr val="tx1"/>
                </a:solidFill>
              </a:rPr>
              <a:t>IR</a:t>
            </a:r>
            <a:r>
              <a:rPr lang="zh-CN" altLang="en-US" b="1" dirty="0" smtClean="0">
                <a:solidFill>
                  <a:schemeClr val="tx1"/>
                </a:solidFill>
              </a:rPr>
              <a:t>关键</a:t>
            </a:r>
            <a:r>
              <a:rPr lang="zh-CN" altLang="en-US" b="1" dirty="0">
                <a:solidFill>
                  <a:schemeClr val="tx1"/>
                </a:solidFill>
              </a:rPr>
              <a:t>信息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575182" y="3861312"/>
            <a:ext cx="1843368" cy="19426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rgbClr val="C00000"/>
                </a:solidFill>
              </a:rPr>
              <a:t>核心处理</a:t>
            </a:r>
            <a:endParaRPr lang="en-US" altLang="zh-CN" b="1" dirty="0">
              <a:solidFill>
                <a:srgbClr val="C00000"/>
              </a:solidFill>
            </a:endParaRPr>
          </a:p>
          <a:p>
            <a:pPr algn="ctr"/>
            <a:endParaRPr lang="en-US" altLang="zh-CN" b="1" dirty="0">
              <a:solidFill>
                <a:srgbClr val="C00000"/>
              </a:solidFill>
            </a:endParaRPr>
          </a:p>
          <a:p>
            <a:pPr marL="285750" indent="-285750" algn="ctr">
              <a:buFont typeface="Arial" charset="0"/>
              <a:buChar char="•"/>
            </a:pPr>
            <a:r>
              <a:rPr lang="zh-CN" altLang="en-US" b="1" dirty="0" smtClean="0">
                <a:solidFill>
                  <a:schemeClr val="tx1"/>
                </a:solidFill>
              </a:rPr>
              <a:t>四种模式</a:t>
            </a:r>
            <a:endParaRPr lang="en-US" altLang="zh-CN" b="1" dirty="0" smtClean="0">
              <a:solidFill>
                <a:schemeClr val="tx1"/>
              </a:solidFill>
            </a:endParaRPr>
          </a:p>
          <a:p>
            <a:pPr marL="285750" indent="-285750" algn="ctr">
              <a:buFont typeface="Arial" charset="0"/>
              <a:buChar char="•"/>
            </a:pPr>
            <a:r>
              <a:rPr lang="zh-CN" altLang="en-US" b="1" dirty="0">
                <a:solidFill>
                  <a:schemeClr val="tx1"/>
                </a:solidFill>
              </a:rPr>
              <a:t>初始化</a:t>
            </a:r>
            <a:r>
              <a:rPr lang="zh-CN" altLang="en-US" b="1" dirty="0" smtClean="0">
                <a:solidFill>
                  <a:schemeClr val="tx1"/>
                </a:solidFill>
              </a:rPr>
              <a:t>函数</a:t>
            </a:r>
            <a:endParaRPr lang="en-US" altLang="zh-CN" b="1" dirty="0" smtClean="0">
              <a:solidFill>
                <a:schemeClr val="tx1"/>
              </a:solidFill>
            </a:endParaRPr>
          </a:p>
          <a:p>
            <a:pPr marL="285750" indent="-285750" algn="ctr">
              <a:buFont typeface="Arial" charset="0"/>
              <a:buChar char="•"/>
            </a:pPr>
            <a:r>
              <a:rPr lang="zh-CN" altLang="en-US" b="1" dirty="0" smtClean="0">
                <a:solidFill>
                  <a:schemeClr val="tx1"/>
                </a:solidFill>
              </a:rPr>
              <a:t>中断开关</a:t>
            </a:r>
            <a:endParaRPr lang="en-US" altLang="zh-CN" b="1" dirty="0" smtClean="0">
              <a:solidFill>
                <a:schemeClr val="tx1"/>
              </a:solidFill>
            </a:endParaRPr>
          </a:p>
          <a:p>
            <a:pPr marL="285750" indent="-285750" algn="ctr">
              <a:buFont typeface="Arial" charset="0"/>
              <a:buChar char="•"/>
            </a:pPr>
            <a:r>
              <a:rPr lang="zh-CN" altLang="en-US" b="1" dirty="0" smtClean="0">
                <a:solidFill>
                  <a:schemeClr val="tx1"/>
                </a:solidFill>
              </a:rPr>
              <a:t>中断优先级</a:t>
            </a:r>
            <a:endParaRPr lang="en-US" altLang="zh-CN" b="1" dirty="0" smtClean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856124" y="4410776"/>
            <a:ext cx="1834417" cy="9990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rgbClr val="C00000"/>
                </a:solidFill>
              </a:rPr>
              <a:t>输出</a:t>
            </a:r>
            <a:endParaRPr lang="en-US" altLang="zh-CN" b="1" dirty="0" smtClean="0">
              <a:solidFill>
                <a:srgbClr val="C00000"/>
              </a:solidFill>
            </a:endParaRPr>
          </a:p>
          <a:p>
            <a:pPr algn="ctr"/>
            <a:endParaRPr lang="en-US" altLang="zh-CN" b="1" dirty="0" smtClean="0">
              <a:solidFill>
                <a:srgbClr val="C00000"/>
              </a:solidFill>
            </a:endParaRPr>
          </a:p>
          <a:p>
            <a:pPr marL="285750" indent="-285750" algn="ctr">
              <a:buFont typeface="Arial" charset="0"/>
              <a:buChar char="•"/>
            </a:pPr>
            <a:r>
              <a:rPr lang="en-US" altLang="zh-CN" b="1" dirty="0" smtClean="0">
                <a:solidFill>
                  <a:schemeClr val="tx1"/>
                </a:solidFill>
              </a:rPr>
              <a:t>Bug</a:t>
            </a:r>
            <a:r>
              <a:rPr lang="zh-CN" altLang="en-US" b="1" dirty="0" smtClean="0">
                <a:solidFill>
                  <a:schemeClr val="tx1"/>
                </a:solidFill>
              </a:rPr>
              <a:t>相关信息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94345" y="4329253"/>
            <a:ext cx="1192328" cy="98689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 </a:t>
            </a:r>
            <a:r>
              <a:rPr lang="zh-CN" altLang="en-US" b="1" smtClean="0">
                <a:solidFill>
                  <a:srgbClr val="C00000"/>
                </a:solidFill>
              </a:rPr>
              <a:t>输入</a:t>
            </a:r>
            <a:endParaRPr lang="en-US" altLang="zh-CN" b="1" dirty="0" smtClean="0">
              <a:solidFill>
                <a:srgbClr val="C00000"/>
              </a:solidFill>
            </a:endParaRPr>
          </a:p>
          <a:p>
            <a:pPr algn="ctr"/>
            <a:endParaRPr lang="en-US" altLang="zh-CN" b="1" dirty="0" smtClean="0">
              <a:solidFill>
                <a:srgbClr val="C00000"/>
              </a:solidFill>
            </a:endParaRPr>
          </a:p>
          <a:p>
            <a:pPr marL="285750" indent="-285750" algn="ctr">
              <a:buFont typeface="Arial" charset="0"/>
              <a:buChar char="•"/>
            </a:pPr>
            <a:r>
              <a:rPr lang="zh-CN" altLang="en-US" b="1" dirty="0" smtClean="0">
                <a:solidFill>
                  <a:schemeClr val="tx1"/>
                </a:solidFill>
              </a:rPr>
              <a:t>源文件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1730516" y="4717329"/>
            <a:ext cx="270813" cy="2306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>
            <a:off x="4215864" y="4707664"/>
            <a:ext cx="270813" cy="2306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>
            <a:off x="6507055" y="4707375"/>
            <a:ext cx="270813" cy="2306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722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3601" y="44888"/>
            <a:ext cx="1735857" cy="6324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50"/>
          <p:cNvSpPr txBox="1">
            <a:spLocks noChangeArrowheads="1"/>
          </p:cNvSpPr>
          <p:nvPr/>
        </p:nvSpPr>
        <p:spPr bwMode="black">
          <a:xfrm>
            <a:off x="250825" y="115889"/>
            <a:ext cx="7416800" cy="574719"/>
          </a:xfrm>
          <a:prstGeom prst="rect">
            <a:avLst/>
          </a:prstGeom>
          <a:noFill/>
          <a:ln>
            <a:noFill/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eaLnBrk="0" hangingPunct="0">
              <a:buFont typeface="Wingdings" pitchFamily="2" charset="2"/>
              <a:buNone/>
              <a:defRPr sz="2200" b="1">
                <a:solidFill>
                  <a:srgbClr val="1B2153"/>
                </a:solidFill>
                <a:latin typeface="微软雅黑" pitchFamily="34" charset="-122"/>
                <a:ea typeface="微软雅黑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zh-CN" altLang="en-US" sz="2400" dirty="0"/>
              <a:t>实验</a:t>
            </a:r>
            <a:r>
              <a:rPr lang="zh-CN" altLang="en-US" sz="2400" dirty="0" smtClean="0"/>
              <a:t>结果统计</a:t>
            </a:r>
            <a:endParaRPr lang="zh-CN" altLang="en-US" sz="24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569401"/>
              </p:ext>
            </p:extLst>
          </p:nvPr>
        </p:nvGraphicFramePr>
        <p:xfrm>
          <a:off x="950026" y="1543776"/>
          <a:ext cx="7386452" cy="4940166"/>
        </p:xfrm>
        <a:graphic>
          <a:graphicData uri="http://schemas.openxmlformats.org/drawingml/2006/table">
            <a:tbl>
              <a:tblPr/>
              <a:tblGrid>
                <a:gridCol w="1586622"/>
                <a:gridCol w="1159966"/>
                <a:gridCol w="1159966"/>
                <a:gridCol w="1159966"/>
                <a:gridCol w="1159966"/>
                <a:gridCol w="1159966"/>
              </a:tblGrid>
              <a:tr h="145299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实例编号</a:t>
                      </a:r>
                    </a:p>
                  </a:txBody>
                  <a:tcPr marL="3999" marR="3999" marT="3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bug</a:t>
                      </a:r>
                      <a:r>
                        <a:rPr lang="zh-CN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类型及数量</a:t>
                      </a:r>
                    </a:p>
                  </a:txBody>
                  <a:tcPr marL="3999" marR="3999" marT="3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小计</a:t>
                      </a:r>
                    </a:p>
                  </a:txBody>
                  <a:tcPr marL="3999" marR="3999" marT="3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</a:tr>
              <a:tr h="14529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RWR</a:t>
                      </a:r>
                    </a:p>
                  </a:txBody>
                  <a:tcPr marL="3999" marR="3999" marT="3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WWR</a:t>
                      </a:r>
                    </a:p>
                  </a:txBody>
                  <a:tcPr marL="3999" marR="3999" marT="3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RWW</a:t>
                      </a:r>
                    </a:p>
                  </a:txBody>
                  <a:tcPr marL="3999" marR="3999" marT="3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WRW</a:t>
                      </a:r>
                    </a:p>
                  </a:txBody>
                  <a:tcPr marL="3999" marR="3999" marT="3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529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3999" marR="3999" marT="3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3999" marR="3999" marT="3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3999" marR="3999" marT="3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3999" marR="3999" marT="3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3999" marR="3999" marT="3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3999" marR="3999" marT="3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</a:tr>
              <a:tr h="145299">
                <a:tc>
                  <a:txBody>
                    <a:bodyPr/>
                    <a:lstStyle/>
                    <a:p>
                      <a:pPr algn="ctr" fontAlgn="ctr"/>
                      <a:r>
                        <a:rPr lang="is-I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3999" marR="3999" marT="3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3999" marR="3999" marT="3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3999" marR="3999" marT="3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3999" marR="3999" marT="3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3999" marR="3999" marT="3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</a:t>
                      </a:r>
                    </a:p>
                  </a:txBody>
                  <a:tcPr marL="3999" marR="3999" marT="3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14529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3999" marR="3999" marT="3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3999" marR="3999" marT="3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3999" marR="3999" marT="3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3999" marR="3999" marT="3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3999" marR="3999" marT="3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3999" marR="3999" marT="3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</a:tr>
              <a:tr h="14529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</a:t>
                      </a:r>
                    </a:p>
                  </a:txBody>
                  <a:tcPr marL="3999" marR="3999" marT="3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3999" marR="3999" marT="3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3999" marR="3999" marT="3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3999" marR="3999" marT="3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3999" marR="3999" marT="3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3999" marR="3999" marT="3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14529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5</a:t>
                      </a:r>
                    </a:p>
                  </a:txBody>
                  <a:tcPr marL="3999" marR="3999" marT="3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3999" marR="3999" marT="3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3999" marR="3999" marT="3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3999" marR="3999" marT="3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3999" marR="3999" marT="3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3999" marR="3999" marT="3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</a:tr>
              <a:tr h="14529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6</a:t>
                      </a:r>
                    </a:p>
                  </a:txBody>
                  <a:tcPr marL="3999" marR="3999" marT="3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3999" marR="3999" marT="3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3999" marR="3999" marT="3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3999" marR="3999" marT="3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3999" marR="3999" marT="3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3999" marR="3999" marT="3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14529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7</a:t>
                      </a:r>
                    </a:p>
                  </a:txBody>
                  <a:tcPr marL="3999" marR="3999" marT="3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3999" marR="3999" marT="3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3999" marR="3999" marT="3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3999" marR="3999" marT="3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3999" marR="3999" marT="3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3999" marR="3999" marT="3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</a:tr>
              <a:tr h="14529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8</a:t>
                      </a:r>
                    </a:p>
                  </a:txBody>
                  <a:tcPr marL="3999" marR="3999" marT="3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3999" marR="3999" marT="3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3999" marR="3999" marT="3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3999" marR="3999" marT="3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3999" marR="3999" marT="3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3999" marR="3999" marT="3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14529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</a:t>
                      </a:r>
                    </a:p>
                  </a:txBody>
                  <a:tcPr marL="3999" marR="3999" marT="3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3999" marR="3999" marT="3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3999" marR="3999" marT="3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3999" marR="3999" marT="3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3999" marR="3999" marT="3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3999" marR="3999" marT="3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</a:tr>
              <a:tr h="14529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10</a:t>
                      </a:r>
                    </a:p>
                  </a:txBody>
                  <a:tcPr marL="3999" marR="3999" marT="3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3999" marR="3999" marT="3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3999" marR="3999" marT="3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3999" marR="3999" marT="3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3999" marR="3999" marT="3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3999" marR="3999" marT="3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14529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11</a:t>
                      </a:r>
                    </a:p>
                  </a:txBody>
                  <a:tcPr marL="3999" marR="3999" marT="3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3999" marR="3999" marT="3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3999" marR="3999" marT="3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3999" marR="3999" marT="3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3999" marR="3999" marT="3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3999" marR="3999" marT="3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</a:tr>
              <a:tr h="145299">
                <a:tc>
                  <a:txBody>
                    <a:bodyPr/>
                    <a:lstStyle/>
                    <a:p>
                      <a:pPr algn="ctr" fontAlgn="ctr"/>
                      <a:r>
                        <a:rPr lang="is-I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12</a:t>
                      </a:r>
                    </a:p>
                  </a:txBody>
                  <a:tcPr marL="3999" marR="3999" marT="3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3999" marR="3999" marT="3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3999" marR="3999" marT="3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3999" marR="3999" marT="3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3999" marR="3999" marT="3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3999" marR="3999" marT="3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145299">
                <a:tc>
                  <a:txBody>
                    <a:bodyPr/>
                    <a:lstStyle/>
                    <a:p>
                      <a:pPr algn="ctr" fontAlgn="ctr"/>
                      <a:r>
                        <a:rPr lang="is-I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13</a:t>
                      </a:r>
                    </a:p>
                  </a:txBody>
                  <a:tcPr marL="3999" marR="3999" marT="3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3999" marR="3999" marT="3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3999" marR="3999" marT="3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3999" marR="3999" marT="3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3999" marR="3999" marT="3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3999" marR="3999" marT="3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</a:tr>
              <a:tr h="14529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14</a:t>
                      </a:r>
                    </a:p>
                  </a:txBody>
                  <a:tcPr marL="3999" marR="3999" marT="3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3999" marR="3999" marT="3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3999" marR="3999" marT="3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3999" marR="3999" marT="3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3999" marR="3999" marT="3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3999" marR="3999" marT="3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14529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15</a:t>
                      </a:r>
                    </a:p>
                  </a:txBody>
                  <a:tcPr marL="3999" marR="3999" marT="3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3999" marR="3999" marT="3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3999" marR="3999" marT="3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3999" marR="3999" marT="3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3999" marR="3999" marT="3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3999" marR="3999" marT="3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</a:tr>
              <a:tr h="14529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16</a:t>
                      </a:r>
                    </a:p>
                  </a:txBody>
                  <a:tcPr marL="3999" marR="3999" marT="3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3999" marR="3999" marT="3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3999" marR="3999" marT="3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3999" marR="3999" marT="3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3999" marR="3999" marT="3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3999" marR="3999" marT="3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14529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17</a:t>
                      </a:r>
                    </a:p>
                  </a:txBody>
                  <a:tcPr marL="3999" marR="3999" marT="3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3999" marR="3999" marT="3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3999" marR="3999" marT="3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3999" marR="3999" marT="3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3999" marR="3999" marT="3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3999" marR="3999" marT="3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</a:tr>
              <a:tr h="145299">
                <a:tc>
                  <a:txBody>
                    <a:bodyPr/>
                    <a:lstStyle/>
                    <a:p>
                      <a:pPr algn="ctr" fontAlgn="ctr"/>
                      <a:r>
                        <a:rPr lang="fi-FI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18</a:t>
                      </a:r>
                    </a:p>
                  </a:txBody>
                  <a:tcPr marL="3999" marR="3999" marT="3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3999" marR="3999" marT="3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3999" marR="3999" marT="3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3999" marR="3999" marT="3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3999" marR="3999" marT="3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3999" marR="3999" marT="3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14529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19</a:t>
                      </a:r>
                    </a:p>
                  </a:txBody>
                  <a:tcPr marL="3999" marR="3999" marT="3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3999" marR="3999" marT="3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3999" marR="3999" marT="3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3999" marR="3999" marT="3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3999" marR="3999" marT="3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3999" marR="3999" marT="3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</a:tr>
              <a:tr h="145299">
                <a:tc>
                  <a:txBody>
                    <a:bodyPr/>
                    <a:lstStyle/>
                    <a:p>
                      <a:pPr algn="ctr" fontAlgn="ctr"/>
                      <a:r>
                        <a:rPr lang="is-I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20</a:t>
                      </a:r>
                    </a:p>
                  </a:txBody>
                  <a:tcPr marL="3999" marR="3999" marT="3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3999" marR="3999" marT="3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3999" marR="3999" marT="3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3999" marR="3999" marT="3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3999" marR="3999" marT="3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3999" marR="3999" marT="3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14529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21</a:t>
                      </a:r>
                    </a:p>
                  </a:txBody>
                  <a:tcPr marL="3999" marR="3999" marT="3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3999" marR="3999" marT="3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3999" marR="3999" marT="3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3999" marR="3999" marT="3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3999" marR="3999" marT="3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3999" marR="3999" marT="3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</a:tr>
              <a:tr h="145299">
                <a:tc>
                  <a:txBody>
                    <a:bodyPr/>
                    <a:lstStyle/>
                    <a:p>
                      <a:pPr algn="ctr" fontAlgn="ctr"/>
                      <a:r>
                        <a:rPr lang="is-I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22</a:t>
                      </a:r>
                    </a:p>
                  </a:txBody>
                  <a:tcPr marL="3999" marR="3999" marT="3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3999" marR="3999" marT="3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3999" marR="3999" marT="3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3999" marR="3999" marT="3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3999" marR="3999" marT="3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3999" marR="3999" marT="3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145299">
                <a:tc>
                  <a:txBody>
                    <a:bodyPr/>
                    <a:lstStyle/>
                    <a:p>
                      <a:pPr algn="ctr" fontAlgn="ctr"/>
                      <a:r>
                        <a:rPr lang="is-I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23</a:t>
                      </a:r>
                    </a:p>
                  </a:txBody>
                  <a:tcPr marL="3999" marR="3999" marT="3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3999" marR="3999" marT="3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3999" marR="3999" marT="3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3999" marR="3999" marT="3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3999" marR="3999" marT="3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3999" marR="3999" marT="3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</a:tr>
              <a:tr h="145299">
                <a:tc>
                  <a:txBody>
                    <a:bodyPr/>
                    <a:lstStyle/>
                    <a:p>
                      <a:pPr algn="ctr" fontAlgn="ctr"/>
                      <a:r>
                        <a:rPr lang="is-I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24</a:t>
                      </a:r>
                    </a:p>
                  </a:txBody>
                  <a:tcPr marL="3999" marR="3999" marT="3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3999" marR="3999" marT="3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3999" marR="3999" marT="3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3999" marR="3999" marT="3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3999" marR="3999" marT="3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3999" marR="3999" marT="3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145299">
                <a:tc>
                  <a:txBody>
                    <a:bodyPr/>
                    <a:lstStyle/>
                    <a:p>
                      <a:pPr algn="ctr" fontAlgn="ctr"/>
                      <a:r>
                        <a:rPr lang="is-I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25</a:t>
                      </a:r>
                    </a:p>
                  </a:txBody>
                  <a:tcPr marL="3999" marR="3999" marT="3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3999" marR="3999" marT="3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3999" marR="3999" marT="3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3999" marR="3999" marT="3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3999" marR="3999" marT="3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3999" marR="3999" marT="3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</a:tr>
              <a:tr h="145299">
                <a:tc>
                  <a:txBody>
                    <a:bodyPr/>
                    <a:lstStyle/>
                    <a:p>
                      <a:pPr algn="ctr" fontAlgn="ctr"/>
                      <a:r>
                        <a:rPr lang="is-I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26</a:t>
                      </a:r>
                    </a:p>
                  </a:txBody>
                  <a:tcPr marL="3999" marR="3999" marT="3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3999" marR="3999" marT="3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3999" marR="3999" marT="3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3999" marR="3999" marT="3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3999" marR="3999" marT="3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3999" marR="3999" marT="3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145299">
                <a:tc>
                  <a:txBody>
                    <a:bodyPr/>
                    <a:lstStyle/>
                    <a:p>
                      <a:pPr algn="ctr" fontAlgn="ctr"/>
                      <a:r>
                        <a:rPr lang="is-I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27</a:t>
                      </a:r>
                    </a:p>
                  </a:txBody>
                  <a:tcPr marL="3999" marR="3999" marT="3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3999" marR="3999" marT="3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3999" marR="3999" marT="3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3999" marR="3999" marT="3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3999" marR="3999" marT="3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3999" marR="3999" marT="3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</a:tr>
              <a:tr h="145299">
                <a:tc>
                  <a:txBody>
                    <a:bodyPr/>
                    <a:lstStyle/>
                    <a:p>
                      <a:pPr algn="ctr" fontAlgn="ctr"/>
                      <a:r>
                        <a:rPr lang="is-I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28</a:t>
                      </a:r>
                    </a:p>
                  </a:txBody>
                  <a:tcPr marL="3999" marR="3999" marT="3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3999" marR="3999" marT="3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3999" marR="3999" marT="3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3999" marR="3999" marT="3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3999" marR="3999" marT="3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3999" marR="3999" marT="3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145299">
                <a:tc>
                  <a:txBody>
                    <a:bodyPr/>
                    <a:lstStyle/>
                    <a:p>
                      <a:pPr algn="ctr" fontAlgn="ctr"/>
                      <a:r>
                        <a:rPr lang="is-I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29</a:t>
                      </a:r>
                    </a:p>
                  </a:txBody>
                  <a:tcPr marL="3999" marR="3999" marT="3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3999" marR="3999" marT="3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3999" marR="3999" marT="3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3999" marR="3999" marT="3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3999" marR="3999" marT="3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3999" marR="3999" marT="3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</a:tr>
              <a:tr h="14529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30</a:t>
                      </a:r>
                    </a:p>
                  </a:txBody>
                  <a:tcPr marL="3999" marR="3999" marT="3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3999" marR="3999" marT="3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3999" marR="3999" marT="3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3999" marR="3999" marT="3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3999" marR="3999" marT="3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3999" marR="3999" marT="3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14529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31</a:t>
                      </a:r>
                    </a:p>
                  </a:txBody>
                  <a:tcPr marL="3999" marR="3999" marT="3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3999" marR="3999" marT="3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3999" marR="3999" marT="3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3999" marR="3999" marT="3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3999" marR="3999" marT="3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3999" marR="3999" marT="3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</a:tr>
              <a:tr h="145299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总计</a:t>
                      </a:r>
                    </a:p>
                  </a:txBody>
                  <a:tcPr marL="3999" marR="3999" marT="39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27</a:t>
                      </a:r>
                    </a:p>
                  </a:txBody>
                  <a:tcPr marL="3999" marR="3999" marT="39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6</a:t>
                      </a:r>
                    </a:p>
                  </a:txBody>
                  <a:tcPr marL="3999" marR="3999" marT="39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12</a:t>
                      </a:r>
                    </a:p>
                  </a:txBody>
                  <a:tcPr marL="3999" marR="3999" marT="39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7</a:t>
                      </a:r>
                    </a:p>
                  </a:txBody>
                  <a:tcPr marL="3999" marR="3999" marT="39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52</a:t>
                      </a:r>
                    </a:p>
                  </a:txBody>
                  <a:tcPr marL="3999" marR="3999" marT="39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802577" y="932526"/>
            <a:ext cx="3693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/>
              <a:t>31</a:t>
            </a:r>
            <a:r>
              <a:rPr lang="zh-CN" altLang="en-US" b="1" dirty="0" smtClean="0"/>
              <a:t>个简单实例测试结果统计表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37011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3601" y="44888"/>
            <a:ext cx="1735857" cy="6324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50"/>
          <p:cNvSpPr txBox="1">
            <a:spLocks noChangeArrowheads="1"/>
          </p:cNvSpPr>
          <p:nvPr/>
        </p:nvSpPr>
        <p:spPr bwMode="black">
          <a:xfrm>
            <a:off x="250825" y="115889"/>
            <a:ext cx="7416800" cy="574719"/>
          </a:xfrm>
          <a:prstGeom prst="rect">
            <a:avLst/>
          </a:prstGeom>
          <a:noFill/>
          <a:ln>
            <a:noFill/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eaLnBrk="0" hangingPunct="0">
              <a:buFont typeface="Wingdings" pitchFamily="2" charset="2"/>
              <a:buNone/>
              <a:defRPr sz="2200" b="1">
                <a:solidFill>
                  <a:srgbClr val="1B2153"/>
                </a:solidFill>
                <a:latin typeface="微软雅黑" pitchFamily="34" charset="-122"/>
                <a:ea typeface="微软雅黑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zh-CN" altLang="en-US" sz="2400" dirty="0"/>
              <a:t>实验</a:t>
            </a:r>
            <a:r>
              <a:rPr lang="zh-CN" altLang="en-US" sz="2400" dirty="0" smtClean="0"/>
              <a:t>结果分析</a:t>
            </a:r>
            <a:endParaRPr lang="zh-CN" alt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824" y="1407415"/>
            <a:ext cx="4534931" cy="462037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54774" y="1038083"/>
            <a:ext cx="2727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31</a:t>
            </a:r>
            <a:r>
              <a:rPr lang="zh-CN" altLang="en-US" dirty="0" smtClean="0"/>
              <a:t>个基准实例结果统计图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211289" y="1382905"/>
            <a:ext cx="3303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个复杂实例实例结果统计图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4509" y="2511771"/>
            <a:ext cx="3696261" cy="2411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256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9160</TotalTime>
  <Words>685</Words>
  <Application>Microsoft Macintosh PowerPoint</Application>
  <PresentationFormat>On-screen Show (4:3)</PresentationFormat>
  <Paragraphs>282</Paragraphs>
  <Slides>11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Calibri</vt:lpstr>
      <vt:lpstr>Calibri Light</vt:lpstr>
      <vt:lpstr>Mangal</vt:lpstr>
      <vt:lpstr>Times New Roman</vt:lpstr>
      <vt:lpstr>Wingdings</vt:lpstr>
      <vt:lpstr>宋体</vt:lpstr>
      <vt:lpstr>微软雅黑</vt:lpstr>
      <vt:lpstr>Arial</vt:lpstr>
      <vt:lpstr>Office 主题</vt:lpstr>
      <vt:lpstr>Visio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jack-zhou</dc:creator>
  <cp:lastModifiedBy>tuhaoxin</cp:lastModifiedBy>
  <cp:revision>254</cp:revision>
  <dcterms:created xsi:type="dcterms:W3CDTF">2018-03-18T07:25:59Z</dcterms:created>
  <dcterms:modified xsi:type="dcterms:W3CDTF">2019-11-22T09:42:29Z</dcterms:modified>
</cp:coreProperties>
</file>