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2"/>
  </p:notesMasterIdLst>
  <p:sldIdLst>
    <p:sldId id="256" r:id="rId2"/>
    <p:sldId id="257" r:id="rId3"/>
    <p:sldId id="259" r:id="rId4"/>
    <p:sldId id="260" r:id="rId5"/>
    <p:sldId id="263" r:id="rId6"/>
    <p:sldId id="268" r:id="rId7"/>
    <p:sldId id="272" r:id="rId8"/>
    <p:sldId id="269" r:id="rId9"/>
    <p:sldId id="270" r:id="rId10"/>
    <p:sldId id="271" r:id="rId11"/>
    <p:sldId id="262" r:id="rId12"/>
    <p:sldId id="266" r:id="rId13"/>
    <p:sldId id="278" r:id="rId14"/>
    <p:sldId id="267" r:id="rId15"/>
    <p:sldId id="273" r:id="rId16"/>
    <p:sldId id="274" r:id="rId17"/>
    <p:sldId id="265" r:id="rId18"/>
    <p:sldId id="275" r:id="rId19"/>
    <p:sldId id="27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85194" autoAdjust="0"/>
  </p:normalViewPr>
  <p:slideViewPr>
    <p:cSldViewPr snapToGrid="0">
      <p:cViewPr varScale="1">
        <p:scale>
          <a:sx n="138" d="100"/>
          <a:sy n="138" d="100"/>
        </p:scale>
        <p:origin x="11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C7D45-F18D-4C3F-B8D7-E433F2DA15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ABAE8F-D770-40C9-B449-E240AABC9CE5}">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Customized Employee Scheduling</a:t>
          </a:r>
        </a:p>
      </dgm:t>
    </dgm:pt>
    <dgm:pt modelId="{62493EDF-BE36-48A0-98FB-87018A5FABD6}" type="parTrans" cxnId="{DEAA1CB9-2052-458A-A60D-01B94C54FB92}">
      <dgm:prSet/>
      <dgm:spPr/>
      <dgm:t>
        <a:bodyPr/>
        <a:lstStyle/>
        <a:p>
          <a:endParaRPr lang="en-US"/>
        </a:p>
      </dgm:t>
    </dgm:pt>
    <dgm:pt modelId="{690B452C-AAE2-423C-A745-CAA377BCF098}" type="sibTrans" cxnId="{DEAA1CB9-2052-458A-A60D-01B94C54FB92}">
      <dgm:prSet/>
      <dgm:spPr/>
      <dgm:t>
        <a:bodyPr/>
        <a:lstStyle/>
        <a:p>
          <a:endParaRPr lang="en-US"/>
        </a:p>
      </dgm:t>
    </dgm:pt>
    <dgm:pt modelId="{CF21F2A6-BCEE-47B3-9301-3C3F14DD1078}">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Cost Reduction and Demand Fulfillment </a:t>
          </a:r>
        </a:p>
      </dgm:t>
    </dgm:pt>
    <dgm:pt modelId="{C4C44C53-676D-4C83-A2BF-8F90D2A23790}" type="sibTrans" cxnId="{9F9C3ED9-1EBC-4CCA-AEE0-71E04BE55865}">
      <dgm:prSet/>
      <dgm:spPr/>
      <dgm:t>
        <a:bodyPr/>
        <a:lstStyle/>
        <a:p>
          <a:endParaRPr lang="en-US"/>
        </a:p>
      </dgm:t>
    </dgm:pt>
    <dgm:pt modelId="{14DE4A25-B50B-4F32-84CA-96CF8FDAAC19}" type="parTrans" cxnId="{9F9C3ED9-1EBC-4CCA-AEE0-71E04BE55865}">
      <dgm:prSet/>
      <dgm:spPr/>
      <dgm:t>
        <a:bodyPr/>
        <a:lstStyle/>
        <a:p>
          <a:endParaRPr lang="en-US"/>
        </a:p>
      </dgm:t>
    </dgm:pt>
    <dgm:pt modelId="{4BA0F47F-5905-42E5-8A11-E28F227C5B39}" type="pres">
      <dgm:prSet presAssocID="{B76C7D45-F18D-4C3F-B8D7-E433F2DA152A}" presName="root" presStyleCnt="0">
        <dgm:presLayoutVars>
          <dgm:dir/>
          <dgm:resizeHandles val="exact"/>
        </dgm:presLayoutVars>
      </dgm:prSet>
      <dgm:spPr/>
    </dgm:pt>
    <dgm:pt modelId="{95F6DB63-681D-46B7-937C-A66814D7EA1B}" type="pres">
      <dgm:prSet presAssocID="{CF21F2A6-BCEE-47B3-9301-3C3F14DD1078}" presName="compNode" presStyleCnt="0"/>
      <dgm:spPr/>
    </dgm:pt>
    <dgm:pt modelId="{9F4F45B0-82E9-4C87-BD85-D3B019E0F5F4}" type="pres">
      <dgm:prSet presAssocID="{CF21F2A6-BCEE-47B3-9301-3C3F14DD1078}" presName="bgRect" presStyleLbl="bgShp" presStyleIdx="0" presStyleCnt="2"/>
      <dgm:spPr/>
    </dgm:pt>
    <dgm:pt modelId="{E8D9A6D7-94E1-4FFB-8FC6-559813824657}" type="pres">
      <dgm:prSet presAssocID="{CF21F2A6-BCEE-47B3-9301-3C3F14DD10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D1AB1533-B44A-4314-B5B0-D9B68C0CBA61}" type="pres">
      <dgm:prSet presAssocID="{CF21F2A6-BCEE-47B3-9301-3C3F14DD1078}" presName="spaceRect" presStyleCnt="0"/>
      <dgm:spPr/>
    </dgm:pt>
    <dgm:pt modelId="{91C20DCF-8AFC-4D47-A848-E1912603733D}" type="pres">
      <dgm:prSet presAssocID="{CF21F2A6-BCEE-47B3-9301-3C3F14DD1078}" presName="parTx" presStyleLbl="revTx" presStyleIdx="0" presStyleCnt="2">
        <dgm:presLayoutVars>
          <dgm:chMax val="0"/>
          <dgm:chPref val="0"/>
        </dgm:presLayoutVars>
      </dgm:prSet>
      <dgm:spPr/>
    </dgm:pt>
    <dgm:pt modelId="{43265DAE-C973-4BCF-AF22-D2C73182D9F6}" type="pres">
      <dgm:prSet presAssocID="{C4C44C53-676D-4C83-A2BF-8F90D2A23790}" presName="sibTrans" presStyleCnt="0"/>
      <dgm:spPr/>
    </dgm:pt>
    <dgm:pt modelId="{2ED1185D-B763-4FF7-B914-341883F3870F}" type="pres">
      <dgm:prSet presAssocID="{1BABAE8F-D770-40C9-B449-E240AABC9CE5}" presName="compNode" presStyleCnt="0"/>
      <dgm:spPr/>
    </dgm:pt>
    <dgm:pt modelId="{B4C38262-4E08-4FB6-AD16-B712F878ECE1}" type="pres">
      <dgm:prSet presAssocID="{1BABAE8F-D770-40C9-B449-E240AABC9CE5}" presName="bgRect" presStyleLbl="bgShp" presStyleIdx="1" presStyleCnt="2"/>
      <dgm:spPr/>
    </dgm:pt>
    <dgm:pt modelId="{AB9B1BED-841B-4EDE-B0F8-234D4D375298}" type="pres">
      <dgm:prSet presAssocID="{1BABAE8F-D770-40C9-B449-E240AABC9C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BFF19A2F-8914-4991-BEF4-864352CF4922}" type="pres">
      <dgm:prSet presAssocID="{1BABAE8F-D770-40C9-B449-E240AABC9CE5}" presName="spaceRect" presStyleCnt="0"/>
      <dgm:spPr/>
    </dgm:pt>
    <dgm:pt modelId="{5BDFE35A-9A96-4A1B-BC1A-1E2E57A133D9}" type="pres">
      <dgm:prSet presAssocID="{1BABAE8F-D770-40C9-B449-E240AABC9CE5}" presName="parTx" presStyleLbl="revTx" presStyleIdx="1" presStyleCnt="2">
        <dgm:presLayoutVars>
          <dgm:chMax val="0"/>
          <dgm:chPref val="0"/>
        </dgm:presLayoutVars>
      </dgm:prSet>
      <dgm:spPr/>
    </dgm:pt>
  </dgm:ptLst>
  <dgm:cxnLst>
    <dgm:cxn modelId="{32E8280C-ABD2-4328-B1E6-DA37FD93BA09}" type="presOf" srcId="{B76C7D45-F18D-4C3F-B8D7-E433F2DA152A}" destId="{4BA0F47F-5905-42E5-8A11-E28F227C5B39}" srcOrd="0" destOrd="0" presId="urn:microsoft.com/office/officeart/2018/2/layout/IconVerticalSolidList"/>
    <dgm:cxn modelId="{DEA33E68-F7D5-490F-AE3A-784D15C87167}" type="presOf" srcId="{CF21F2A6-BCEE-47B3-9301-3C3F14DD1078}" destId="{91C20DCF-8AFC-4D47-A848-E1912603733D}" srcOrd="0" destOrd="0" presId="urn:microsoft.com/office/officeart/2018/2/layout/IconVerticalSolidList"/>
    <dgm:cxn modelId="{DEAA1CB9-2052-458A-A60D-01B94C54FB92}" srcId="{B76C7D45-F18D-4C3F-B8D7-E433F2DA152A}" destId="{1BABAE8F-D770-40C9-B449-E240AABC9CE5}" srcOrd="1" destOrd="0" parTransId="{62493EDF-BE36-48A0-98FB-87018A5FABD6}" sibTransId="{690B452C-AAE2-423C-A745-CAA377BCF098}"/>
    <dgm:cxn modelId="{5182F9BE-2CA1-4EB0-A956-AC18D7C6C32D}" type="presOf" srcId="{1BABAE8F-D770-40C9-B449-E240AABC9CE5}" destId="{5BDFE35A-9A96-4A1B-BC1A-1E2E57A133D9}" srcOrd="0" destOrd="0" presId="urn:microsoft.com/office/officeart/2018/2/layout/IconVerticalSolidList"/>
    <dgm:cxn modelId="{9F9C3ED9-1EBC-4CCA-AEE0-71E04BE55865}" srcId="{B76C7D45-F18D-4C3F-B8D7-E433F2DA152A}" destId="{CF21F2A6-BCEE-47B3-9301-3C3F14DD1078}" srcOrd="0" destOrd="0" parTransId="{14DE4A25-B50B-4F32-84CA-96CF8FDAAC19}" sibTransId="{C4C44C53-676D-4C83-A2BF-8F90D2A23790}"/>
    <dgm:cxn modelId="{6BF4D828-B596-431D-B4B2-C3F33121FDAC}" type="presParOf" srcId="{4BA0F47F-5905-42E5-8A11-E28F227C5B39}" destId="{95F6DB63-681D-46B7-937C-A66814D7EA1B}" srcOrd="0" destOrd="0" presId="urn:microsoft.com/office/officeart/2018/2/layout/IconVerticalSolidList"/>
    <dgm:cxn modelId="{8098578A-4012-4E6F-99B9-1F1123721AFC}" type="presParOf" srcId="{95F6DB63-681D-46B7-937C-A66814D7EA1B}" destId="{9F4F45B0-82E9-4C87-BD85-D3B019E0F5F4}" srcOrd="0" destOrd="0" presId="urn:microsoft.com/office/officeart/2018/2/layout/IconVerticalSolidList"/>
    <dgm:cxn modelId="{FAFDC82F-E062-4B74-A82C-FF6F1AA436FF}" type="presParOf" srcId="{95F6DB63-681D-46B7-937C-A66814D7EA1B}" destId="{E8D9A6D7-94E1-4FFB-8FC6-559813824657}" srcOrd="1" destOrd="0" presId="urn:microsoft.com/office/officeart/2018/2/layout/IconVerticalSolidList"/>
    <dgm:cxn modelId="{165EF73D-DCD3-40F9-AFA0-5BA44C4B1480}" type="presParOf" srcId="{95F6DB63-681D-46B7-937C-A66814D7EA1B}" destId="{D1AB1533-B44A-4314-B5B0-D9B68C0CBA61}" srcOrd="2" destOrd="0" presId="urn:microsoft.com/office/officeart/2018/2/layout/IconVerticalSolidList"/>
    <dgm:cxn modelId="{B44719E7-9BA6-4D42-AAA6-649C04DE36A3}" type="presParOf" srcId="{95F6DB63-681D-46B7-937C-A66814D7EA1B}" destId="{91C20DCF-8AFC-4D47-A848-E1912603733D}" srcOrd="3" destOrd="0" presId="urn:microsoft.com/office/officeart/2018/2/layout/IconVerticalSolidList"/>
    <dgm:cxn modelId="{23CDB8EB-2B1F-430A-8D00-C471A118B1F9}" type="presParOf" srcId="{4BA0F47F-5905-42E5-8A11-E28F227C5B39}" destId="{43265DAE-C973-4BCF-AF22-D2C73182D9F6}" srcOrd="1" destOrd="0" presId="urn:microsoft.com/office/officeart/2018/2/layout/IconVerticalSolidList"/>
    <dgm:cxn modelId="{20F33C87-297C-4D3A-945F-CA39A0A589CE}" type="presParOf" srcId="{4BA0F47F-5905-42E5-8A11-E28F227C5B39}" destId="{2ED1185D-B763-4FF7-B914-341883F3870F}" srcOrd="2" destOrd="0" presId="urn:microsoft.com/office/officeart/2018/2/layout/IconVerticalSolidList"/>
    <dgm:cxn modelId="{3EF3D3CB-7717-41D0-BB9F-A14C44F6E537}" type="presParOf" srcId="{2ED1185D-B763-4FF7-B914-341883F3870F}" destId="{B4C38262-4E08-4FB6-AD16-B712F878ECE1}" srcOrd="0" destOrd="0" presId="urn:microsoft.com/office/officeart/2018/2/layout/IconVerticalSolidList"/>
    <dgm:cxn modelId="{3B86D6FF-2537-45C1-AD4F-7E92C8867439}" type="presParOf" srcId="{2ED1185D-B763-4FF7-B914-341883F3870F}" destId="{AB9B1BED-841B-4EDE-B0F8-234D4D375298}" srcOrd="1" destOrd="0" presId="urn:microsoft.com/office/officeart/2018/2/layout/IconVerticalSolidList"/>
    <dgm:cxn modelId="{97D56296-2358-42B5-B0F2-98BB1740D96B}" type="presParOf" srcId="{2ED1185D-B763-4FF7-B914-341883F3870F}" destId="{BFF19A2F-8914-4991-BEF4-864352CF4922}" srcOrd="2" destOrd="0" presId="urn:microsoft.com/office/officeart/2018/2/layout/IconVerticalSolidList"/>
    <dgm:cxn modelId="{38236843-B1FB-455D-823D-7F298D80A15B}" type="presParOf" srcId="{2ED1185D-B763-4FF7-B914-341883F3870F}" destId="{5BDFE35A-9A96-4A1B-BC1A-1E2E57A133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45B23-BFC2-4DA6-8944-FF0933CE92A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B7EAC24-C0E4-412B-85A5-28ACDBFE76A6}">
      <dgm:prSet custT="1"/>
      <dgm:spPr/>
      <dgm:t>
        <a:bodyPr/>
        <a:lstStyle/>
        <a:p>
          <a:pPr>
            <a:defRPr cap="all"/>
          </a:pPr>
          <a:r>
            <a:rPr lang="en-US" sz="2000" dirty="0">
              <a:latin typeface="Times New Roman" panose="02020603050405020304" pitchFamily="18" charset="0"/>
              <a:cs typeface="Times New Roman" panose="02020603050405020304" pitchFamily="18" charset="0"/>
            </a:rPr>
            <a:t>The Client – Shake Smart </a:t>
          </a:r>
        </a:p>
      </dgm:t>
    </dgm:pt>
    <dgm:pt modelId="{D6BE858E-6506-41ED-86D4-E9A60F446F03}" type="parTrans" cxnId="{2FFCEFA4-9093-4D04-AE3B-65F32B094B42}">
      <dgm:prSet/>
      <dgm:spPr/>
      <dgm:t>
        <a:bodyPr/>
        <a:lstStyle/>
        <a:p>
          <a:endParaRPr lang="en-US"/>
        </a:p>
      </dgm:t>
    </dgm:pt>
    <dgm:pt modelId="{2EEB1A72-8EC0-4DA5-9988-1320F241E7C7}" type="sibTrans" cxnId="{2FFCEFA4-9093-4D04-AE3B-65F32B094B42}">
      <dgm:prSet/>
      <dgm:spPr/>
      <dgm:t>
        <a:bodyPr/>
        <a:lstStyle/>
        <a:p>
          <a:endParaRPr lang="en-US"/>
        </a:p>
      </dgm:t>
    </dgm:pt>
    <dgm:pt modelId="{2413CA81-ED7C-4E62-8963-17D9C5D423CF}">
      <dgm:prSet/>
      <dgm:spPr/>
      <dgm:t>
        <a:bodyPr/>
        <a:lstStyle/>
        <a:p>
          <a:pPr>
            <a:defRPr cap="all"/>
          </a:pPr>
          <a:r>
            <a:rPr lang="en-US" dirty="0">
              <a:latin typeface="Times New Roman" panose="02020603050405020304" pitchFamily="18" charset="0"/>
              <a:cs typeface="Times New Roman" panose="02020603050405020304" pitchFamily="18" charset="0"/>
            </a:rPr>
            <a:t>Industry Peers and Competitors</a:t>
          </a:r>
        </a:p>
      </dgm:t>
    </dgm:pt>
    <dgm:pt modelId="{F33C6498-6486-4220-A4B5-9A7EA5471070}" type="parTrans" cxnId="{66CECDCC-BD49-433D-BFA5-D3B32BDE49C4}">
      <dgm:prSet/>
      <dgm:spPr/>
      <dgm:t>
        <a:bodyPr/>
        <a:lstStyle/>
        <a:p>
          <a:endParaRPr lang="en-US"/>
        </a:p>
      </dgm:t>
    </dgm:pt>
    <dgm:pt modelId="{4D3E0C00-C233-41E1-AF1E-2BEE1219B954}" type="sibTrans" cxnId="{66CECDCC-BD49-433D-BFA5-D3B32BDE49C4}">
      <dgm:prSet/>
      <dgm:spPr/>
      <dgm:t>
        <a:bodyPr/>
        <a:lstStyle/>
        <a:p>
          <a:endParaRPr lang="en-US"/>
        </a:p>
      </dgm:t>
    </dgm:pt>
    <dgm:pt modelId="{7F359C70-8FF8-41A0-9EEE-7B68D8045823}">
      <dgm:prSet/>
      <dgm:spPr/>
      <dgm:t>
        <a:bodyPr/>
        <a:lstStyle/>
        <a:p>
          <a:pPr>
            <a:defRPr cap="all"/>
          </a:pPr>
          <a:r>
            <a:rPr lang="en-US" dirty="0">
              <a:latin typeface="Times New Roman" panose="02020603050405020304" pitchFamily="18" charset="0"/>
              <a:cs typeface="Times New Roman" panose="02020603050405020304" pitchFamily="18" charset="0"/>
            </a:rPr>
            <a:t>Potential Investors and Partners</a:t>
          </a:r>
        </a:p>
      </dgm:t>
    </dgm:pt>
    <dgm:pt modelId="{A0D9C958-E782-4ACF-9661-6C5EF46CB561}" type="parTrans" cxnId="{61FC0B10-87A4-4C57-B130-1AB640FD1B44}">
      <dgm:prSet/>
      <dgm:spPr/>
      <dgm:t>
        <a:bodyPr/>
        <a:lstStyle/>
        <a:p>
          <a:endParaRPr lang="en-US"/>
        </a:p>
      </dgm:t>
    </dgm:pt>
    <dgm:pt modelId="{B11C804B-320E-4D2F-B966-58B4188A58DF}" type="sibTrans" cxnId="{61FC0B10-87A4-4C57-B130-1AB640FD1B44}">
      <dgm:prSet/>
      <dgm:spPr/>
      <dgm:t>
        <a:bodyPr/>
        <a:lstStyle/>
        <a:p>
          <a:endParaRPr lang="en-US"/>
        </a:p>
      </dgm:t>
    </dgm:pt>
    <dgm:pt modelId="{1FA43882-5CE8-4EE4-9C3B-53EDFFB767F8}" type="pres">
      <dgm:prSet presAssocID="{81D45B23-BFC2-4DA6-8944-FF0933CE92A5}" presName="root" presStyleCnt="0">
        <dgm:presLayoutVars>
          <dgm:dir/>
          <dgm:resizeHandles val="exact"/>
        </dgm:presLayoutVars>
      </dgm:prSet>
      <dgm:spPr/>
    </dgm:pt>
    <dgm:pt modelId="{87AD9E56-6955-441E-B7D1-D93D67CE8429}" type="pres">
      <dgm:prSet presAssocID="{5B7EAC24-C0E4-412B-85A5-28ACDBFE76A6}" presName="compNode" presStyleCnt="0"/>
      <dgm:spPr/>
    </dgm:pt>
    <dgm:pt modelId="{484B8089-9CB2-4BD5-A715-EAF6C1C37D78}" type="pres">
      <dgm:prSet presAssocID="{5B7EAC24-C0E4-412B-85A5-28ACDBFE76A6}" presName="iconBgRect" presStyleLbl="bgShp" presStyleIdx="0" presStyleCnt="3"/>
      <dgm:spPr>
        <a:prstGeom prst="round2DiagRect">
          <a:avLst>
            <a:gd name="adj1" fmla="val 29727"/>
            <a:gd name="adj2" fmla="val 0"/>
          </a:avLst>
        </a:prstGeom>
      </dgm:spPr>
    </dgm:pt>
    <dgm:pt modelId="{B71243CC-3B8C-4059-81ED-E32D9F205343}" type="pres">
      <dgm:prSet presAssocID="{5B7EAC24-C0E4-412B-85A5-28ACDBFE76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381B815-2BC5-4041-BE08-957D77FFA756}" type="pres">
      <dgm:prSet presAssocID="{5B7EAC24-C0E4-412B-85A5-28ACDBFE76A6}" presName="spaceRect" presStyleCnt="0"/>
      <dgm:spPr/>
    </dgm:pt>
    <dgm:pt modelId="{7D46EFE4-6E48-4AC1-8E0A-BFAC0318A512}" type="pres">
      <dgm:prSet presAssocID="{5B7EAC24-C0E4-412B-85A5-28ACDBFE76A6}" presName="textRect" presStyleLbl="revTx" presStyleIdx="0" presStyleCnt="3">
        <dgm:presLayoutVars>
          <dgm:chMax val="1"/>
          <dgm:chPref val="1"/>
        </dgm:presLayoutVars>
      </dgm:prSet>
      <dgm:spPr/>
    </dgm:pt>
    <dgm:pt modelId="{77F0126F-231B-432B-8B5E-71F22654625E}" type="pres">
      <dgm:prSet presAssocID="{2EEB1A72-8EC0-4DA5-9988-1320F241E7C7}" presName="sibTrans" presStyleCnt="0"/>
      <dgm:spPr/>
    </dgm:pt>
    <dgm:pt modelId="{398E40F2-6ED4-4D43-83CD-C89F3E909927}" type="pres">
      <dgm:prSet presAssocID="{2413CA81-ED7C-4E62-8963-17D9C5D423CF}" presName="compNode" presStyleCnt="0"/>
      <dgm:spPr/>
    </dgm:pt>
    <dgm:pt modelId="{BAC53EA4-3578-49E5-84F3-0D41A8A24F88}" type="pres">
      <dgm:prSet presAssocID="{2413CA81-ED7C-4E62-8963-17D9C5D423CF}" presName="iconBgRect" presStyleLbl="bgShp" presStyleIdx="1" presStyleCnt="3"/>
      <dgm:spPr>
        <a:prstGeom prst="round2DiagRect">
          <a:avLst>
            <a:gd name="adj1" fmla="val 29727"/>
            <a:gd name="adj2" fmla="val 0"/>
          </a:avLst>
        </a:prstGeom>
      </dgm:spPr>
    </dgm:pt>
    <dgm:pt modelId="{4F815440-90C3-414B-9935-8136DAC07884}" type="pres">
      <dgm:prSet presAssocID="{2413CA81-ED7C-4E62-8963-17D9C5D423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193F1EAA-7933-42A7-B135-7178CA8A709F}" type="pres">
      <dgm:prSet presAssocID="{2413CA81-ED7C-4E62-8963-17D9C5D423CF}" presName="spaceRect" presStyleCnt="0"/>
      <dgm:spPr/>
    </dgm:pt>
    <dgm:pt modelId="{A2237F23-82DE-4396-B11E-8DDC992AAD00}" type="pres">
      <dgm:prSet presAssocID="{2413CA81-ED7C-4E62-8963-17D9C5D423CF}" presName="textRect" presStyleLbl="revTx" presStyleIdx="1" presStyleCnt="3">
        <dgm:presLayoutVars>
          <dgm:chMax val="1"/>
          <dgm:chPref val="1"/>
        </dgm:presLayoutVars>
      </dgm:prSet>
      <dgm:spPr/>
    </dgm:pt>
    <dgm:pt modelId="{B6D5DFE6-C044-4C1E-8650-043DD2168F1E}" type="pres">
      <dgm:prSet presAssocID="{4D3E0C00-C233-41E1-AF1E-2BEE1219B954}" presName="sibTrans" presStyleCnt="0"/>
      <dgm:spPr/>
    </dgm:pt>
    <dgm:pt modelId="{497F7368-5092-4E73-BE71-D70FCC670939}" type="pres">
      <dgm:prSet presAssocID="{7F359C70-8FF8-41A0-9EEE-7B68D8045823}" presName="compNode" presStyleCnt="0"/>
      <dgm:spPr/>
    </dgm:pt>
    <dgm:pt modelId="{F03E5415-BB28-4E1E-B159-0AC902BAA13D}" type="pres">
      <dgm:prSet presAssocID="{7F359C70-8FF8-41A0-9EEE-7B68D8045823}" presName="iconBgRect" presStyleLbl="bgShp" presStyleIdx="2" presStyleCnt="3"/>
      <dgm:spPr>
        <a:prstGeom prst="round2DiagRect">
          <a:avLst>
            <a:gd name="adj1" fmla="val 29727"/>
            <a:gd name="adj2" fmla="val 0"/>
          </a:avLst>
        </a:prstGeom>
      </dgm:spPr>
    </dgm:pt>
    <dgm:pt modelId="{BC57CB6E-EA24-4607-8656-EC4826229B7B}" type="pres">
      <dgm:prSet presAssocID="{7F359C70-8FF8-41A0-9EEE-7B68D80458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D329951-F78E-45B4-A492-B0894C739D5B}" type="pres">
      <dgm:prSet presAssocID="{7F359C70-8FF8-41A0-9EEE-7B68D8045823}" presName="spaceRect" presStyleCnt="0"/>
      <dgm:spPr/>
    </dgm:pt>
    <dgm:pt modelId="{66297041-DB8C-49C6-A0FC-C61E8D8664FD}" type="pres">
      <dgm:prSet presAssocID="{7F359C70-8FF8-41A0-9EEE-7B68D8045823}" presName="textRect" presStyleLbl="revTx" presStyleIdx="2" presStyleCnt="3">
        <dgm:presLayoutVars>
          <dgm:chMax val="1"/>
          <dgm:chPref val="1"/>
        </dgm:presLayoutVars>
      </dgm:prSet>
      <dgm:spPr/>
    </dgm:pt>
  </dgm:ptLst>
  <dgm:cxnLst>
    <dgm:cxn modelId="{61FC0B10-87A4-4C57-B130-1AB640FD1B44}" srcId="{81D45B23-BFC2-4DA6-8944-FF0933CE92A5}" destId="{7F359C70-8FF8-41A0-9EEE-7B68D8045823}" srcOrd="2" destOrd="0" parTransId="{A0D9C958-E782-4ACF-9661-6C5EF46CB561}" sibTransId="{B11C804B-320E-4D2F-B966-58B4188A58DF}"/>
    <dgm:cxn modelId="{F0497D6D-2209-4E87-8225-89D2ED5E76BE}" type="presOf" srcId="{81D45B23-BFC2-4DA6-8944-FF0933CE92A5}" destId="{1FA43882-5CE8-4EE4-9C3B-53EDFFB767F8}" srcOrd="0" destOrd="0" presId="urn:microsoft.com/office/officeart/2018/5/layout/IconLeafLabelList"/>
    <dgm:cxn modelId="{41FAD872-DD5E-4BD6-B383-2702D437B042}" type="presOf" srcId="{7F359C70-8FF8-41A0-9EEE-7B68D8045823}" destId="{66297041-DB8C-49C6-A0FC-C61E8D8664FD}" srcOrd="0" destOrd="0" presId="urn:microsoft.com/office/officeart/2018/5/layout/IconLeafLabelList"/>
    <dgm:cxn modelId="{2FFCEFA4-9093-4D04-AE3B-65F32B094B42}" srcId="{81D45B23-BFC2-4DA6-8944-FF0933CE92A5}" destId="{5B7EAC24-C0E4-412B-85A5-28ACDBFE76A6}" srcOrd="0" destOrd="0" parTransId="{D6BE858E-6506-41ED-86D4-E9A60F446F03}" sibTransId="{2EEB1A72-8EC0-4DA5-9988-1320F241E7C7}"/>
    <dgm:cxn modelId="{15E945AA-CF85-4FB2-97C9-9B5AEB5066F1}" type="presOf" srcId="{5B7EAC24-C0E4-412B-85A5-28ACDBFE76A6}" destId="{7D46EFE4-6E48-4AC1-8E0A-BFAC0318A512}" srcOrd="0" destOrd="0" presId="urn:microsoft.com/office/officeart/2018/5/layout/IconLeafLabelList"/>
    <dgm:cxn modelId="{ECFD49C4-D3CE-4CAE-AC49-95686EF68ADC}" type="presOf" srcId="{2413CA81-ED7C-4E62-8963-17D9C5D423CF}" destId="{A2237F23-82DE-4396-B11E-8DDC992AAD00}" srcOrd="0" destOrd="0" presId="urn:microsoft.com/office/officeart/2018/5/layout/IconLeafLabelList"/>
    <dgm:cxn modelId="{66CECDCC-BD49-433D-BFA5-D3B32BDE49C4}" srcId="{81D45B23-BFC2-4DA6-8944-FF0933CE92A5}" destId="{2413CA81-ED7C-4E62-8963-17D9C5D423CF}" srcOrd="1" destOrd="0" parTransId="{F33C6498-6486-4220-A4B5-9A7EA5471070}" sibTransId="{4D3E0C00-C233-41E1-AF1E-2BEE1219B954}"/>
    <dgm:cxn modelId="{66044A4A-F59B-4CCA-9569-76ADF4709608}" type="presParOf" srcId="{1FA43882-5CE8-4EE4-9C3B-53EDFFB767F8}" destId="{87AD9E56-6955-441E-B7D1-D93D67CE8429}" srcOrd="0" destOrd="0" presId="urn:microsoft.com/office/officeart/2018/5/layout/IconLeafLabelList"/>
    <dgm:cxn modelId="{9A7B5248-136D-4FF2-9E1A-ED554D885578}" type="presParOf" srcId="{87AD9E56-6955-441E-B7D1-D93D67CE8429}" destId="{484B8089-9CB2-4BD5-A715-EAF6C1C37D78}" srcOrd="0" destOrd="0" presId="urn:microsoft.com/office/officeart/2018/5/layout/IconLeafLabelList"/>
    <dgm:cxn modelId="{71B68D5E-8D8E-4535-A7CF-82DEEFD184B3}" type="presParOf" srcId="{87AD9E56-6955-441E-B7D1-D93D67CE8429}" destId="{B71243CC-3B8C-4059-81ED-E32D9F205343}" srcOrd="1" destOrd="0" presId="urn:microsoft.com/office/officeart/2018/5/layout/IconLeafLabelList"/>
    <dgm:cxn modelId="{1DE6A137-638B-4A29-9638-304D5FCD4533}" type="presParOf" srcId="{87AD9E56-6955-441E-B7D1-D93D67CE8429}" destId="{3381B815-2BC5-4041-BE08-957D77FFA756}" srcOrd="2" destOrd="0" presId="urn:microsoft.com/office/officeart/2018/5/layout/IconLeafLabelList"/>
    <dgm:cxn modelId="{C1BFF118-08C6-4F92-BA61-75A57519FDA4}" type="presParOf" srcId="{87AD9E56-6955-441E-B7D1-D93D67CE8429}" destId="{7D46EFE4-6E48-4AC1-8E0A-BFAC0318A512}" srcOrd="3" destOrd="0" presId="urn:microsoft.com/office/officeart/2018/5/layout/IconLeafLabelList"/>
    <dgm:cxn modelId="{00172CBE-2069-4134-81C3-B56B80118DB3}" type="presParOf" srcId="{1FA43882-5CE8-4EE4-9C3B-53EDFFB767F8}" destId="{77F0126F-231B-432B-8B5E-71F22654625E}" srcOrd="1" destOrd="0" presId="urn:microsoft.com/office/officeart/2018/5/layout/IconLeafLabelList"/>
    <dgm:cxn modelId="{AF3BD9F1-BDE4-4019-91D0-BBD8373F4F35}" type="presParOf" srcId="{1FA43882-5CE8-4EE4-9C3B-53EDFFB767F8}" destId="{398E40F2-6ED4-4D43-83CD-C89F3E909927}" srcOrd="2" destOrd="0" presId="urn:microsoft.com/office/officeart/2018/5/layout/IconLeafLabelList"/>
    <dgm:cxn modelId="{82DFC34B-C39E-498A-8F3F-755963E02B3C}" type="presParOf" srcId="{398E40F2-6ED4-4D43-83CD-C89F3E909927}" destId="{BAC53EA4-3578-49E5-84F3-0D41A8A24F88}" srcOrd="0" destOrd="0" presId="urn:microsoft.com/office/officeart/2018/5/layout/IconLeafLabelList"/>
    <dgm:cxn modelId="{090377A1-7754-4F15-80A4-FFAB6FF34D5B}" type="presParOf" srcId="{398E40F2-6ED4-4D43-83CD-C89F3E909927}" destId="{4F815440-90C3-414B-9935-8136DAC07884}" srcOrd="1" destOrd="0" presId="urn:microsoft.com/office/officeart/2018/5/layout/IconLeafLabelList"/>
    <dgm:cxn modelId="{55C4D20B-20E4-4426-8B78-A1FA39336920}" type="presParOf" srcId="{398E40F2-6ED4-4D43-83CD-C89F3E909927}" destId="{193F1EAA-7933-42A7-B135-7178CA8A709F}" srcOrd="2" destOrd="0" presId="urn:microsoft.com/office/officeart/2018/5/layout/IconLeafLabelList"/>
    <dgm:cxn modelId="{5EEA3C1E-4F5D-4904-BBFF-D6C7B27AA94A}" type="presParOf" srcId="{398E40F2-6ED4-4D43-83CD-C89F3E909927}" destId="{A2237F23-82DE-4396-B11E-8DDC992AAD00}" srcOrd="3" destOrd="0" presId="urn:microsoft.com/office/officeart/2018/5/layout/IconLeafLabelList"/>
    <dgm:cxn modelId="{33D48471-EF64-406F-BDB3-7CF07C0322A2}" type="presParOf" srcId="{1FA43882-5CE8-4EE4-9C3B-53EDFFB767F8}" destId="{B6D5DFE6-C044-4C1E-8650-043DD2168F1E}" srcOrd="3" destOrd="0" presId="urn:microsoft.com/office/officeart/2018/5/layout/IconLeafLabelList"/>
    <dgm:cxn modelId="{ED7498E0-3BA9-4E7C-AD99-361F57826906}" type="presParOf" srcId="{1FA43882-5CE8-4EE4-9C3B-53EDFFB767F8}" destId="{497F7368-5092-4E73-BE71-D70FCC670939}" srcOrd="4" destOrd="0" presId="urn:microsoft.com/office/officeart/2018/5/layout/IconLeafLabelList"/>
    <dgm:cxn modelId="{CEF14165-3B30-41CC-AD40-EADB9ADDACBC}" type="presParOf" srcId="{497F7368-5092-4E73-BE71-D70FCC670939}" destId="{F03E5415-BB28-4E1E-B159-0AC902BAA13D}" srcOrd="0" destOrd="0" presId="urn:microsoft.com/office/officeart/2018/5/layout/IconLeafLabelList"/>
    <dgm:cxn modelId="{3F824156-75CD-4627-AB52-03931180D447}" type="presParOf" srcId="{497F7368-5092-4E73-BE71-D70FCC670939}" destId="{BC57CB6E-EA24-4607-8656-EC4826229B7B}" srcOrd="1" destOrd="0" presId="urn:microsoft.com/office/officeart/2018/5/layout/IconLeafLabelList"/>
    <dgm:cxn modelId="{27936786-3D60-44A7-8253-B0B27D6D5B35}" type="presParOf" srcId="{497F7368-5092-4E73-BE71-D70FCC670939}" destId="{4D329951-F78E-45B4-A492-B0894C739D5B}" srcOrd="2" destOrd="0" presId="urn:microsoft.com/office/officeart/2018/5/layout/IconLeafLabelList"/>
    <dgm:cxn modelId="{88347884-9BD2-4815-8D7A-E0B4E28CFFED}" type="presParOf" srcId="{497F7368-5092-4E73-BE71-D70FCC670939}" destId="{66297041-DB8C-49C6-A0FC-C61E8D8664F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17ACC1-DF29-418C-983E-F8D53FC43664}"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FF37EFA9-267C-43A2-A7CC-AB100150CCE6}">
      <dgm:prSet/>
      <dgm:spPr/>
      <dgm:t>
        <a:bodyPr/>
        <a:lstStyle/>
        <a:p>
          <a:r>
            <a:rPr lang="en-US" b="1">
              <a:latin typeface="Times New Roman" panose="02020603050405020304" pitchFamily="18" charset="0"/>
              <a:cs typeface="Times New Roman" panose="02020603050405020304" pitchFamily="18" charset="0"/>
            </a:rPr>
            <a:t>Consistent and Varied Employee Efficiency</a:t>
          </a:r>
          <a:endParaRPr lang="en-US">
            <a:latin typeface="Times New Roman" panose="02020603050405020304" pitchFamily="18" charset="0"/>
            <a:cs typeface="Times New Roman" panose="02020603050405020304" pitchFamily="18" charset="0"/>
          </a:endParaRPr>
        </a:p>
      </dgm:t>
    </dgm:pt>
    <dgm:pt modelId="{F363F572-7299-4B72-A836-7B4FE3DA06DC}" type="parTrans" cxnId="{BA6789EF-A42A-476B-B871-FE6459D5534E}">
      <dgm:prSet/>
      <dgm:spPr/>
      <dgm:t>
        <a:bodyPr/>
        <a:lstStyle/>
        <a:p>
          <a:endParaRPr lang="en-US"/>
        </a:p>
      </dgm:t>
    </dgm:pt>
    <dgm:pt modelId="{198A4497-DD2B-4EE3-9081-ED6FFF330D9B}" type="sibTrans" cxnId="{BA6789EF-A42A-476B-B871-FE6459D5534E}">
      <dgm:prSet/>
      <dgm:spPr/>
      <dgm:t>
        <a:bodyPr/>
        <a:lstStyle/>
        <a:p>
          <a:endParaRPr lang="en-US"/>
        </a:p>
      </dgm:t>
    </dgm:pt>
    <dgm:pt modelId="{970F1CAD-A5F1-4662-862F-EB04A608C13B}">
      <dgm:prSet/>
      <dgm:spPr/>
      <dgm:t>
        <a:bodyPr/>
        <a:lstStyle/>
        <a:p>
          <a:r>
            <a:rPr lang="en-US" b="1" dirty="0">
              <a:latin typeface="Times New Roman" panose="02020603050405020304" pitchFamily="18" charset="0"/>
              <a:cs typeface="Times New Roman" panose="02020603050405020304" pitchFamily="18" charset="0"/>
            </a:rPr>
            <a:t>Variable Daily Product Demand</a:t>
          </a:r>
          <a:endParaRPr lang="en-US" dirty="0">
            <a:latin typeface="Times New Roman" panose="02020603050405020304" pitchFamily="18" charset="0"/>
            <a:cs typeface="Times New Roman" panose="02020603050405020304" pitchFamily="18" charset="0"/>
          </a:endParaRPr>
        </a:p>
      </dgm:t>
    </dgm:pt>
    <dgm:pt modelId="{99D321DB-14B6-475A-A295-E0BEB7B2BF71}" type="parTrans" cxnId="{C5163EC8-52B0-4E9A-8D24-E56EED0B5450}">
      <dgm:prSet/>
      <dgm:spPr/>
      <dgm:t>
        <a:bodyPr/>
        <a:lstStyle/>
        <a:p>
          <a:endParaRPr lang="en-US"/>
        </a:p>
      </dgm:t>
    </dgm:pt>
    <dgm:pt modelId="{3B39D293-CF67-4CC7-A5F5-AEABE6581ACE}" type="sibTrans" cxnId="{C5163EC8-52B0-4E9A-8D24-E56EED0B5450}">
      <dgm:prSet/>
      <dgm:spPr/>
      <dgm:t>
        <a:bodyPr/>
        <a:lstStyle/>
        <a:p>
          <a:endParaRPr lang="en-US"/>
        </a:p>
      </dgm:t>
    </dgm:pt>
    <dgm:pt modelId="{2F6F6598-CDD6-4048-AB3E-C2FB3BBB92A8}" type="pres">
      <dgm:prSet presAssocID="{5317ACC1-DF29-418C-983E-F8D53FC43664}" presName="hierChild1" presStyleCnt="0">
        <dgm:presLayoutVars>
          <dgm:chPref val="1"/>
          <dgm:dir/>
          <dgm:animOne val="branch"/>
          <dgm:animLvl val="lvl"/>
          <dgm:resizeHandles/>
        </dgm:presLayoutVars>
      </dgm:prSet>
      <dgm:spPr/>
    </dgm:pt>
    <dgm:pt modelId="{9DC2081F-EEDF-4A9D-B806-895C6D7CA20E}" type="pres">
      <dgm:prSet presAssocID="{FF37EFA9-267C-43A2-A7CC-AB100150CCE6}" presName="hierRoot1" presStyleCnt="0"/>
      <dgm:spPr/>
    </dgm:pt>
    <dgm:pt modelId="{399A9C94-0CCC-4B45-B34F-ED42ED72BB66}" type="pres">
      <dgm:prSet presAssocID="{FF37EFA9-267C-43A2-A7CC-AB100150CCE6}" presName="composite" presStyleCnt="0"/>
      <dgm:spPr/>
    </dgm:pt>
    <dgm:pt modelId="{9D56FC23-1179-4423-A5F9-9DEA5A12354F}" type="pres">
      <dgm:prSet presAssocID="{FF37EFA9-267C-43A2-A7CC-AB100150CCE6}" presName="background" presStyleLbl="node0" presStyleIdx="0" presStyleCnt="2"/>
      <dgm:spPr/>
    </dgm:pt>
    <dgm:pt modelId="{B28C4D95-9D16-4613-B141-F1684FA0DA82}" type="pres">
      <dgm:prSet presAssocID="{FF37EFA9-267C-43A2-A7CC-AB100150CCE6}" presName="text" presStyleLbl="fgAcc0" presStyleIdx="0" presStyleCnt="2">
        <dgm:presLayoutVars>
          <dgm:chPref val="3"/>
        </dgm:presLayoutVars>
      </dgm:prSet>
      <dgm:spPr/>
    </dgm:pt>
    <dgm:pt modelId="{F54119D3-1EFC-4508-8077-225496F0DE28}" type="pres">
      <dgm:prSet presAssocID="{FF37EFA9-267C-43A2-A7CC-AB100150CCE6}" presName="hierChild2" presStyleCnt="0"/>
      <dgm:spPr/>
    </dgm:pt>
    <dgm:pt modelId="{4CE89879-6505-4428-BC5F-8FF8D08F4F1F}" type="pres">
      <dgm:prSet presAssocID="{970F1CAD-A5F1-4662-862F-EB04A608C13B}" presName="hierRoot1" presStyleCnt="0"/>
      <dgm:spPr/>
    </dgm:pt>
    <dgm:pt modelId="{0786F577-8813-479E-B894-3AC29B37F05A}" type="pres">
      <dgm:prSet presAssocID="{970F1CAD-A5F1-4662-862F-EB04A608C13B}" presName="composite" presStyleCnt="0"/>
      <dgm:spPr/>
    </dgm:pt>
    <dgm:pt modelId="{00361566-1E1E-47C5-B9A2-D4CBE7E622DE}" type="pres">
      <dgm:prSet presAssocID="{970F1CAD-A5F1-4662-862F-EB04A608C13B}" presName="background" presStyleLbl="node0" presStyleIdx="1" presStyleCnt="2"/>
      <dgm:spPr/>
    </dgm:pt>
    <dgm:pt modelId="{9ED30CC2-4576-4000-883D-C12D153413AE}" type="pres">
      <dgm:prSet presAssocID="{970F1CAD-A5F1-4662-862F-EB04A608C13B}" presName="text" presStyleLbl="fgAcc0" presStyleIdx="1" presStyleCnt="2">
        <dgm:presLayoutVars>
          <dgm:chPref val="3"/>
        </dgm:presLayoutVars>
      </dgm:prSet>
      <dgm:spPr/>
    </dgm:pt>
    <dgm:pt modelId="{907B587F-B666-49ED-AA43-206AB1E57DCD}" type="pres">
      <dgm:prSet presAssocID="{970F1CAD-A5F1-4662-862F-EB04A608C13B}" presName="hierChild2" presStyleCnt="0"/>
      <dgm:spPr/>
    </dgm:pt>
  </dgm:ptLst>
  <dgm:cxnLst>
    <dgm:cxn modelId="{B3C4E638-A853-4B11-8EE3-FFF96D123A16}" type="presOf" srcId="{5317ACC1-DF29-418C-983E-F8D53FC43664}" destId="{2F6F6598-CDD6-4048-AB3E-C2FB3BBB92A8}" srcOrd="0" destOrd="0" presId="urn:microsoft.com/office/officeart/2005/8/layout/hierarchy1"/>
    <dgm:cxn modelId="{D4000B97-78B7-4696-B9D6-08170A259C78}" type="presOf" srcId="{970F1CAD-A5F1-4662-862F-EB04A608C13B}" destId="{9ED30CC2-4576-4000-883D-C12D153413AE}" srcOrd="0" destOrd="0" presId="urn:microsoft.com/office/officeart/2005/8/layout/hierarchy1"/>
    <dgm:cxn modelId="{633EB4BE-E058-425D-ABDA-383CD62C4286}" type="presOf" srcId="{FF37EFA9-267C-43A2-A7CC-AB100150CCE6}" destId="{B28C4D95-9D16-4613-B141-F1684FA0DA82}" srcOrd="0" destOrd="0" presId="urn:microsoft.com/office/officeart/2005/8/layout/hierarchy1"/>
    <dgm:cxn modelId="{C5163EC8-52B0-4E9A-8D24-E56EED0B5450}" srcId="{5317ACC1-DF29-418C-983E-F8D53FC43664}" destId="{970F1CAD-A5F1-4662-862F-EB04A608C13B}" srcOrd="1" destOrd="0" parTransId="{99D321DB-14B6-475A-A295-E0BEB7B2BF71}" sibTransId="{3B39D293-CF67-4CC7-A5F5-AEABE6581ACE}"/>
    <dgm:cxn modelId="{BA6789EF-A42A-476B-B871-FE6459D5534E}" srcId="{5317ACC1-DF29-418C-983E-F8D53FC43664}" destId="{FF37EFA9-267C-43A2-A7CC-AB100150CCE6}" srcOrd="0" destOrd="0" parTransId="{F363F572-7299-4B72-A836-7B4FE3DA06DC}" sibTransId="{198A4497-DD2B-4EE3-9081-ED6FFF330D9B}"/>
    <dgm:cxn modelId="{91988755-A4F6-459C-8197-0FB8087319AE}" type="presParOf" srcId="{2F6F6598-CDD6-4048-AB3E-C2FB3BBB92A8}" destId="{9DC2081F-EEDF-4A9D-B806-895C6D7CA20E}" srcOrd="0" destOrd="0" presId="urn:microsoft.com/office/officeart/2005/8/layout/hierarchy1"/>
    <dgm:cxn modelId="{CB12B871-E003-4FA3-8BA1-1B80D973A06A}" type="presParOf" srcId="{9DC2081F-EEDF-4A9D-B806-895C6D7CA20E}" destId="{399A9C94-0CCC-4B45-B34F-ED42ED72BB66}" srcOrd="0" destOrd="0" presId="urn:microsoft.com/office/officeart/2005/8/layout/hierarchy1"/>
    <dgm:cxn modelId="{3940EC3F-982F-4282-AF35-42F018427197}" type="presParOf" srcId="{399A9C94-0CCC-4B45-B34F-ED42ED72BB66}" destId="{9D56FC23-1179-4423-A5F9-9DEA5A12354F}" srcOrd="0" destOrd="0" presId="urn:microsoft.com/office/officeart/2005/8/layout/hierarchy1"/>
    <dgm:cxn modelId="{01361E56-CA66-44EA-B105-FF5641DE5062}" type="presParOf" srcId="{399A9C94-0CCC-4B45-B34F-ED42ED72BB66}" destId="{B28C4D95-9D16-4613-B141-F1684FA0DA82}" srcOrd="1" destOrd="0" presId="urn:microsoft.com/office/officeart/2005/8/layout/hierarchy1"/>
    <dgm:cxn modelId="{CE1190E9-290C-497E-84E1-8A27436A5AD7}" type="presParOf" srcId="{9DC2081F-EEDF-4A9D-B806-895C6D7CA20E}" destId="{F54119D3-1EFC-4508-8077-225496F0DE28}" srcOrd="1" destOrd="0" presId="urn:microsoft.com/office/officeart/2005/8/layout/hierarchy1"/>
    <dgm:cxn modelId="{FB9DEFA7-6996-477C-96F4-BE037C9E503E}" type="presParOf" srcId="{2F6F6598-CDD6-4048-AB3E-C2FB3BBB92A8}" destId="{4CE89879-6505-4428-BC5F-8FF8D08F4F1F}" srcOrd="1" destOrd="0" presId="urn:microsoft.com/office/officeart/2005/8/layout/hierarchy1"/>
    <dgm:cxn modelId="{0C98067C-9D56-419D-83D9-62A0DE38ADAF}" type="presParOf" srcId="{4CE89879-6505-4428-BC5F-8FF8D08F4F1F}" destId="{0786F577-8813-479E-B894-3AC29B37F05A}" srcOrd="0" destOrd="0" presId="urn:microsoft.com/office/officeart/2005/8/layout/hierarchy1"/>
    <dgm:cxn modelId="{085E7AC6-AFD5-4471-BDD9-BD4DC5FB6622}" type="presParOf" srcId="{0786F577-8813-479E-B894-3AC29B37F05A}" destId="{00361566-1E1E-47C5-B9A2-D4CBE7E622DE}" srcOrd="0" destOrd="0" presId="urn:microsoft.com/office/officeart/2005/8/layout/hierarchy1"/>
    <dgm:cxn modelId="{FDBE4DE8-21BC-4735-93DF-334A745600DA}" type="presParOf" srcId="{0786F577-8813-479E-B894-3AC29B37F05A}" destId="{9ED30CC2-4576-4000-883D-C12D153413AE}" srcOrd="1" destOrd="0" presId="urn:microsoft.com/office/officeart/2005/8/layout/hierarchy1"/>
    <dgm:cxn modelId="{CBAFF6DB-C587-4FB5-B6D1-31216DA66954}" type="presParOf" srcId="{4CE89879-6505-4428-BC5F-8FF8D08F4F1F}" destId="{907B587F-B666-49ED-AA43-206AB1E57DC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F45B0-82E9-4C87-BD85-D3B019E0F5F4}">
      <dsp:nvSpPr>
        <dsp:cNvPr id="0" name=""/>
        <dsp:cNvSpPr/>
      </dsp:nvSpPr>
      <dsp:spPr>
        <a:xfrm>
          <a:off x="0" y="820856"/>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9A6D7-94E1-4FFB-8FC6-559813824657}">
      <dsp:nvSpPr>
        <dsp:cNvPr id="0" name=""/>
        <dsp:cNvSpPr/>
      </dsp:nvSpPr>
      <dsp:spPr>
        <a:xfrm>
          <a:off x="458416" y="1161827"/>
          <a:ext cx="833485" cy="83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C20DCF-8AFC-4D47-A848-E1912603733D}">
      <dsp:nvSpPr>
        <dsp:cNvPr id="0" name=""/>
        <dsp:cNvSpPr/>
      </dsp:nvSpPr>
      <dsp:spPr>
        <a:xfrm>
          <a:off x="1750318" y="820856"/>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Cost Reduction and Demand Fulfillment </a:t>
          </a:r>
        </a:p>
      </dsp:txBody>
      <dsp:txXfrm>
        <a:off x="1750318" y="820856"/>
        <a:ext cx="5160068" cy="1515427"/>
      </dsp:txXfrm>
    </dsp:sp>
    <dsp:sp modelId="{B4C38262-4E08-4FB6-AD16-B712F878ECE1}">
      <dsp:nvSpPr>
        <dsp:cNvPr id="0" name=""/>
        <dsp:cNvSpPr/>
      </dsp:nvSpPr>
      <dsp:spPr>
        <a:xfrm>
          <a:off x="0" y="2715140"/>
          <a:ext cx="6910387" cy="15154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B1BED-841B-4EDE-B0F8-234D4D375298}">
      <dsp:nvSpPr>
        <dsp:cNvPr id="0" name=""/>
        <dsp:cNvSpPr/>
      </dsp:nvSpPr>
      <dsp:spPr>
        <a:xfrm>
          <a:off x="458416" y="3056112"/>
          <a:ext cx="833485" cy="83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DFE35A-9A96-4A1B-BC1A-1E2E57A133D9}">
      <dsp:nvSpPr>
        <dsp:cNvPr id="0" name=""/>
        <dsp:cNvSpPr/>
      </dsp:nvSpPr>
      <dsp:spPr>
        <a:xfrm>
          <a:off x="1750318" y="2715140"/>
          <a:ext cx="5160068" cy="1515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3" tIns="160383" rIns="160383" bIns="160383"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Customized Employee Scheduling</a:t>
          </a:r>
        </a:p>
      </dsp:txBody>
      <dsp:txXfrm>
        <a:off x="1750318" y="2715140"/>
        <a:ext cx="5160068" cy="1515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B8089-9CB2-4BD5-A715-EAF6C1C37D78}">
      <dsp:nvSpPr>
        <dsp:cNvPr id="0" name=""/>
        <dsp:cNvSpPr/>
      </dsp:nvSpPr>
      <dsp:spPr>
        <a:xfrm>
          <a:off x="616949" y="34053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243CC-3B8C-4059-81ED-E32D9F205343}">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46EFE4-6E48-4AC1-8E0A-BFAC0318A512}">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The Client – Shake Smart </a:t>
          </a:r>
        </a:p>
      </dsp:txBody>
      <dsp:txXfrm>
        <a:off x="35606" y="2725540"/>
        <a:ext cx="2981250" cy="720000"/>
      </dsp:txXfrm>
    </dsp:sp>
    <dsp:sp modelId="{BAC53EA4-3578-49E5-84F3-0D41A8A24F88}">
      <dsp:nvSpPr>
        <dsp:cNvPr id="0" name=""/>
        <dsp:cNvSpPr/>
      </dsp:nvSpPr>
      <dsp:spPr>
        <a:xfrm>
          <a:off x="4119918" y="34053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15440-90C3-414B-9935-8136DAC07884}">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237F23-82DE-4396-B11E-8DDC992AAD00}">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Industry Peers and Competitors</a:t>
          </a:r>
        </a:p>
      </dsp:txBody>
      <dsp:txXfrm>
        <a:off x="3538574" y="2725540"/>
        <a:ext cx="2981250" cy="720000"/>
      </dsp:txXfrm>
    </dsp:sp>
    <dsp:sp modelId="{F03E5415-BB28-4E1E-B159-0AC902BAA13D}">
      <dsp:nvSpPr>
        <dsp:cNvPr id="0" name=""/>
        <dsp:cNvSpPr/>
      </dsp:nvSpPr>
      <dsp:spPr>
        <a:xfrm>
          <a:off x="7622887" y="34053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7CB6E-EA24-4607-8656-EC4826229B7B}">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297041-DB8C-49C6-A0FC-C61E8D8664FD}">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Potential Investors and Partners</a:t>
          </a:r>
        </a:p>
      </dsp:txBody>
      <dsp:txXfrm>
        <a:off x="7041543" y="2725540"/>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6FC23-1179-4423-A5F9-9DEA5A12354F}">
      <dsp:nvSpPr>
        <dsp:cNvPr id="0" name=""/>
        <dsp:cNvSpPr/>
      </dsp:nvSpPr>
      <dsp:spPr>
        <a:xfrm>
          <a:off x="625" y="917394"/>
          <a:ext cx="2196822" cy="139498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8C4D95-9D16-4613-B141-F1684FA0DA82}">
      <dsp:nvSpPr>
        <dsp:cNvPr id="0" name=""/>
        <dsp:cNvSpPr/>
      </dsp:nvSpPr>
      <dsp:spPr>
        <a:xfrm>
          <a:off x="244717" y="1149281"/>
          <a:ext cx="2196822" cy="1394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Consistent and Varied Employee Efficiency</a:t>
          </a:r>
          <a:endParaRPr lang="en-US" sz="2100" kern="1200">
            <a:latin typeface="Times New Roman" panose="02020603050405020304" pitchFamily="18" charset="0"/>
            <a:cs typeface="Times New Roman" panose="02020603050405020304" pitchFamily="18" charset="0"/>
          </a:endParaRPr>
        </a:p>
      </dsp:txBody>
      <dsp:txXfrm>
        <a:off x="285575" y="1190139"/>
        <a:ext cx="2115106" cy="1313266"/>
      </dsp:txXfrm>
    </dsp:sp>
    <dsp:sp modelId="{00361566-1E1E-47C5-B9A2-D4CBE7E622DE}">
      <dsp:nvSpPr>
        <dsp:cNvPr id="0" name=""/>
        <dsp:cNvSpPr/>
      </dsp:nvSpPr>
      <dsp:spPr>
        <a:xfrm>
          <a:off x="2685631" y="917394"/>
          <a:ext cx="2196822" cy="139498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ED30CC2-4576-4000-883D-C12D153413AE}">
      <dsp:nvSpPr>
        <dsp:cNvPr id="0" name=""/>
        <dsp:cNvSpPr/>
      </dsp:nvSpPr>
      <dsp:spPr>
        <a:xfrm>
          <a:off x="2929723" y="1149281"/>
          <a:ext cx="2196822" cy="1394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Variable Daily Product Demand</a:t>
          </a:r>
          <a:endParaRPr lang="en-US" sz="2100" kern="1200" dirty="0">
            <a:latin typeface="Times New Roman" panose="02020603050405020304" pitchFamily="18" charset="0"/>
            <a:cs typeface="Times New Roman" panose="02020603050405020304" pitchFamily="18" charset="0"/>
          </a:endParaRPr>
        </a:p>
      </dsp:txBody>
      <dsp:txXfrm>
        <a:off x="2970581" y="1190139"/>
        <a:ext cx="2115106" cy="13132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E15C-352A-C848-AC39-76BE028E8C56}"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5768B-B223-5347-9682-7A881E299950}" type="slidenum">
              <a:rPr lang="en-US" smtClean="0"/>
              <a:t>‹#›</a:t>
            </a:fld>
            <a:endParaRPr lang="en-US"/>
          </a:p>
        </p:txBody>
      </p:sp>
    </p:spTree>
    <p:extLst>
      <p:ext uri="{BB962C8B-B14F-4D97-AF65-F5344CB8AC3E}">
        <p14:creationId xmlns:p14="http://schemas.microsoft.com/office/powerpoint/2010/main" val="258742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a:t>
            </a:fld>
            <a:endParaRPr lang="en-US"/>
          </a:p>
        </p:txBody>
      </p:sp>
    </p:spTree>
    <p:extLst>
      <p:ext uri="{BB962C8B-B14F-4D97-AF65-F5344CB8AC3E}">
        <p14:creationId xmlns:p14="http://schemas.microsoft.com/office/powerpoint/2010/main" val="310135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200"/>
              </a:spcBef>
              <a:spcAft>
                <a:spcPts val="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Description of the Challenge</a:t>
            </a:r>
            <a:r>
              <a:rPr lang="en-US" sz="1200" b="0" i="0" u="none" strike="noStrike" dirty="0">
                <a:solidFill>
                  <a:srgbClr val="000000"/>
                </a:solidFill>
                <a:effectLst/>
                <a:latin typeface="Arial" panose="020B0604020202020204" pitchFamily="34" charset="0"/>
              </a:rPr>
              <a:t>: During the model's execution phase, we encountered significant difficulties due to its complexity. The intricate design of the model resulted in excessively long run times and, ultimately, errors that disrupted the process.</a:t>
            </a:r>
          </a:p>
          <a:p>
            <a:pPr rtl="0" fontAlgn="base">
              <a:spcBef>
                <a:spcPts val="0"/>
              </a:spcBef>
              <a:spcAft>
                <a:spcPts val="1200"/>
              </a:spcAft>
              <a:buFont typeface="Arial" panose="020B0604020202020204" pitchFamily="34" charset="0"/>
              <a:buChar char="•"/>
            </a:pPr>
            <a:r>
              <a:rPr lang="en-US" sz="1200" b="1" i="0" u="none" strike="noStrike" dirty="0">
                <a:solidFill>
                  <a:srgbClr val="000000"/>
                </a:solidFill>
                <a:effectLst/>
                <a:latin typeface="Arial" panose="020B0604020202020204" pitchFamily="34" charset="0"/>
              </a:rPr>
              <a:t>Impact of the Challenge</a:t>
            </a:r>
            <a:r>
              <a:rPr lang="en-US" sz="1200" b="0" i="0" u="none" strike="noStrike" dirty="0">
                <a:solidFill>
                  <a:srgbClr val="000000"/>
                </a:solidFill>
                <a:effectLst/>
                <a:latin typeface="Arial" panose="020B0604020202020204" pitchFamily="34" charset="0"/>
              </a:rPr>
              <a:t>: This complexity forced us to spend considerable time simplifying the model. We had to continuously iterate and attempt to run the model, which was a time-consuming and intricate process.</a:t>
            </a:r>
          </a:p>
          <a:p>
            <a:r>
              <a:rPr lang="en-US" sz="1200" b="1" i="0" u="none" strike="noStrike" dirty="0">
                <a:solidFill>
                  <a:srgbClr val="000000"/>
                </a:solidFill>
                <a:effectLst/>
                <a:latin typeface="Arial" panose="020B0604020202020204" pitchFamily="34" charset="0"/>
              </a:rPr>
              <a:t>Resolution Strategy</a:t>
            </a:r>
            <a:r>
              <a:rPr lang="en-US" sz="1200" b="0" i="0" u="none" strike="noStrike" dirty="0">
                <a:solidFill>
                  <a:srgbClr val="000000"/>
                </a:solidFill>
                <a:effectLst/>
                <a:latin typeface="Arial" panose="020B0604020202020204" pitchFamily="34" charset="0"/>
              </a:rPr>
              <a:t>: Our persistence in simplifying the model paid off. After numerous iterations and modifications, we successfully streamlined the model to a point where it could run effectively. This led to achieving the desired results, demonstrating the importance of balancing complexity with functionality in model design.</a:t>
            </a:r>
            <a:endParaRPr lang="en-US" dirty="0"/>
          </a:p>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17</a:t>
            </a:fld>
            <a:endParaRPr lang="en-US"/>
          </a:p>
        </p:txBody>
      </p:sp>
    </p:spTree>
    <p:extLst>
      <p:ext uri="{BB962C8B-B14F-4D97-AF65-F5344CB8AC3E}">
        <p14:creationId xmlns:p14="http://schemas.microsoft.com/office/powerpoint/2010/main" val="1294370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18</a:t>
            </a:fld>
            <a:endParaRPr lang="en-US"/>
          </a:p>
        </p:txBody>
      </p:sp>
    </p:spTree>
    <p:extLst>
      <p:ext uri="{BB962C8B-B14F-4D97-AF65-F5344CB8AC3E}">
        <p14:creationId xmlns:p14="http://schemas.microsoft.com/office/powerpoint/2010/main" val="37381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19</a:t>
            </a:fld>
            <a:endParaRPr lang="en-US"/>
          </a:p>
        </p:txBody>
      </p:sp>
    </p:spTree>
    <p:extLst>
      <p:ext uri="{BB962C8B-B14F-4D97-AF65-F5344CB8AC3E}">
        <p14:creationId xmlns:p14="http://schemas.microsoft.com/office/powerpoint/2010/main" val="197998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20</a:t>
            </a:fld>
            <a:endParaRPr lang="en-US"/>
          </a:p>
        </p:txBody>
      </p:sp>
    </p:spTree>
    <p:extLst>
      <p:ext uri="{BB962C8B-B14F-4D97-AF65-F5344CB8AC3E}">
        <p14:creationId xmlns:p14="http://schemas.microsoft.com/office/powerpoint/2010/main" val="2042805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2</a:t>
            </a:fld>
            <a:endParaRPr lang="en-US"/>
          </a:p>
        </p:txBody>
      </p:sp>
    </p:spTree>
    <p:extLst>
      <p:ext uri="{BB962C8B-B14F-4D97-AF65-F5344CB8AC3E}">
        <p14:creationId xmlns:p14="http://schemas.microsoft.com/office/powerpoint/2010/main" val="41527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Reduction and Demand Fulfillment: The project aims to lower operational costs while efficiently meeting daily sales demands and customer needs.</a:t>
            </a:r>
          </a:p>
          <a:p>
            <a:endParaRPr lang="en-US" dirty="0"/>
          </a:p>
          <a:p>
            <a:r>
              <a:rPr lang="en-US" dirty="0"/>
              <a:t>Customized Employee Scheduling: Focusing on creating personalized schedules for employees, taking into account variations in weather, monthly sales trends, and other dynamic factors.</a:t>
            </a:r>
          </a:p>
        </p:txBody>
      </p:sp>
      <p:sp>
        <p:nvSpPr>
          <p:cNvPr id="4" name="Slide Number Placeholder 3"/>
          <p:cNvSpPr>
            <a:spLocks noGrp="1"/>
          </p:cNvSpPr>
          <p:nvPr>
            <p:ph type="sldNum" sz="quarter" idx="5"/>
          </p:nvPr>
        </p:nvSpPr>
        <p:spPr/>
        <p:txBody>
          <a:bodyPr/>
          <a:lstStyle/>
          <a:p>
            <a:fld id="{3185768B-B223-5347-9682-7A881E299950}" type="slidenum">
              <a:rPr lang="en-US" smtClean="0"/>
              <a:t>3</a:t>
            </a:fld>
            <a:endParaRPr lang="en-US"/>
          </a:p>
        </p:txBody>
      </p:sp>
    </p:spTree>
    <p:extLst>
      <p:ext uri="{BB962C8B-B14F-4D97-AF65-F5344CB8AC3E}">
        <p14:creationId xmlns:p14="http://schemas.microsoft.com/office/powerpoint/2010/main" val="51596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7</a:t>
            </a:fld>
            <a:endParaRPr lang="en-US"/>
          </a:p>
        </p:txBody>
      </p:sp>
    </p:spTree>
    <p:extLst>
      <p:ext uri="{BB962C8B-B14F-4D97-AF65-F5344CB8AC3E}">
        <p14:creationId xmlns:p14="http://schemas.microsoft.com/office/powerpoint/2010/main" val="127969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buFont typeface="+mj-lt"/>
              <a:buAutoNum type="arabicPeriod"/>
            </a:pPr>
            <a:r>
              <a:rPr lang="en-US" sz="1200" b="1" dirty="0">
                <a:latin typeface="Times New Roman" panose="02020603050405020304" pitchFamily="18" charset="0"/>
                <a:cs typeface="Times New Roman" panose="02020603050405020304" pitchFamily="18" charset="0"/>
              </a:rPr>
              <a:t>Total Recommended Production Time</a:t>
            </a:r>
            <a:r>
              <a:rPr lang="en-US" sz="1200" dirty="0">
                <a:latin typeface="Times New Roman" panose="02020603050405020304" pitchFamily="18" charset="0"/>
                <a:cs typeface="Times New Roman" panose="02020603050405020304" pitchFamily="18" charset="0"/>
              </a:rPr>
              <a:t>: Using the production time for each product, we calculate the total recommended production time. This is essential to determine how long it would take to meet the daily demand.</a:t>
            </a:r>
          </a:p>
          <a:p>
            <a:pPr>
              <a:lnSpc>
                <a:spcPct val="100000"/>
              </a:lnSpc>
              <a:buFont typeface="+mj-lt"/>
              <a:buAutoNum type="arabicPeriod"/>
            </a:pPr>
            <a:r>
              <a:rPr lang="en-US" sz="1200" b="1" dirty="0">
                <a:latin typeface="Times New Roman" panose="02020603050405020304" pitchFamily="18" charset="0"/>
                <a:cs typeface="Times New Roman" panose="02020603050405020304" pitchFamily="18" charset="0"/>
              </a:rPr>
              <a:t>Individual Employee Work Time</a:t>
            </a:r>
            <a:r>
              <a:rPr lang="en-US" sz="1200" dirty="0">
                <a:latin typeface="Times New Roman" panose="02020603050405020304" pitchFamily="18" charset="0"/>
                <a:cs typeface="Times New Roman" panose="02020603050405020304" pitchFamily="18" charset="0"/>
              </a:rPr>
              <a:t>: We then divide the total recommended production time by each employee's work efficiency to estimate the time it would take for an individual employee to complete the tasks.</a:t>
            </a:r>
          </a:p>
          <a:p>
            <a:pPr>
              <a:lnSpc>
                <a:spcPct val="100000"/>
              </a:lnSpc>
              <a:buFont typeface="+mj-lt"/>
              <a:buAutoNum type="arabicPeriod"/>
            </a:pPr>
            <a:r>
              <a:rPr lang="en-US" sz="1200" b="1" dirty="0">
                <a:latin typeface="Times New Roman" panose="02020603050405020304" pitchFamily="18" charset="0"/>
                <a:cs typeface="Times New Roman" panose="02020603050405020304" pitchFamily="18" charset="0"/>
              </a:rPr>
              <a:t>Efficiency Gains in Teamwork</a:t>
            </a:r>
            <a:r>
              <a:rPr lang="en-US" sz="1200" dirty="0">
                <a:latin typeface="Times New Roman" panose="02020603050405020304" pitchFamily="18" charset="0"/>
                <a:cs typeface="Times New Roman" panose="02020603050405020304" pitchFamily="18" charset="0"/>
              </a:rPr>
              <a:t>: Recognizing the assembly line nature of the work, we factor in efficiency gains when teams of more than three people work together, resulting in reduced production time.</a:t>
            </a:r>
          </a:p>
          <a:p>
            <a:pPr>
              <a:lnSpc>
                <a:spcPct val="100000"/>
              </a:lnSpc>
              <a:buFont typeface="+mj-lt"/>
              <a:buAutoNum type="arabicPeriod"/>
            </a:pPr>
            <a:r>
              <a:rPr lang="en-US" sz="1200" b="1" dirty="0">
                <a:latin typeface="Times New Roman" panose="02020603050405020304" pitchFamily="18" charset="0"/>
                <a:cs typeface="Times New Roman" panose="02020603050405020304" pitchFamily="18" charset="0"/>
              </a:rPr>
              <a:t>Optimization Model for Staffing</a:t>
            </a:r>
            <a:r>
              <a:rPr lang="en-US" sz="1200" dirty="0">
                <a:latin typeface="Times New Roman" panose="02020603050405020304" pitchFamily="18" charset="0"/>
                <a:cs typeface="Times New Roman" panose="02020603050405020304" pitchFamily="18" charset="0"/>
              </a:rPr>
              <a:t>: Finally, we use constraints such as the work time being less than the recommended production time and staff limitations to optimize the model. This helps in calculating the minimum personnel cost while ensuring productivity and efficiency.</a:t>
            </a:r>
          </a:p>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10</a:t>
            </a:fld>
            <a:endParaRPr lang="en-US"/>
          </a:p>
        </p:txBody>
      </p:sp>
    </p:spTree>
    <p:extLst>
      <p:ext uri="{BB962C8B-B14F-4D97-AF65-F5344CB8AC3E}">
        <p14:creationId xmlns:p14="http://schemas.microsoft.com/office/powerpoint/2010/main" val="116978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latin typeface="Times New Roman" panose="02020603050405020304" pitchFamily="18" charset="0"/>
                <a:cs typeface="Times New Roman" panose="02020603050405020304" pitchFamily="18" charset="0"/>
              </a:rPr>
              <a:t>Consistent and Varied Employee Efficiency: </a:t>
            </a:r>
            <a:r>
              <a:rPr lang="en-US" dirty="0">
                <a:effectLst/>
                <a:latin typeface="Times New Roman" panose="02020603050405020304" pitchFamily="18" charset="0"/>
                <a:cs typeface="Times New Roman" panose="02020603050405020304" pitchFamily="18" charset="0"/>
              </a:rPr>
              <a:t>We assume that each employee's work efficiency remains constant but varies among individuals. This includes the assumption that leaders generally exhibit higher average work efficiency compared to other staff members.</a:t>
            </a:r>
          </a:p>
          <a:p>
            <a:r>
              <a:rPr lang="en-US" b="1" dirty="0">
                <a:effectLst/>
                <a:latin typeface="Times New Roman" panose="02020603050405020304" pitchFamily="18" charset="0"/>
                <a:cs typeface="Times New Roman" panose="02020603050405020304" pitchFamily="18" charset="0"/>
              </a:rPr>
              <a:t>Variable Daily Product Demand: </a:t>
            </a:r>
            <a:r>
              <a:rPr lang="en-US" dirty="0">
                <a:effectLst/>
                <a:latin typeface="Times New Roman" panose="02020603050405020304" pitchFamily="18" charset="0"/>
                <a:cs typeface="Times New Roman" panose="02020603050405020304" pitchFamily="18" charset="0"/>
              </a:rPr>
              <a:t>It's assumed that the demand for each product differs across weekdays. However, for a given weekday, the demand is roughly consistent from week to week. This variation in daily demand forms the basis for our optimized staffing model.</a:t>
            </a:r>
          </a:p>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11</a:t>
            </a:fld>
            <a:endParaRPr lang="en-US"/>
          </a:p>
        </p:txBody>
      </p:sp>
    </p:spTree>
    <p:extLst>
      <p:ext uri="{BB962C8B-B14F-4D97-AF65-F5344CB8AC3E}">
        <p14:creationId xmlns:p14="http://schemas.microsoft.com/office/powerpoint/2010/main" val="64943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13</a:t>
            </a:fld>
            <a:endParaRPr lang="en-US"/>
          </a:p>
        </p:txBody>
      </p:sp>
    </p:spTree>
    <p:extLst>
      <p:ext uri="{BB962C8B-B14F-4D97-AF65-F5344CB8AC3E}">
        <p14:creationId xmlns:p14="http://schemas.microsoft.com/office/powerpoint/2010/main" val="414105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14</a:t>
            </a:fld>
            <a:endParaRPr lang="en-US"/>
          </a:p>
        </p:txBody>
      </p:sp>
    </p:spTree>
    <p:extLst>
      <p:ext uri="{BB962C8B-B14F-4D97-AF65-F5344CB8AC3E}">
        <p14:creationId xmlns:p14="http://schemas.microsoft.com/office/powerpoint/2010/main" val="235006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5768B-B223-5347-9682-7A881E299950}" type="slidenum">
              <a:rPr lang="en-US" smtClean="0"/>
              <a:t>15</a:t>
            </a:fld>
            <a:endParaRPr lang="en-US"/>
          </a:p>
        </p:txBody>
      </p:sp>
    </p:spTree>
    <p:extLst>
      <p:ext uri="{BB962C8B-B14F-4D97-AF65-F5344CB8AC3E}">
        <p14:creationId xmlns:p14="http://schemas.microsoft.com/office/powerpoint/2010/main" val="235079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85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456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05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763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57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148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528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84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871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3419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90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7294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4.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6D34E-2151-F6C0-0544-EC9DE8C7829F}"/>
              </a:ext>
            </a:extLst>
          </p:cNvPr>
          <p:cNvSpPr>
            <a:spLocks noGrp="1"/>
          </p:cNvSpPr>
          <p:nvPr>
            <p:ph type="ctrTitle"/>
          </p:nvPr>
        </p:nvSpPr>
        <p:spPr>
          <a:xfrm>
            <a:off x="6738013" y="639098"/>
            <a:ext cx="4813072" cy="3571186"/>
          </a:xfrm>
        </p:spPr>
        <p:txBody>
          <a:bodyPr>
            <a:normAutofit/>
          </a:bodyPr>
          <a:lstStyle/>
          <a:p>
            <a:r>
              <a:rPr lang="en-US" sz="3600" dirty="0">
                <a:latin typeface="Times New Roman" panose="02020603050405020304" pitchFamily="18" charset="0"/>
                <a:cs typeface="Times New Roman" panose="02020603050405020304" pitchFamily="18" charset="0"/>
              </a:rPr>
              <a:t>Enhancing Productivity: Strategies for Optimizing Employee Efficiency in Workplaces</a:t>
            </a:r>
          </a:p>
        </p:txBody>
      </p:sp>
      <p:sp>
        <p:nvSpPr>
          <p:cNvPr id="3" name="Subtitle 2">
            <a:extLst>
              <a:ext uri="{FF2B5EF4-FFF2-40B4-BE49-F238E27FC236}">
                <a16:creationId xmlns:a16="http://schemas.microsoft.com/office/drawing/2014/main" id="{2B3EFD1B-C523-4721-3D02-9B17FB9162E9}"/>
              </a:ext>
            </a:extLst>
          </p:cNvPr>
          <p:cNvSpPr>
            <a:spLocks noGrp="1"/>
          </p:cNvSpPr>
          <p:nvPr>
            <p:ph type="subTitle" idx="1"/>
          </p:nvPr>
        </p:nvSpPr>
        <p:spPr>
          <a:xfrm>
            <a:off x="6729999" y="4532015"/>
            <a:ext cx="4829101" cy="1162222"/>
          </a:xfrm>
        </p:spPr>
        <p:txBody>
          <a:bodyPr>
            <a:normAutofit/>
          </a:bodyP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Team A: Zihao Li, </a:t>
            </a:r>
            <a:r>
              <a:rPr lang="en-US" sz="1400" dirty="0" err="1">
                <a:solidFill>
                  <a:schemeClr val="tx1">
                    <a:lumMod val="85000"/>
                    <a:lumOff val="15000"/>
                  </a:schemeClr>
                </a:solidFill>
                <a:latin typeface="Times New Roman" panose="02020603050405020304" pitchFamily="18" charset="0"/>
                <a:cs typeface="Times New Roman" panose="02020603050405020304" pitchFamily="18" charset="0"/>
              </a:rPr>
              <a:t>Boxuan</a:t>
            </a: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 wang, Kaiji Zhen</a:t>
            </a:r>
          </a:p>
        </p:txBody>
      </p:sp>
      <p:pic>
        <p:nvPicPr>
          <p:cNvPr id="1026" name="Picture 2" descr="Your Go-To Guide to Ordering at Shake Smart">
            <a:extLst>
              <a:ext uri="{FF2B5EF4-FFF2-40B4-BE49-F238E27FC236}">
                <a16:creationId xmlns:a16="http://schemas.microsoft.com/office/drawing/2014/main" id="{4FDB938C-6A27-0055-482C-772DFA9CE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68" r="13094" b="-2"/>
          <a:stretch/>
        </p:blipFill>
        <p:spPr bwMode="auto">
          <a:xfrm>
            <a:off x="633999" y="640081"/>
            <a:ext cx="5462001" cy="5054156"/>
          </a:xfrm>
          <a:prstGeom prst="rect">
            <a:avLst/>
          </a:prstGeom>
          <a:noFill/>
          <a:extLst>
            <a:ext uri="{909E8E84-426E-40DD-AFC4-6F175D3DCCD1}">
              <a14:hiddenFill xmlns:a14="http://schemas.microsoft.com/office/drawing/2010/main">
                <a:solidFill>
                  <a:srgbClr val="FFFFFF"/>
                </a:solidFill>
              </a14:hiddenFill>
            </a:ext>
          </a:extLst>
        </p:spPr>
      </p:pic>
      <p:cxnSp>
        <p:nvCxnSpPr>
          <p:cNvPr id="1047" name="Straight Connector 1046">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0948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188B4-CA66-438F-0AED-E432D4C01613}"/>
              </a:ext>
            </a:extLst>
          </p:cNvPr>
          <p:cNvSpPr>
            <a:spLocks noGrp="1"/>
          </p:cNvSpPr>
          <p:nvPr>
            <p:ph type="title"/>
          </p:nvPr>
        </p:nvSpPr>
        <p:spPr>
          <a:xfrm>
            <a:off x="4974771" y="634946"/>
            <a:ext cx="6574972" cy="1450757"/>
          </a:xfrm>
        </p:spPr>
        <p:txBody>
          <a:bodyPr>
            <a:normAutofit/>
          </a:bodyPr>
          <a:lstStyle/>
          <a:p>
            <a:r>
              <a:rPr lang="en-US">
                <a:latin typeface="Times New Roman" panose="02020603050405020304" pitchFamily="18" charset="0"/>
                <a:cs typeface="Times New Roman" panose="02020603050405020304" pitchFamily="18" charset="0"/>
              </a:rPr>
              <a:t>Key Milestone Calculations</a:t>
            </a:r>
          </a:p>
        </p:txBody>
      </p:sp>
      <p:pic>
        <p:nvPicPr>
          <p:cNvPr id="5" name="Picture 4" descr="Desk with productivity items">
            <a:extLst>
              <a:ext uri="{FF2B5EF4-FFF2-40B4-BE49-F238E27FC236}">
                <a16:creationId xmlns:a16="http://schemas.microsoft.com/office/drawing/2014/main" id="{61DCF42C-C7BF-0F65-680D-89A5C3E7C56C}"/>
              </a:ext>
            </a:extLst>
          </p:cNvPr>
          <p:cNvPicPr>
            <a:picLocks noChangeAspect="1"/>
          </p:cNvPicPr>
          <p:nvPr/>
        </p:nvPicPr>
        <p:blipFill rotWithShape="1">
          <a:blip r:embed="rId3"/>
          <a:srcRect l="35335" r="20085" b="-1"/>
          <a:stretch/>
        </p:blipFill>
        <p:spPr>
          <a:xfrm>
            <a:off x="772791" y="640081"/>
            <a:ext cx="3417598" cy="5117248"/>
          </a:xfrm>
          <a:prstGeom prst="rect">
            <a:avLst/>
          </a:prstGeom>
        </p:spPr>
      </p:pic>
      <p:cxnSp>
        <p:nvCxnSpPr>
          <p:cNvPr id="18" name="Straight Connector 17">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4AEBC4-4B66-9237-CB21-4EB88D4F0448}"/>
              </a:ext>
            </a:extLst>
          </p:cNvPr>
          <p:cNvSpPr>
            <a:spLocks noGrp="1"/>
          </p:cNvSpPr>
          <p:nvPr>
            <p:ph idx="1"/>
          </p:nvPr>
        </p:nvSpPr>
        <p:spPr>
          <a:xfrm>
            <a:off x="4973711" y="2407436"/>
            <a:ext cx="6576032" cy="3461657"/>
          </a:xfrm>
        </p:spPr>
        <p:txBody>
          <a:bodyPr>
            <a:normAutofit/>
          </a:bodyPr>
          <a:lstStyle/>
          <a:p>
            <a:pPr>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Total Recommended Production Time</a:t>
            </a:r>
          </a:p>
          <a:p>
            <a:pPr>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Individual Employee Work Time</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Efficiency Gains in Teamwork</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Optimization Model for Staffing</a:t>
            </a:r>
            <a:endParaRPr lang="en-US" sz="2800" dirty="0"/>
          </a:p>
        </p:txBody>
      </p:sp>
      <p:sp>
        <p:nvSpPr>
          <p:cNvPr id="20" name="Rectangle 19">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AFBB72BB-5696-2E62-C322-559400901C46}"/>
              </a:ext>
            </a:extLst>
          </p:cNvPr>
          <p:cNvSpPr txBox="1"/>
          <p:nvPr/>
        </p:nvSpPr>
        <p:spPr>
          <a:xfrm>
            <a:off x="8975270" y="6123801"/>
            <a:ext cx="322316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Please see more detail under the slide in the note</a:t>
            </a:r>
          </a:p>
        </p:txBody>
      </p:sp>
    </p:spTree>
    <p:extLst>
      <p:ext uri="{BB962C8B-B14F-4D97-AF65-F5344CB8AC3E}">
        <p14:creationId xmlns:p14="http://schemas.microsoft.com/office/powerpoint/2010/main" val="104159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4" name="Rectangle 106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56658-99DB-AA80-39C1-89E8CB7E2BF8}"/>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Key Assumptions of Our Project</a:t>
            </a:r>
          </a:p>
        </p:txBody>
      </p:sp>
      <p:pic>
        <p:nvPicPr>
          <p:cNvPr id="1026" name="Picture 2" descr="The Place of Assumptions in Business Proposals – Wealth Result">
            <a:extLst>
              <a:ext uri="{FF2B5EF4-FFF2-40B4-BE49-F238E27FC236}">
                <a16:creationId xmlns:a16="http://schemas.microsoft.com/office/drawing/2014/main" id="{346CF555-634D-FB8B-110F-3BAD5BEE3D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06" r="39243" b="2"/>
          <a:stretch/>
        </p:blipFill>
        <p:spPr bwMode="auto">
          <a:xfrm>
            <a:off x="1323348" y="645106"/>
            <a:ext cx="3755035"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1066" name="Straight Connector 106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68" name="Rectangle 106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059" name="Content Placeholder 1042">
            <a:extLst>
              <a:ext uri="{FF2B5EF4-FFF2-40B4-BE49-F238E27FC236}">
                <a16:creationId xmlns:a16="http://schemas.microsoft.com/office/drawing/2014/main" id="{F9DF0E58-EC5E-0D9A-C5E7-B54E3C17369C}"/>
              </a:ext>
            </a:extLst>
          </p:cNvPr>
          <p:cNvGraphicFramePr>
            <a:graphicFrameLocks noGrp="1"/>
          </p:cNvGraphicFramePr>
          <p:nvPr>
            <p:ph idx="1"/>
            <p:extLst>
              <p:ext uri="{D42A27DB-BD31-4B8C-83A1-F6EECF244321}">
                <p14:modId xmlns:p14="http://schemas.microsoft.com/office/powerpoint/2010/main" val="2605044628"/>
              </p:ext>
            </p:extLst>
          </p:nvPr>
        </p:nvGraphicFramePr>
        <p:xfrm>
          <a:off x="6411684" y="2407436"/>
          <a:ext cx="5127172" cy="34616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D3E61F8D-10F1-F1C1-3FDE-C0D2544502CA}"/>
              </a:ext>
            </a:extLst>
          </p:cNvPr>
          <p:cNvSpPr txBox="1"/>
          <p:nvPr/>
        </p:nvSpPr>
        <p:spPr>
          <a:xfrm>
            <a:off x="8975270" y="6123801"/>
            <a:ext cx="322316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Please see more detail under the slide in the note</a:t>
            </a:r>
          </a:p>
        </p:txBody>
      </p:sp>
    </p:spTree>
    <p:extLst>
      <p:ext uri="{BB962C8B-B14F-4D97-AF65-F5344CB8AC3E}">
        <p14:creationId xmlns:p14="http://schemas.microsoft.com/office/powerpoint/2010/main" val="113588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136F9-E6CA-60B6-D391-8E15E1FF803A}"/>
              </a:ext>
            </a:extLst>
          </p:cNvPr>
          <p:cNvSpPr>
            <a:spLocks noGrp="1"/>
          </p:cNvSpPr>
          <p:nvPr>
            <p:ph type="title"/>
          </p:nvPr>
        </p:nvSpPr>
        <p:spPr>
          <a:xfrm>
            <a:off x="6411685" y="634946"/>
            <a:ext cx="5127171" cy="1450757"/>
          </a:xfrm>
        </p:spPr>
        <p:txBody>
          <a:bodyPr>
            <a:normAutofit/>
          </a:bodyPr>
          <a:lstStyle/>
          <a:p>
            <a:r>
              <a:rPr lang="en-US" dirty="0">
                <a:latin typeface="Times New Roman" panose="02020603050405020304" pitchFamily="18" charset="0"/>
                <a:cs typeface="Times New Roman" panose="02020603050405020304" pitchFamily="18" charset="0"/>
              </a:rPr>
              <a:t>Our Achievement</a:t>
            </a:r>
          </a:p>
        </p:txBody>
      </p:sp>
      <p:pic>
        <p:nvPicPr>
          <p:cNvPr id="7170" name="Picture 2" descr="Celebrate Achievement">
            <a:extLst>
              <a:ext uri="{FF2B5EF4-FFF2-40B4-BE49-F238E27FC236}">
                <a16:creationId xmlns:a16="http://schemas.microsoft.com/office/drawing/2014/main" id="{ED26A32E-606C-96A2-61FB-5A71785C60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600098"/>
            <a:ext cx="5115347" cy="3337763"/>
          </a:xfrm>
          <a:prstGeom prst="rect">
            <a:avLst/>
          </a:prstGeom>
          <a:noFill/>
          <a:extLst>
            <a:ext uri="{909E8E84-426E-40DD-AFC4-6F175D3DCCD1}">
              <a14:hiddenFill xmlns:a14="http://schemas.microsoft.com/office/drawing/2010/main">
                <a:solidFill>
                  <a:srgbClr val="FFFFFF"/>
                </a:solidFill>
              </a14:hiddenFill>
            </a:ext>
          </a:extLst>
        </p:spPr>
      </p:pic>
      <p:cxnSp>
        <p:nvCxnSpPr>
          <p:cNvPr id="7186" name="Straight Connector 718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61E4A8-C8A3-524E-DA20-1E4CF459806C}"/>
              </a:ext>
            </a:extLst>
          </p:cNvPr>
          <p:cNvSpPr>
            <a:spLocks noGrp="1"/>
          </p:cNvSpPr>
          <p:nvPr>
            <p:ph idx="1"/>
          </p:nvPr>
        </p:nvSpPr>
        <p:spPr>
          <a:xfrm>
            <a:off x="6411684" y="2407436"/>
            <a:ext cx="5127172" cy="3461658"/>
          </a:xfrm>
        </p:spPr>
        <p:txBody>
          <a:bodyPr>
            <a:normAutofit/>
          </a:bodyPr>
          <a:lstStyle/>
          <a:p>
            <a:r>
              <a:rPr lang="en-US" dirty="0">
                <a:latin typeface="Times New Roman" panose="02020603050405020304" pitchFamily="18" charset="0"/>
                <a:cs typeface="Times New Roman" panose="02020603050405020304" pitchFamily="18" charset="0"/>
              </a:rPr>
              <a:t>We achieved a significant breakthrough by using historical data to create the most effective staffing schedules. This approach allowed us to match staff levels to customer demand patterns, ensuring efficient service during peak times while avoiding the cost of excess staff during quieter periods. This strategic scheduling not only met customer needs but also played a crucial role in minimizing costs and maximizing profits.</a:t>
            </a:r>
          </a:p>
        </p:txBody>
      </p:sp>
      <p:sp>
        <p:nvSpPr>
          <p:cNvPr id="7188" name="Rectangle 718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167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person smiling at a computer">
            <a:extLst>
              <a:ext uri="{FF2B5EF4-FFF2-40B4-BE49-F238E27FC236}">
                <a16:creationId xmlns:a16="http://schemas.microsoft.com/office/drawing/2014/main" id="{0A6E8947-C36F-896C-7ADC-31A8771B98C6}"/>
              </a:ext>
            </a:extLst>
          </p:cNvPr>
          <p:cNvPicPr>
            <a:picLocks noChangeAspect="1"/>
          </p:cNvPicPr>
          <p:nvPr/>
        </p:nvPicPr>
        <p:blipFill rotWithShape="1">
          <a:blip r:embed="rId3"/>
          <a:srcRect b="18182"/>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A37E0400-E9ED-46D6-A946-A7B49DB41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5000"/>
                </a:schemeClr>
              </a:gs>
              <a:gs pos="33000">
                <a:schemeClr val="tx1">
                  <a:alpha val="20000"/>
                </a:schemeClr>
              </a:gs>
              <a:gs pos="0">
                <a:schemeClr val="tx1">
                  <a:alpha val="0"/>
                </a:schemeClr>
              </a:gs>
              <a:gs pos="100000">
                <a:schemeClr val="tx1">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7387B2B-A565-72E6-9E73-36951F93D167}"/>
              </a:ext>
            </a:extLst>
          </p:cNvPr>
          <p:cNvSpPr txBox="1"/>
          <p:nvPr/>
        </p:nvSpPr>
        <p:spPr>
          <a:xfrm>
            <a:off x="735791" y="3331444"/>
            <a:ext cx="6470692" cy="12293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i="0" u="none" strike="noStrike" spc="-50">
                <a:solidFill>
                  <a:schemeClr val="bg1"/>
                </a:solidFill>
                <a:effectLst/>
                <a:latin typeface="+mj-lt"/>
                <a:ea typeface="+mj-ea"/>
                <a:cs typeface="+mj-cs"/>
              </a:rPr>
              <a:t>Using Our Model</a:t>
            </a:r>
            <a:endParaRPr lang="en-US" sz="5400" spc="-50">
              <a:solidFill>
                <a:schemeClr val="bg1"/>
              </a:solidFill>
              <a:latin typeface="+mj-lt"/>
              <a:ea typeface="+mj-ea"/>
              <a:cs typeface="+mj-cs"/>
            </a:endParaRPr>
          </a:p>
        </p:txBody>
      </p:sp>
      <p:cxnSp>
        <p:nvCxnSpPr>
          <p:cNvPr id="16" name="Straight Connector 1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27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5ED8C-E359-DAB0-5ADD-52B2D3A4720D}"/>
              </a:ext>
            </a:extLst>
          </p:cNvPr>
          <p:cNvSpPr>
            <a:spLocks noGrp="1"/>
          </p:cNvSpPr>
          <p:nvPr>
            <p:ph type="title"/>
          </p:nvPr>
        </p:nvSpPr>
        <p:spPr>
          <a:xfrm>
            <a:off x="1036320" y="286603"/>
            <a:ext cx="10058400" cy="1450757"/>
          </a:xfrm>
        </p:spPr>
        <p:txBody>
          <a:bodyPr>
            <a:normAutofit/>
          </a:bodyPr>
          <a:lstStyle/>
          <a:p>
            <a:r>
              <a:rPr lang="en-US" b="0" i="0" u="none" strike="noStrike" dirty="0">
                <a:effectLst/>
                <a:latin typeface="Times New Roman" panose="02020603050405020304" pitchFamily="18" charset="0"/>
                <a:cs typeface="Times New Roman" panose="02020603050405020304" pitchFamily="18" charset="0"/>
              </a:rPr>
              <a:t>Interface and Functionality</a:t>
            </a:r>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Flowchart">
            <a:extLst>
              <a:ext uri="{FF2B5EF4-FFF2-40B4-BE49-F238E27FC236}">
                <a16:creationId xmlns:a16="http://schemas.microsoft.com/office/drawing/2014/main" id="{254CA8F6-59ED-9F64-3684-AE77AB3847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4D479A94-A3D6-F90A-12CE-8B95EFE76BDC}"/>
              </a:ext>
            </a:extLst>
          </p:cNvPr>
          <p:cNvSpPr>
            <a:spLocks noGrp="1"/>
          </p:cNvSpPr>
          <p:nvPr>
            <p:ph idx="1"/>
          </p:nvPr>
        </p:nvSpPr>
        <p:spPr>
          <a:xfrm>
            <a:off x="4706460" y="2108201"/>
            <a:ext cx="6388260" cy="3760891"/>
          </a:xfrm>
        </p:spPr>
        <p:txBody>
          <a:bodyPr>
            <a:normAutofit/>
          </a:bodyPr>
          <a:lstStyle/>
          <a:p>
            <a:r>
              <a:rPr lang="en-US" dirty="0">
                <a:latin typeface="Times New Roman" panose="02020603050405020304" pitchFamily="18" charset="0"/>
                <a:cs typeface="Times New Roman" panose="02020603050405020304" pitchFamily="18" charset="0"/>
              </a:rPr>
              <a:t>Our model in Excel is thoughtfully segmented into various parts, each clearly labeled for ease of use. Users can interact with these distinct sections to input or edit data as needed. Changes made in these areas are directly reflected in the final data compilation. The real power of our model comes into play on the 'Analysis' page, where Solver is employed to derive an accurate staffing schedule. This integration allows for a seamless and efficient process, from data entry to obtaining optimized scheduling solutions.</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4103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23" name="Rectangle 8222">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2C634-B6A1-18E8-78A3-D7298598DBAD}"/>
              </a:ext>
            </a:extLst>
          </p:cNvPr>
          <p:cNvSpPr>
            <a:spLocks noGrp="1"/>
          </p:cNvSpPr>
          <p:nvPr>
            <p:ph type="title"/>
          </p:nvPr>
        </p:nvSpPr>
        <p:spPr>
          <a:xfrm>
            <a:off x="5172074" y="286603"/>
            <a:ext cx="5983605" cy="1450757"/>
          </a:xfrm>
        </p:spPr>
        <p:txBody>
          <a:bodyPr>
            <a:normAutofit/>
          </a:bodyPr>
          <a:lstStyle/>
          <a:p>
            <a:r>
              <a:rPr lang="en-US" sz="3900" dirty="0"/>
              <a:t>Model in Action</a:t>
            </a:r>
            <a:br>
              <a:rPr lang="en-US" sz="3900" dirty="0"/>
            </a:br>
            <a:r>
              <a:rPr lang="en-US" sz="3900" dirty="0"/>
              <a:t>Case Study/Example Overview</a:t>
            </a:r>
          </a:p>
        </p:txBody>
      </p:sp>
      <p:pic>
        <p:nvPicPr>
          <p:cNvPr id="8200" name="Picture 8" descr="I Have an Idea for an App” - Here is Where to Start">
            <a:extLst>
              <a:ext uri="{FF2B5EF4-FFF2-40B4-BE49-F238E27FC236}">
                <a16:creationId xmlns:a16="http://schemas.microsoft.com/office/drawing/2014/main" id="{22D43399-414A-1267-2488-AB76B1AE85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06" r="29056"/>
          <a:stretch/>
        </p:blipFill>
        <p:spPr bwMode="auto">
          <a:xfrm>
            <a:off x="20" y="10"/>
            <a:ext cx="4580077" cy="6400784"/>
          </a:xfrm>
          <a:prstGeom prst="rect">
            <a:avLst/>
          </a:prstGeom>
          <a:noFill/>
          <a:extLst>
            <a:ext uri="{909E8E84-426E-40DD-AFC4-6F175D3DCCD1}">
              <a14:hiddenFill xmlns:a14="http://schemas.microsoft.com/office/drawing/2010/main">
                <a:solidFill>
                  <a:srgbClr val="FFFFFF"/>
                </a:solidFill>
              </a14:hiddenFill>
            </a:ext>
          </a:extLst>
        </p:spPr>
      </p:pic>
      <p:cxnSp>
        <p:nvCxnSpPr>
          <p:cNvPr id="8225"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60C8AA-49C5-3F91-4F61-35544547F425}"/>
              </a:ext>
            </a:extLst>
          </p:cNvPr>
          <p:cNvSpPr>
            <a:spLocks noGrp="1"/>
          </p:cNvSpPr>
          <p:nvPr>
            <p:ph idx="1"/>
          </p:nvPr>
        </p:nvSpPr>
        <p:spPr>
          <a:xfrm>
            <a:off x="5172074" y="2108201"/>
            <a:ext cx="5983606" cy="3760891"/>
          </a:xfrm>
        </p:spPr>
        <p:txBody>
          <a:bodyPr>
            <a:normAutofit/>
          </a:bodyPr>
          <a:lstStyle/>
          <a:p>
            <a:r>
              <a:rPr lang="en-US" dirty="0">
                <a:latin typeface="Times New Roman" panose="02020603050405020304" pitchFamily="18" charset="0"/>
                <a:cs typeface="Times New Roman" panose="02020603050405020304" pitchFamily="18" charset="0"/>
              </a:rPr>
              <a:t>Imagine a scenario where Shake Smart has many staff available. Our model helps determine the optimal staffing configuration based on historical sales data. It considers the varying efficiency levels of different employees to create a customized schedule. For instance, if past records show a high demand on Friday evenings, our model will recommend scheduling the most efficient staff during that period, ensuring customer demand is met efficiently. This targeted approach enables us to adapt staffing to actual needs, enhancing both service quality and cost-effectiveness.</a:t>
            </a:r>
          </a:p>
        </p:txBody>
      </p:sp>
      <p:sp>
        <p:nvSpPr>
          <p:cNvPr id="8227" name="Rectangle 8226">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2983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6" name="Rectangle 923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BF4FB-4FFF-568C-12B4-E0CB07260B81}"/>
              </a:ext>
            </a:extLst>
          </p:cNvPr>
          <p:cNvSpPr>
            <a:spLocks noGrp="1"/>
          </p:cNvSpPr>
          <p:nvPr>
            <p:ph type="title"/>
          </p:nvPr>
        </p:nvSpPr>
        <p:spPr>
          <a:xfrm>
            <a:off x="6411685" y="634946"/>
            <a:ext cx="5127171" cy="1450757"/>
          </a:xfrm>
        </p:spPr>
        <p:txBody>
          <a:bodyPr>
            <a:normAutofit/>
          </a:bodyPr>
          <a:lstStyle/>
          <a:p>
            <a:r>
              <a:rPr lang="en-US" i="0" u="none" strike="noStrike" dirty="0">
                <a:effectLst/>
                <a:latin typeface="Times New Roman" panose="02020603050405020304" pitchFamily="18" charset="0"/>
                <a:cs typeface="Times New Roman" panose="02020603050405020304" pitchFamily="18" charset="0"/>
              </a:rPr>
              <a:t>Benefits and Impact</a:t>
            </a:r>
            <a:endParaRPr lang="en-US" dirty="0">
              <a:latin typeface="Times New Roman" panose="02020603050405020304" pitchFamily="18" charset="0"/>
              <a:cs typeface="Times New Roman" panose="02020603050405020304" pitchFamily="18" charset="0"/>
            </a:endParaRPr>
          </a:p>
        </p:txBody>
      </p:sp>
      <p:pic>
        <p:nvPicPr>
          <p:cNvPr id="9218" name="Picture 2" descr="How to save money fast on a low income | Money Services">
            <a:extLst>
              <a:ext uri="{FF2B5EF4-FFF2-40B4-BE49-F238E27FC236}">
                <a16:creationId xmlns:a16="http://schemas.microsoft.com/office/drawing/2014/main" id="{255982DD-12C3-DB52-2AEE-6D3B37584F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16" r="6897"/>
          <a:stretch/>
        </p:blipFill>
        <p:spPr bwMode="auto">
          <a:xfrm>
            <a:off x="643192" y="1301837"/>
            <a:ext cx="5115347" cy="3934284"/>
          </a:xfrm>
          <a:prstGeom prst="rect">
            <a:avLst/>
          </a:prstGeom>
          <a:noFill/>
          <a:extLst>
            <a:ext uri="{909E8E84-426E-40DD-AFC4-6F175D3DCCD1}">
              <a14:hiddenFill xmlns:a14="http://schemas.microsoft.com/office/drawing/2010/main">
                <a:solidFill>
                  <a:srgbClr val="FFFFFF"/>
                </a:solidFill>
              </a14:hiddenFill>
            </a:ext>
          </a:extLst>
        </p:spPr>
      </p:pic>
      <p:cxnSp>
        <p:nvCxnSpPr>
          <p:cNvPr id="9238" name="Straight Connector 9237">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5B979A-25C9-49A3-D61A-6817284F75CF}"/>
              </a:ext>
            </a:extLst>
          </p:cNvPr>
          <p:cNvSpPr>
            <a:spLocks noGrp="1"/>
          </p:cNvSpPr>
          <p:nvPr>
            <p:ph idx="1"/>
          </p:nvPr>
        </p:nvSpPr>
        <p:spPr>
          <a:xfrm>
            <a:off x="6411684" y="2407436"/>
            <a:ext cx="5127172" cy="3461658"/>
          </a:xfrm>
        </p:spPr>
        <p:txBody>
          <a:bodyPr>
            <a:normAutofit/>
          </a:bodyPr>
          <a:lstStyle/>
          <a:p>
            <a:r>
              <a:rPr lang="en-US" dirty="0">
                <a:latin typeface="Times New Roman" panose="02020603050405020304" pitchFamily="18" charset="0"/>
                <a:cs typeface="Times New Roman" panose="02020603050405020304" pitchFamily="18" charset="0"/>
              </a:rPr>
              <a:t>Our model predicts a weekly savings of $1,904 in employee costs by adjusting staff numbers from a fixed six per shift to a flexible 3-6, based on demand. This approach effectively reduces labor expenses while meeting customer needs.</a:t>
            </a:r>
          </a:p>
          <a:p>
            <a:endParaRPr lang="en-US" dirty="0">
              <a:latin typeface="Times New Roman" panose="02020603050405020304" pitchFamily="18" charset="0"/>
              <a:cs typeface="Times New Roman" panose="02020603050405020304" pitchFamily="18" charset="0"/>
            </a:endParaRPr>
          </a:p>
        </p:txBody>
      </p:sp>
      <p:sp>
        <p:nvSpPr>
          <p:cNvPr id="9240" name="Rectangle 923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DE478241-D6DB-39DA-853B-036FA6D66E96}"/>
              </a:ext>
            </a:extLst>
          </p:cNvPr>
          <p:cNvPicPr>
            <a:picLocks noChangeAspect="1"/>
          </p:cNvPicPr>
          <p:nvPr/>
        </p:nvPicPr>
        <p:blipFill>
          <a:blip r:embed="rId3"/>
          <a:stretch>
            <a:fillRect/>
          </a:stretch>
        </p:blipFill>
        <p:spPr>
          <a:xfrm>
            <a:off x="6514044" y="4273006"/>
            <a:ext cx="2428875" cy="762000"/>
          </a:xfrm>
          <a:prstGeom prst="rect">
            <a:avLst/>
          </a:prstGeom>
        </p:spPr>
      </p:pic>
    </p:spTree>
    <p:extLst>
      <p:ext uri="{BB962C8B-B14F-4D97-AF65-F5344CB8AC3E}">
        <p14:creationId xmlns:p14="http://schemas.microsoft.com/office/powerpoint/2010/main" val="359565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6" name="Rectangle 3115">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3EA22-17B2-B04D-8651-F22648FA83E5}"/>
              </a:ext>
            </a:extLst>
          </p:cNvPr>
          <p:cNvSpPr>
            <a:spLocks noGrp="1"/>
          </p:cNvSpPr>
          <p:nvPr>
            <p:ph type="title"/>
          </p:nvPr>
        </p:nvSpPr>
        <p:spPr>
          <a:xfrm>
            <a:off x="4974771" y="634946"/>
            <a:ext cx="6574972" cy="1450757"/>
          </a:xfrm>
        </p:spPr>
        <p:txBody>
          <a:bodyPr vert="horz" lIns="91440" tIns="45720" rIns="91440" bIns="45720" rtlCol="0">
            <a:normAutofit/>
          </a:bodyPr>
          <a:lstStyle/>
          <a:p>
            <a:r>
              <a:rPr lang="en-US">
                <a:latin typeface="Times New Roman" panose="02020603050405020304" pitchFamily="18" charset="0"/>
                <a:cs typeface="Times New Roman" panose="02020603050405020304" pitchFamily="18" charset="0"/>
              </a:rPr>
              <a:t>Navigating Through Challenges</a:t>
            </a:r>
          </a:p>
        </p:txBody>
      </p:sp>
      <p:pic>
        <p:nvPicPr>
          <p:cNvPr id="3078" name="Picture 6" descr="11 Big SEO Challenges You'll Face in Your Career">
            <a:extLst>
              <a:ext uri="{FF2B5EF4-FFF2-40B4-BE49-F238E27FC236}">
                <a16:creationId xmlns:a16="http://schemas.microsoft.com/office/drawing/2014/main" id="{77038A9A-F42B-DB47-99C5-711576FD3A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748" r="14203" b="2"/>
          <a:stretch/>
        </p:blipFill>
        <p:spPr bwMode="auto">
          <a:xfrm>
            <a:off x="634000" y="1295720"/>
            <a:ext cx="3695179" cy="3805969"/>
          </a:xfrm>
          <a:prstGeom prst="rect">
            <a:avLst/>
          </a:prstGeom>
          <a:noFill/>
          <a:extLst>
            <a:ext uri="{909E8E84-426E-40DD-AFC4-6F175D3DCCD1}">
              <a14:hiddenFill xmlns:a14="http://schemas.microsoft.com/office/drawing/2010/main">
                <a:solidFill>
                  <a:srgbClr val="FFFFFF"/>
                </a:solidFill>
              </a14:hiddenFill>
            </a:ext>
          </a:extLst>
        </p:spPr>
      </p:pic>
      <p:cxnSp>
        <p:nvCxnSpPr>
          <p:cNvPr id="3118" name="Straight Connector 3117">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95" name="Content Placeholder 3094">
            <a:extLst>
              <a:ext uri="{FF2B5EF4-FFF2-40B4-BE49-F238E27FC236}">
                <a16:creationId xmlns:a16="http://schemas.microsoft.com/office/drawing/2014/main" id="{F563C148-222A-2A91-AC54-4278EB27AD99}"/>
              </a:ext>
            </a:extLst>
          </p:cNvPr>
          <p:cNvSpPr>
            <a:spLocks noGrp="1"/>
          </p:cNvSpPr>
          <p:nvPr>
            <p:ph idx="1"/>
          </p:nvPr>
        </p:nvSpPr>
        <p:spPr>
          <a:xfrm>
            <a:off x="4973711" y="2407436"/>
            <a:ext cx="6576032" cy="3461657"/>
          </a:xfrm>
        </p:spPr>
        <p:txBody>
          <a:bodyPr>
            <a:normAutofit/>
          </a:bodyPr>
          <a:lstStyle/>
          <a:p>
            <a:r>
              <a:rPr lang="en-US" b="1">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When we are running the model, because the model is too complex, the model's running time is too long, resulting in an error.</a:t>
            </a:r>
            <a:br>
              <a:rPr lang="en-US" dirty="0">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Impact: </a:t>
            </a:r>
            <a:r>
              <a:rPr lang="en-US" dirty="0">
                <a:latin typeface="Times New Roman" panose="02020603050405020304" pitchFamily="18" charset="0"/>
                <a:cs typeface="Times New Roman" panose="02020603050405020304" pitchFamily="18" charset="0"/>
              </a:rPr>
              <a:t>We spent a lot of time simplifying the model and trying to run it.</a:t>
            </a:r>
            <a:br>
              <a:rPr lang="en-US" dirty="0">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Resolution Strategy: </a:t>
            </a:r>
            <a:r>
              <a:rPr lang="en-US" dirty="0">
                <a:latin typeface="Times New Roman" panose="02020603050405020304" pitchFamily="18" charset="0"/>
                <a:cs typeface="Times New Roman" panose="02020603050405020304" pitchFamily="18" charset="0"/>
              </a:rPr>
              <a:t>After continuously simplifying the model, it finally ran successfully and obtained the desired results.</a:t>
            </a:r>
          </a:p>
          <a:p>
            <a:endParaRPr lang="en-US" dirty="0"/>
          </a:p>
        </p:txBody>
      </p:sp>
      <p:sp>
        <p:nvSpPr>
          <p:cNvPr id="3120" name="Rectangle 3119">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617AD119-B3B0-8D2F-3F75-B095F4E027BE}"/>
              </a:ext>
            </a:extLst>
          </p:cNvPr>
          <p:cNvSpPr txBox="1"/>
          <p:nvPr/>
        </p:nvSpPr>
        <p:spPr>
          <a:xfrm>
            <a:off x="8975270" y="6123801"/>
            <a:ext cx="3223163" cy="276999"/>
          </a:xfrm>
          <a:prstGeom prst="rect">
            <a:avLst/>
          </a:prstGeom>
          <a:noFill/>
        </p:spPr>
        <p:txBody>
          <a:bodyPr wrap="square" rtlCol="0">
            <a:spAutoFit/>
          </a:bodyPr>
          <a:lstStyle/>
          <a:p>
            <a:pPr>
              <a:spcAft>
                <a:spcPts val="600"/>
              </a:spcAft>
            </a:pPr>
            <a:r>
              <a:rPr lang="en-US" sz="1200" dirty="0">
                <a:latin typeface="Times New Roman" panose="02020603050405020304" pitchFamily="18" charset="0"/>
                <a:cs typeface="Times New Roman" panose="02020603050405020304" pitchFamily="18" charset="0"/>
              </a:rPr>
              <a:t>Please see more detail under the slide in the note</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12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9E9B8-4938-B7DD-D0CA-8FABBEF066E0}"/>
              </a:ext>
            </a:extLst>
          </p:cNvPr>
          <p:cNvSpPr>
            <a:spLocks noGrp="1"/>
          </p:cNvSpPr>
          <p:nvPr>
            <p:ph type="title"/>
          </p:nvPr>
        </p:nvSpPr>
        <p:spPr>
          <a:xfrm>
            <a:off x="6411685" y="634946"/>
            <a:ext cx="5127171" cy="1450757"/>
          </a:xfrm>
        </p:spPr>
        <p:txBody>
          <a:bodyPr>
            <a:normAutofit/>
          </a:bodyPr>
          <a:lstStyle/>
          <a:p>
            <a:pPr rtl="0">
              <a:spcBef>
                <a:spcPts val="0"/>
              </a:spcBef>
              <a:spcAft>
                <a:spcPts val="0"/>
              </a:spcAft>
            </a:pPr>
            <a:r>
              <a:rPr lang="en-US" sz="3600" i="0" u="none" strike="noStrike">
                <a:effectLst/>
                <a:latin typeface="Times New Roman" panose="02020603050405020304" pitchFamily="18" charset="0"/>
                <a:cs typeface="Times New Roman" panose="02020603050405020304" pitchFamily="18" charset="0"/>
              </a:rPr>
              <a:t>Scope and Boundaries</a:t>
            </a:r>
            <a:endParaRPr lang="en-US" sz="3600" dirty="0">
              <a:latin typeface="Times New Roman" panose="02020603050405020304" pitchFamily="18" charset="0"/>
              <a:cs typeface="Times New Roman" panose="02020603050405020304" pitchFamily="18" charset="0"/>
            </a:endParaRPr>
          </a:p>
        </p:txBody>
      </p:sp>
      <p:pic>
        <p:nvPicPr>
          <p:cNvPr id="10242" name="Picture 2" descr="Human Limitations Stock Illustrations – 179 Human Limitations Stock  Illustrations, Vectors &amp; Clipart - Dreamstime">
            <a:extLst>
              <a:ext uri="{FF2B5EF4-FFF2-40B4-BE49-F238E27FC236}">
                <a16:creationId xmlns:a16="http://schemas.microsoft.com/office/drawing/2014/main" id="{F82F6DAB-9D19-92C8-683E-B19B275930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644857"/>
            <a:ext cx="5115347" cy="3248245"/>
          </a:xfrm>
          <a:prstGeom prst="rect">
            <a:avLst/>
          </a:prstGeom>
          <a:noFill/>
          <a:extLst>
            <a:ext uri="{909E8E84-426E-40DD-AFC4-6F175D3DCCD1}">
              <a14:hiddenFill xmlns:a14="http://schemas.microsoft.com/office/drawing/2010/main">
                <a:solidFill>
                  <a:srgbClr val="FFFFFF"/>
                </a:solidFill>
              </a14:hiddenFill>
            </a:ext>
          </a:extLst>
        </p:spPr>
      </p:pic>
      <p:cxnSp>
        <p:nvCxnSpPr>
          <p:cNvPr id="10249" name="Straight Connector 10248">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1D87AA-110D-6B72-B3DD-CFEE0C70440F}"/>
              </a:ext>
            </a:extLst>
          </p:cNvPr>
          <p:cNvSpPr>
            <a:spLocks noGrp="1"/>
          </p:cNvSpPr>
          <p:nvPr>
            <p:ph idx="1"/>
          </p:nvPr>
        </p:nvSpPr>
        <p:spPr>
          <a:xfrm>
            <a:off x="6411684" y="2407436"/>
            <a:ext cx="5127172" cy="3461658"/>
          </a:xfrm>
        </p:spPr>
        <p:txBody>
          <a:bodyPr>
            <a:normAutofit/>
          </a:bodyPr>
          <a:lstStyle/>
          <a:p>
            <a:r>
              <a:rPr lang="en-US" dirty="0">
                <a:latin typeface="Times New Roman" panose="02020603050405020304" pitchFamily="18" charset="0"/>
                <a:cs typeface="Times New Roman" panose="02020603050405020304" pitchFamily="18" charset="0"/>
              </a:rPr>
              <a:t>Our model, limited by Excel Solver's capacity of 200 variables, is ideal for small businesses with fewer employees. For larger operations, a Python-based model would be more suitable due to Excel's constraints on handling complex, large-scale staffing needs.</a:t>
            </a:r>
          </a:p>
        </p:txBody>
      </p:sp>
      <p:sp>
        <p:nvSpPr>
          <p:cNvPr id="10251" name="Rectangle 10250">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6452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9" name="Rectangle 1128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C5FE2-F049-DE35-39B3-AD3BDD1A612D}"/>
              </a:ext>
            </a:extLst>
          </p:cNvPr>
          <p:cNvSpPr>
            <a:spLocks noGrp="1"/>
          </p:cNvSpPr>
          <p:nvPr>
            <p:ph type="title"/>
          </p:nvPr>
        </p:nvSpPr>
        <p:spPr>
          <a:xfrm>
            <a:off x="6411685" y="634946"/>
            <a:ext cx="5336970" cy="1450757"/>
          </a:xfrm>
        </p:spPr>
        <p:txBody>
          <a:bodyPr>
            <a:normAutofit/>
          </a:bodyPr>
          <a:lstStyle/>
          <a:p>
            <a:pPr rtl="0">
              <a:spcBef>
                <a:spcPts val="0"/>
              </a:spcBef>
              <a:spcAft>
                <a:spcPts val="0"/>
              </a:spcAft>
            </a:pPr>
            <a:r>
              <a:rPr lang="en-US" sz="3200" i="0" u="none" strike="noStrike" dirty="0">
                <a:effectLst/>
                <a:latin typeface="Times New Roman" panose="02020603050405020304" pitchFamily="18" charset="0"/>
                <a:cs typeface="Times New Roman" panose="02020603050405020304" pitchFamily="18" charset="0"/>
              </a:rPr>
              <a:t>Potential Enhancements and Expansions</a:t>
            </a:r>
            <a:endParaRPr lang="en-US" sz="3200" dirty="0">
              <a:latin typeface="Times New Roman" panose="02020603050405020304" pitchFamily="18" charset="0"/>
              <a:cs typeface="Times New Roman" panose="02020603050405020304" pitchFamily="18" charset="0"/>
            </a:endParaRPr>
          </a:p>
        </p:txBody>
      </p:sp>
      <p:pic>
        <p:nvPicPr>
          <p:cNvPr id="11266" name="Picture 2" descr="Growth Plan for the Future: Prepare Your Business in 5 Steps - Salesforce  EU Blog">
            <a:extLst>
              <a:ext uri="{FF2B5EF4-FFF2-40B4-BE49-F238E27FC236}">
                <a16:creationId xmlns:a16="http://schemas.microsoft.com/office/drawing/2014/main" id="{337F5C39-0CEB-C05F-0CC7-118CFD488E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830288"/>
            <a:ext cx="5115347" cy="2877382"/>
          </a:xfrm>
          <a:prstGeom prst="rect">
            <a:avLst/>
          </a:prstGeom>
          <a:noFill/>
          <a:extLst>
            <a:ext uri="{909E8E84-426E-40DD-AFC4-6F175D3DCCD1}">
              <a14:hiddenFill xmlns:a14="http://schemas.microsoft.com/office/drawing/2010/main">
                <a:solidFill>
                  <a:srgbClr val="FFFFFF"/>
                </a:solidFill>
              </a14:hiddenFill>
            </a:ext>
          </a:extLst>
        </p:spPr>
      </p:pic>
      <p:cxnSp>
        <p:nvCxnSpPr>
          <p:cNvPr id="11291" name="Straight Connector 1129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B8135-F394-A236-F46C-EE80319822AF}"/>
              </a:ext>
            </a:extLst>
          </p:cNvPr>
          <p:cNvSpPr>
            <a:spLocks noGrp="1"/>
          </p:cNvSpPr>
          <p:nvPr>
            <p:ph idx="1"/>
          </p:nvPr>
        </p:nvSpPr>
        <p:spPr>
          <a:xfrm>
            <a:off x="6411684" y="2407436"/>
            <a:ext cx="5127172" cy="3461658"/>
          </a:xfrm>
        </p:spPr>
        <p:txBody>
          <a:bodyPr>
            <a:normAutofit/>
          </a:bodyPr>
          <a:lstStyle/>
          <a:p>
            <a:r>
              <a:rPr lang="en-US" dirty="0">
                <a:latin typeface="Times New Roman" panose="02020603050405020304" pitchFamily="18" charset="0"/>
                <a:cs typeface="Times New Roman" panose="02020603050405020304" pitchFamily="18" charset="0"/>
              </a:rPr>
              <a:t>If we had additional time, we plan to develop a Python version of our program for optimizing larger staff numbers and detailed shift schedules. This would also include using advanced regression techniques for more accurate demand forecasting.</a:t>
            </a:r>
          </a:p>
        </p:txBody>
      </p:sp>
      <p:sp>
        <p:nvSpPr>
          <p:cNvPr id="11293" name="Rectangle 1129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5664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4" name="Rectangle 106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1E0C31-1B85-5B89-93E2-888F8EEFFDEF}"/>
              </a:ext>
            </a:extLst>
          </p:cNvPr>
          <p:cNvSpPr>
            <a:spLocks noGrp="1"/>
          </p:cNvSpPr>
          <p:nvPr>
            <p:ph type="title"/>
          </p:nvPr>
        </p:nvSpPr>
        <p:spPr>
          <a:xfrm>
            <a:off x="645993" y="1102350"/>
            <a:ext cx="3774536" cy="1215297"/>
          </a:xfrm>
        </p:spPr>
        <p:txBody>
          <a:bodyPr>
            <a:normAutofit/>
          </a:bodyPr>
          <a:lstStyle/>
          <a:p>
            <a:r>
              <a:rPr lang="en-US" sz="4000" b="0" i="0" dirty="0">
                <a:effectLst/>
                <a:latin typeface="Times New Roman" panose="02020603050405020304" pitchFamily="18" charset="0"/>
                <a:cs typeface="Times New Roman" panose="02020603050405020304" pitchFamily="18" charset="0"/>
              </a:rPr>
              <a:t>Project Overview</a:t>
            </a:r>
            <a:endParaRPr lang="en-US" sz="4000" dirty="0">
              <a:latin typeface="Times New Roman" panose="02020603050405020304" pitchFamily="18" charset="0"/>
              <a:cs typeface="Times New Roman" panose="02020603050405020304" pitchFamily="18" charset="0"/>
            </a:endParaRPr>
          </a:p>
        </p:txBody>
      </p:sp>
      <p:cxnSp>
        <p:nvCxnSpPr>
          <p:cNvPr id="1066" name="Straight Connector 106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A6ECAC-1192-9DF1-57CE-F0C3F9E84BFE}"/>
              </a:ext>
            </a:extLst>
          </p:cNvPr>
          <p:cNvSpPr>
            <a:spLocks noGrp="1"/>
          </p:cNvSpPr>
          <p:nvPr>
            <p:ph idx="1"/>
          </p:nvPr>
        </p:nvSpPr>
        <p:spPr>
          <a:xfrm>
            <a:off x="858064" y="2639380"/>
            <a:ext cx="3205049" cy="3229714"/>
          </a:xfrm>
        </p:spPr>
        <p:txBody>
          <a:bodyPr>
            <a:normAutofit/>
          </a:bodyPr>
          <a:lstStyle/>
          <a:p>
            <a:pPr>
              <a:lnSpc>
                <a:spcPct val="100000"/>
              </a:lnSpc>
            </a:pPr>
            <a:r>
              <a:rPr lang="en-US" sz="1700" dirty="0">
                <a:latin typeface="Times New Roman" panose="02020603050405020304" pitchFamily="18" charset="0"/>
                <a:cs typeface="Times New Roman" panose="02020603050405020304" pitchFamily="18" charset="0"/>
              </a:rPr>
              <a:t>Our team is collaborating with a food outlet named Shake Smart that specializes in health-centric offerings like shakes, smoothies, sandwiches, and fruit bowls. As they gain traction in the health and wellness sector, our role is to significantly boost their operational efficiency and productivity.</a:t>
            </a:r>
            <a:endParaRPr lang="en-US" sz="1700" dirty="0"/>
          </a:p>
        </p:txBody>
      </p:sp>
      <p:pic>
        <p:nvPicPr>
          <p:cNvPr id="1028" name="Picture 4" descr="Eastern Michigan University opens Shake Smart, offering fresh protein shakes,  organic acai bowls, overnight oats and a variety of healthy food options -  EMU Today">
            <a:extLst>
              <a:ext uri="{FF2B5EF4-FFF2-40B4-BE49-F238E27FC236}">
                <a16:creationId xmlns:a16="http://schemas.microsoft.com/office/drawing/2014/main" id="{F786FA31-0C35-FA5A-2550-DEE3DCE119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3447" y="1102351"/>
            <a:ext cx="6892560" cy="4307850"/>
          </a:xfrm>
          <a:prstGeom prst="rect">
            <a:avLst/>
          </a:prstGeom>
          <a:noFill/>
          <a:extLst>
            <a:ext uri="{909E8E84-426E-40DD-AFC4-6F175D3DCCD1}">
              <a14:hiddenFill xmlns:a14="http://schemas.microsoft.com/office/drawing/2010/main">
                <a:solidFill>
                  <a:srgbClr val="FFFFFF"/>
                </a:solidFill>
              </a14:hiddenFill>
            </a:ext>
          </a:extLst>
        </p:spPr>
      </p:pic>
      <p:sp>
        <p:nvSpPr>
          <p:cNvPr id="1068" name="Rectangle 106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5937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ank You (Remix) by Cosmo Korg &amp; Honor Hunter on Amazon Music - Amazon.com">
            <a:extLst>
              <a:ext uri="{FF2B5EF4-FFF2-40B4-BE49-F238E27FC236}">
                <a16:creationId xmlns:a16="http://schemas.microsoft.com/office/drawing/2014/main" id="{D86C5EC9-AA6C-D8B2-73F0-17B22A6C80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285" b="20465"/>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37E0400-E9ED-46D6-A946-A7B49DB41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5000"/>
                </a:schemeClr>
              </a:gs>
              <a:gs pos="33000">
                <a:schemeClr val="tx1">
                  <a:alpha val="20000"/>
                </a:schemeClr>
              </a:gs>
              <a:gs pos="0">
                <a:schemeClr val="tx1">
                  <a:alpha val="0"/>
                </a:schemeClr>
              </a:gs>
              <a:gs pos="100000">
                <a:schemeClr val="tx1">
                  <a:alpha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9ABF55-BA2F-A771-D727-4C450FE260F0}"/>
              </a:ext>
            </a:extLst>
          </p:cNvPr>
          <p:cNvSpPr>
            <a:spLocks noGrp="1"/>
          </p:cNvSpPr>
          <p:nvPr>
            <p:ph type="ctrTitle"/>
          </p:nvPr>
        </p:nvSpPr>
        <p:spPr>
          <a:xfrm>
            <a:off x="735791" y="3331444"/>
            <a:ext cx="6470692" cy="1229306"/>
          </a:xfrm>
        </p:spPr>
        <p:txBody>
          <a:bodyPr>
            <a:normAutofit/>
          </a:bodyPr>
          <a:lstStyle/>
          <a:p>
            <a:endParaRPr lang="en-US" sz="5400">
              <a:solidFill>
                <a:schemeClr val="bg1"/>
              </a:solidFill>
            </a:endParaRPr>
          </a:p>
        </p:txBody>
      </p:sp>
      <p:sp>
        <p:nvSpPr>
          <p:cNvPr id="3" name="Subtitle 2">
            <a:extLst>
              <a:ext uri="{FF2B5EF4-FFF2-40B4-BE49-F238E27FC236}">
                <a16:creationId xmlns:a16="http://schemas.microsoft.com/office/drawing/2014/main" id="{E7999C1D-47B6-887C-A2EE-EDB97E5297C7}"/>
              </a:ext>
            </a:extLst>
          </p:cNvPr>
          <p:cNvSpPr>
            <a:spLocks noGrp="1"/>
          </p:cNvSpPr>
          <p:nvPr>
            <p:ph type="subTitle" idx="1"/>
          </p:nvPr>
        </p:nvSpPr>
        <p:spPr>
          <a:xfrm>
            <a:off x="735791" y="4735799"/>
            <a:ext cx="6470693" cy="605256"/>
          </a:xfrm>
        </p:spPr>
        <p:txBody>
          <a:bodyPr>
            <a:normAutofit/>
          </a:bodyPr>
          <a:lstStyle/>
          <a:p>
            <a:endParaRPr lang="en-US">
              <a:solidFill>
                <a:schemeClr val="bg1"/>
              </a:solidFill>
            </a:endParaRPr>
          </a:p>
        </p:txBody>
      </p:sp>
      <p:cxnSp>
        <p:nvCxnSpPr>
          <p:cNvPr id="1033" name="Straight Connector 103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bg1">
                <a:alpha val="9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66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5" name="Rectangle 3124">
            <a:extLst>
              <a:ext uri="{FF2B5EF4-FFF2-40B4-BE49-F238E27FC236}">
                <a16:creationId xmlns:a16="http://schemas.microsoft.com/office/drawing/2014/main" id="{DFEBD0D2-AA2A-4936-A509-D629383EF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1B807-D7CB-1256-35E7-0FCDC68C689E}"/>
              </a:ext>
            </a:extLst>
          </p:cNvPr>
          <p:cNvSpPr>
            <a:spLocks noGrp="1"/>
          </p:cNvSpPr>
          <p:nvPr>
            <p:ph type="title"/>
          </p:nvPr>
        </p:nvSpPr>
        <p:spPr>
          <a:xfrm>
            <a:off x="8177212" y="634946"/>
            <a:ext cx="3372529" cy="5055904"/>
          </a:xfrm>
        </p:spPr>
        <p:txBody>
          <a:bodyPr anchor="ctr">
            <a:normAutofit/>
          </a:bodyPr>
          <a:lstStyle/>
          <a:p>
            <a:r>
              <a:rPr lang="en-US" dirty="0">
                <a:latin typeface="Times New Roman" panose="02020603050405020304" pitchFamily="18" charset="0"/>
                <a:cs typeface="Times New Roman" panose="02020603050405020304" pitchFamily="18" charset="0"/>
              </a:rPr>
              <a:t>The Purpose of Project</a:t>
            </a:r>
          </a:p>
        </p:txBody>
      </p:sp>
      <p:cxnSp>
        <p:nvCxnSpPr>
          <p:cNvPr id="3127" name="Straight Connector 312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29" name="Rectangle 3128">
            <a:extLst>
              <a:ext uri="{FF2B5EF4-FFF2-40B4-BE49-F238E27FC236}">
                <a16:creationId xmlns:a16="http://schemas.microsoft.com/office/drawing/2014/main" id="{86506110-E6E1-4309-83FA-C6B068FA3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085" name="Content Placeholder 2">
            <a:extLst>
              <a:ext uri="{FF2B5EF4-FFF2-40B4-BE49-F238E27FC236}">
                <a16:creationId xmlns:a16="http://schemas.microsoft.com/office/drawing/2014/main" id="{36A6295C-476E-36D8-8104-9C16078895FD}"/>
              </a:ext>
            </a:extLst>
          </p:cNvPr>
          <p:cNvGraphicFramePr>
            <a:graphicFrameLocks noGrp="1"/>
          </p:cNvGraphicFramePr>
          <p:nvPr>
            <p:ph idx="1"/>
            <p:extLst>
              <p:ext uri="{D42A27DB-BD31-4B8C-83A1-F6EECF244321}">
                <p14:modId xmlns:p14="http://schemas.microsoft.com/office/powerpoint/2010/main" val="561925595"/>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892F0F6-41DA-99F0-5F6E-EE8BEDE107D6}"/>
              </a:ext>
            </a:extLst>
          </p:cNvPr>
          <p:cNvSpPr txBox="1"/>
          <p:nvPr/>
        </p:nvSpPr>
        <p:spPr>
          <a:xfrm>
            <a:off x="8975270" y="6123801"/>
            <a:ext cx="322316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Please see more detail under the slide in the note</a:t>
            </a:r>
          </a:p>
        </p:txBody>
      </p:sp>
    </p:spTree>
    <p:extLst>
      <p:ext uri="{BB962C8B-B14F-4D97-AF65-F5344CB8AC3E}">
        <p14:creationId xmlns:p14="http://schemas.microsoft.com/office/powerpoint/2010/main" val="378777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26C3F-B014-AEFC-3F60-9AA9B11931B9}"/>
              </a:ext>
            </a:extLst>
          </p:cNvPr>
          <p:cNvSpPr>
            <a:spLocks noGrp="1"/>
          </p:cNvSpPr>
          <p:nvPr>
            <p:ph type="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Who Cares About Our Project?</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C56C234-21F3-BDEF-75E7-EC37F6665B0B}"/>
              </a:ext>
            </a:extLst>
          </p:cNvPr>
          <p:cNvGraphicFramePr>
            <a:graphicFrameLocks noGrp="1"/>
          </p:cNvGraphicFramePr>
          <p:nvPr>
            <p:ph idx="1"/>
            <p:extLst>
              <p:ext uri="{D42A27DB-BD31-4B8C-83A1-F6EECF244321}">
                <p14:modId xmlns:p14="http://schemas.microsoft.com/office/powerpoint/2010/main" val="36442006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85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206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70" name="Straight Connector 206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1" name="Rectangle 2070">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Small Business Optimization: 5 Ways to Improve Your Bottom Line |  OptimoRoute">
            <a:extLst>
              <a:ext uri="{FF2B5EF4-FFF2-40B4-BE49-F238E27FC236}">
                <a16:creationId xmlns:a16="http://schemas.microsoft.com/office/drawing/2014/main" id="{35722612-ABA9-7C12-550C-1D299D55B2E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4000" r="-1" b="-1"/>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72" name="Rectangle 2071">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DF95D-F044-DD4F-2FA9-17F1B958372A}"/>
              </a:ext>
            </a:extLst>
          </p:cNvPr>
          <p:cNvSpPr>
            <a:spLocks noGrp="1"/>
          </p:cNvSpPr>
          <p:nvPr>
            <p:ph type="title"/>
          </p:nvPr>
        </p:nvSpPr>
        <p:spPr>
          <a:xfrm>
            <a:off x="8123416" y="1475234"/>
            <a:ext cx="3455874" cy="2901694"/>
          </a:xfrm>
        </p:spPr>
        <p:txBody>
          <a:bodyPr vert="horz" lIns="91440" tIns="45720" rIns="91440" bIns="45720" rtlCol="0" anchor="b">
            <a:normAutofit/>
          </a:bodyPr>
          <a:lstStyle/>
          <a:p>
            <a:r>
              <a:rPr lang="en-US" sz="3200" dirty="0">
                <a:solidFill>
                  <a:schemeClr val="bg1"/>
                </a:solidFill>
                <a:latin typeface="Times New Roman" panose="02020603050405020304" pitchFamily="18" charset="0"/>
                <a:cs typeface="Times New Roman" panose="02020603050405020304" pitchFamily="18" charset="0"/>
              </a:rPr>
              <a:t>Formulating Our Model/Optimization Problem</a:t>
            </a:r>
          </a:p>
        </p:txBody>
      </p:sp>
      <p:cxnSp>
        <p:nvCxnSpPr>
          <p:cNvPr id="2073" name="Straight Connector 207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43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82865-5E1D-6F6B-E766-5BC5B1D1EA21}"/>
              </a:ext>
            </a:extLst>
          </p:cNvPr>
          <p:cNvSpPr>
            <a:spLocks noGrp="1"/>
          </p:cNvSpPr>
          <p:nvPr>
            <p:ph type="title"/>
          </p:nvPr>
        </p:nvSpPr>
        <p:spPr>
          <a:xfrm>
            <a:off x="1097280" y="286603"/>
            <a:ext cx="10058400" cy="1450757"/>
          </a:xfrm>
        </p:spPr>
        <p:txBody>
          <a:bodyPr>
            <a:normAutofit/>
          </a:bodyPr>
          <a:lstStyle/>
          <a:p>
            <a:r>
              <a:rPr lang="en-US" i="0" u="none" strike="noStrike" dirty="0">
                <a:effectLst/>
                <a:latin typeface="Times New Roman" panose="02020603050405020304" pitchFamily="18" charset="0"/>
                <a:cs typeface="Times New Roman" panose="02020603050405020304" pitchFamily="18" charset="0"/>
              </a:rPr>
              <a:t>Model Formulation Overview</a:t>
            </a:r>
            <a:endParaRPr lang="en-US" dirty="0">
              <a:latin typeface="Times New Roman" panose="02020603050405020304" pitchFamily="18" charset="0"/>
              <a:cs typeface="Times New Roman" panose="02020603050405020304" pitchFamily="18" charset="0"/>
            </a:endParaRPr>
          </a:p>
        </p:txBody>
      </p:sp>
      <p:cxnSp>
        <p:nvCxnSpPr>
          <p:cNvPr id="18"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60BD83-11A8-BDD8-FEC1-849A2118E7D0}"/>
              </a:ext>
            </a:extLst>
          </p:cNvPr>
          <p:cNvSpPr>
            <a:spLocks noGrp="1"/>
          </p:cNvSpPr>
          <p:nvPr>
            <p:ph idx="1"/>
          </p:nvPr>
        </p:nvSpPr>
        <p:spPr>
          <a:xfrm>
            <a:off x="1097280" y="2108201"/>
            <a:ext cx="5575367" cy="3760891"/>
          </a:xfrm>
        </p:spPr>
        <p:txBody>
          <a:bodyPr>
            <a:normAutofit/>
          </a:bodyPr>
          <a:lstStyle/>
          <a:p>
            <a:pPr>
              <a:lnSpc>
                <a:spcPct val="100000"/>
              </a:lnSpc>
            </a:pPr>
            <a:r>
              <a:rPr lang="en-US" sz="1700">
                <a:latin typeface="Times New Roman" panose="02020603050405020304" pitchFamily="18" charset="0"/>
                <a:cs typeface="Times New Roman" panose="02020603050405020304" pitchFamily="18" charset="0"/>
              </a:rPr>
              <a:t>Shake Smart operates with a unique business model that typically requires only 3 to 6 staff members on duty during each shift. The production process of its products is akin to an assembly line – a sequence of simple yet repetitive tasks. This streamlined approach is central to the company's efficiency but also presents a unique challenge in terms of staffing.</a:t>
            </a:r>
          </a:p>
          <a:p>
            <a:pPr>
              <a:lnSpc>
                <a:spcPct val="100000"/>
              </a:lnSpc>
            </a:pPr>
            <a:r>
              <a:rPr lang="en-US" sz="1700">
                <a:latin typeface="Times New Roman" panose="02020603050405020304" pitchFamily="18" charset="0"/>
                <a:cs typeface="Times New Roman" panose="02020603050405020304" pitchFamily="18" charset="0"/>
              </a:rPr>
              <a:t>To avoid unnecessary labor costs while maintaining high service standards, Our group had help Shake Smart to implemented a covering model for staff scheduling. This model is rooted in a data-driven approach, utilizing historical data on daily product demand to optimize the daily work schedule. The primary goal is to ensure that customer demand is met without incurring excessive labor costs.</a:t>
            </a:r>
          </a:p>
        </p:txBody>
      </p:sp>
      <p:pic>
        <p:nvPicPr>
          <p:cNvPr id="5" name="Picture 4" descr="Light bulb on yellow background with sketched light beams and cord">
            <a:extLst>
              <a:ext uri="{FF2B5EF4-FFF2-40B4-BE49-F238E27FC236}">
                <a16:creationId xmlns:a16="http://schemas.microsoft.com/office/drawing/2014/main" id="{2D4CEFDE-AC28-E59A-76A3-CFDEC4C1F884}"/>
              </a:ext>
            </a:extLst>
          </p:cNvPr>
          <p:cNvPicPr>
            <a:picLocks noChangeAspect="1"/>
          </p:cNvPicPr>
          <p:nvPr/>
        </p:nvPicPr>
        <p:blipFill rotWithShape="1">
          <a:blip r:embed="rId2"/>
          <a:srcRect l="38150" r="2" b="2"/>
          <a:stretch/>
        </p:blipFill>
        <p:spPr>
          <a:xfrm>
            <a:off x="7534656" y="2108200"/>
            <a:ext cx="3621024" cy="3600613"/>
          </a:xfrm>
          <a:prstGeom prst="rect">
            <a:avLst/>
          </a:prstGeom>
        </p:spPr>
      </p:pic>
      <p:sp>
        <p:nvSpPr>
          <p:cNvPr id="20" name="Rectangle 19">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0982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9095B-B42E-6C7E-F9E1-215623B90BE8}"/>
              </a:ext>
            </a:extLst>
          </p:cNvPr>
          <p:cNvSpPr>
            <a:spLocks noGrp="1"/>
          </p:cNvSpPr>
          <p:nvPr>
            <p:ph type="title"/>
          </p:nvPr>
        </p:nvSpPr>
        <p:spPr>
          <a:xfrm>
            <a:off x="5117309" y="634946"/>
            <a:ext cx="6432434" cy="1450757"/>
          </a:xfrm>
        </p:spPr>
        <p:txBody>
          <a:bodyPr>
            <a:normAutofit/>
          </a:bodyPr>
          <a:lstStyle/>
          <a:p>
            <a:r>
              <a:rPr lang="en-US" dirty="0">
                <a:latin typeface="Times New Roman" panose="02020603050405020304" pitchFamily="18" charset="0"/>
                <a:cs typeface="Times New Roman" panose="02020603050405020304" pitchFamily="18" charset="0"/>
              </a:rPr>
              <a:t>Optimization </a:t>
            </a:r>
            <a:r>
              <a:rPr lang="en-US" altLang="zh-CN" dirty="0">
                <a:latin typeface="Times New Roman" panose="02020603050405020304" pitchFamily="18" charset="0"/>
                <a:cs typeface="Times New Roman" panose="02020603050405020304" pitchFamily="18" charset="0"/>
              </a:rPr>
              <a:t>Structure </a:t>
            </a:r>
            <a:endParaRPr lang="en-US" dirty="0">
              <a:latin typeface="Times New Roman" panose="02020603050405020304" pitchFamily="18" charset="0"/>
              <a:cs typeface="Times New Roman" panose="02020603050405020304" pitchFamily="18" charset="0"/>
            </a:endParaRPr>
          </a:p>
        </p:txBody>
      </p:sp>
      <p:pic>
        <p:nvPicPr>
          <p:cNvPr id="6146" name="Picture 2" descr="Organizational structures (and how best to structure your organization)">
            <a:extLst>
              <a:ext uri="{FF2B5EF4-FFF2-40B4-BE49-F238E27FC236}">
                <a16:creationId xmlns:a16="http://schemas.microsoft.com/office/drawing/2014/main" id="{C9DE87D1-1FBB-10A7-1DB4-0C934BA3CC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946" r="7796" b="-1"/>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6162" name="Straight Connector 616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8AEE6D-77F2-6AA2-09EE-09653856ED72}"/>
              </a:ext>
            </a:extLst>
          </p:cNvPr>
          <p:cNvSpPr>
            <a:spLocks noGrp="1"/>
          </p:cNvSpPr>
          <p:nvPr>
            <p:ph idx="1"/>
          </p:nvPr>
        </p:nvSpPr>
        <p:spPr>
          <a:xfrm>
            <a:off x="5117308" y="2407435"/>
            <a:ext cx="6432434" cy="3698393"/>
          </a:xfrm>
        </p:spPr>
        <p:txBody>
          <a:bodyPr>
            <a:normAutofit fontScale="85000" lnSpcReduction="20000"/>
          </a:bodyPr>
          <a:lstStyle/>
          <a:p>
            <a:pPr>
              <a:lnSpc>
                <a:spcPct val="100000"/>
              </a:lnSpc>
            </a:pPr>
            <a:r>
              <a:rPr lang="en-US" sz="2100" b="1" dirty="0">
                <a:latin typeface="Times New Roman" panose="02020603050405020304" pitchFamily="18" charset="0"/>
                <a:cs typeface="Times New Roman" panose="02020603050405020304" pitchFamily="18" charset="0"/>
              </a:rPr>
              <a:t>Objective:</a:t>
            </a:r>
            <a:r>
              <a:rPr lang="en-US" sz="1900" b="1" dirty="0">
                <a:latin typeface="Times New Roman" panose="02020603050405020304" pitchFamily="18" charset="0"/>
                <a:cs typeface="Times New Roman" panose="02020603050405020304" pitchFamily="18" charset="0"/>
              </a:rPr>
              <a:t> </a:t>
            </a:r>
            <a:r>
              <a:rPr lang="en-US" sz="1900" b="0" i="0" u="none" strike="noStrike" dirty="0">
                <a:effectLst/>
                <a:latin typeface="Times New Roman" panose="02020603050405020304" pitchFamily="18" charset="0"/>
                <a:cs typeface="Times New Roman" panose="02020603050405020304" pitchFamily="18" charset="0"/>
              </a:rPr>
              <a:t>Minimize employee cost.</a:t>
            </a:r>
          </a:p>
          <a:p>
            <a:pPr>
              <a:lnSpc>
                <a:spcPct val="100000"/>
              </a:lnSpc>
            </a:pPr>
            <a:r>
              <a:rPr lang="en-US" sz="2100" b="1" i="0" u="none" strike="noStrike" dirty="0">
                <a:effectLst/>
                <a:latin typeface="Times New Roman" panose="02020603050405020304" pitchFamily="18" charset="0"/>
                <a:cs typeface="Times New Roman" panose="02020603050405020304" pitchFamily="18" charset="0"/>
              </a:rPr>
              <a:t>Decision Variables</a:t>
            </a:r>
            <a:r>
              <a:rPr lang="en-US" sz="2100" b="0" i="0" u="none" strike="noStrike" dirty="0">
                <a:effectLst/>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r>
              <a:rPr lang="en-US" sz="1900" b="0" i="0" u="none" strike="noStrike" dirty="0">
                <a:effectLst/>
                <a:latin typeface="Times New Roman" panose="02020603050405020304" pitchFamily="18" charset="0"/>
                <a:cs typeface="Times New Roman" panose="02020603050405020304" pitchFamily="18" charset="0"/>
              </a:rPr>
              <a:t>Shift arrangement for employees.</a:t>
            </a:r>
            <a:endParaRPr lang="en-US" sz="1900" dirty="0">
              <a:latin typeface="Times New Roman" panose="02020603050405020304" pitchFamily="18" charset="0"/>
              <a:cs typeface="Times New Roman" panose="02020603050405020304" pitchFamily="18" charset="0"/>
            </a:endParaRPr>
          </a:p>
          <a:p>
            <a:pPr rtl="0">
              <a:lnSpc>
                <a:spcPct val="100000"/>
              </a:lnSpc>
              <a:spcBef>
                <a:spcPts val="1200"/>
              </a:spcBef>
              <a:spcAft>
                <a:spcPts val="1200"/>
              </a:spcAft>
            </a:pPr>
            <a:r>
              <a:rPr lang="en-US" sz="2100" b="1" i="0" u="none" strike="noStrike" dirty="0">
                <a:effectLst/>
                <a:latin typeface="Times New Roman" panose="02020603050405020304" pitchFamily="18" charset="0"/>
                <a:cs typeface="Times New Roman" panose="02020603050405020304" pitchFamily="18" charset="0"/>
              </a:rPr>
              <a:t>Constraints</a:t>
            </a:r>
            <a:r>
              <a:rPr lang="en-US" sz="2100" b="0" i="0" u="none" strike="noStrike" dirty="0">
                <a:effectLst/>
                <a:latin typeface="Times New Roman" panose="02020603050405020304" pitchFamily="18" charset="0"/>
                <a:cs typeface="Times New Roman" panose="02020603050405020304" pitchFamily="18" charset="0"/>
              </a:rPr>
              <a:t>: </a:t>
            </a:r>
          </a:p>
          <a:p>
            <a:pPr>
              <a:lnSpc>
                <a:spcPct val="100000"/>
              </a:lnSpc>
              <a:spcAft>
                <a:spcPts val="1200"/>
              </a:spcAft>
            </a:pPr>
            <a:r>
              <a:rPr lang="en-US" sz="1900" b="0" i="0" u="none" strike="noStrike" dirty="0">
                <a:effectLst/>
                <a:latin typeface="Times New Roman" panose="02020603050405020304" pitchFamily="18" charset="0"/>
                <a:cs typeface="Times New Roman" panose="02020603050405020304" pitchFamily="18" charset="0"/>
              </a:rPr>
              <a:t>Total working hour for each employee must below 40 hours per/week</a:t>
            </a:r>
            <a:endParaRPr lang="en-US" sz="1900" b="0" dirty="0">
              <a:effectLst/>
              <a:latin typeface="Times New Roman" panose="02020603050405020304" pitchFamily="18" charset="0"/>
              <a:cs typeface="Times New Roman" panose="02020603050405020304" pitchFamily="18" charset="0"/>
            </a:endParaRPr>
          </a:p>
          <a:p>
            <a:pPr>
              <a:lnSpc>
                <a:spcPct val="100000"/>
              </a:lnSpc>
              <a:spcAft>
                <a:spcPts val="1200"/>
              </a:spcAft>
            </a:pPr>
            <a:r>
              <a:rPr lang="en-US" sz="1900" b="0" i="0" u="none" strike="noStrike" dirty="0">
                <a:effectLst/>
                <a:latin typeface="Times New Roman" panose="02020603050405020304" pitchFamily="18" charset="0"/>
                <a:cs typeface="Times New Roman" panose="02020603050405020304" pitchFamily="18" charset="0"/>
              </a:rPr>
              <a:t>Total working people for each day should among 3 to 6</a:t>
            </a:r>
            <a:endParaRPr lang="en-US" sz="1900" b="0" dirty="0">
              <a:effectLst/>
              <a:latin typeface="Times New Roman" panose="02020603050405020304" pitchFamily="18" charset="0"/>
              <a:cs typeface="Times New Roman" panose="02020603050405020304" pitchFamily="18" charset="0"/>
            </a:endParaRPr>
          </a:p>
          <a:p>
            <a:pPr>
              <a:lnSpc>
                <a:spcPct val="100000"/>
              </a:lnSpc>
              <a:spcAft>
                <a:spcPts val="1200"/>
              </a:spcAft>
            </a:pPr>
            <a:r>
              <a:rPr lang="en-US" sz="1900" b="0" i="0" u="none" strike="noStrike" dirty="0">
                <a:effectLst/>
                <a:latin typeface="Times New Roman" panose="02020603050405020304" pitchFamily="18" charset="0"/>
                <a:cs typeface="Times New Roman" panose="02020603050405020304" pitchFamily="18" charset="0"/>
              </a:rPr>
              <a:t>The real time people need should smaller than time need for making </a:t>
            </a:r>
            <a:endParaRPr lang="en-US" sz="1900" b="0" dirty="0">
              <a:effectLst/>
              <a:latin typeface="Times New Roman" panose="02020603050405020304" pitchFamily="18" charset="0"/>
              <a:cs typeface="Times New Roman" panose="02020603050405020304" pitchFamily="18" charset="0"/>
            </a:endParaRPr>
          </a:p>
          <a:p>
            <a:pPr>
              <a:lnSpc>
                <a:spcPct val="100000"/>
              </a:lnSpc>
              <a:spcAft>
                <a:spcPts val="1200"/>
              </a:spcAft>
            </a:pPr>
            <a:r>
              <a:rPr lang="en-US" sz="1900" b="0" i="0" u="none" strike="noStrike" dirty="0">
                <a:effectLst/>
                <a:latin typeface="Times New Roman" panose="02020603050405020304" pitchFamily="18" charset="0"/>
                <a:cs typeface="Times New Roman" panose="02020603050405020304" pitchFamily="18" charset="0"/>
              </a:rPr>
              <a:t>Each shift should have at least one leader</a:t>
            </a:r>
            <a:endParaRPr lang="en-US" sz="1900" b="0" dirty="0">
              <a:effectLst/>
              <a:latin typeface="Times New Roman" panose="02020603050405020304" pitchFamily="18" charset="0"/>
              <a:cs typeface="Times New Roman" panose="02020603050405020304" pitchFamily="18" charset="0"/>
            </a:endParaRPr>
          </a:p>
          <a:p>
            <a:pPr>
              <a:lnSpc>
                <a:spcPct val="100000"/>
              </a:lnSpc>
            </a:pPr>
            <a:br>
              <a:rPr lang="en-US" sz="1000" dirty="0"/>
            </a:br>
            <a:endParaRPr lang="en-US" sz="1000" dirty="0"/>
          </a:p>
        </p:txBody>
      </p:sp>
      <p:sp>
        <p:nvSpPr>
          <p:cNvPr id="6164" name="Rectangle 616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975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3EBC2-7336-A3CB-C46D-3614EB135DE5}"/>
              </a:ext>
            </a:extLst>
          </p:cNvPr>
          <p:cNvSpPr>
            <a:spLocks noGrp="1"/>
          </p:cNvSpPr>
          <p:nvPr>
            <p:ph type="title"/>
          </p:nvPr>
        </p:nvSpPr>
        <p:spPr>
          <a:xfrm>
            <a:off x="985789" y="159567"/>
            <a:ext cx="10058400" cy="1450757"/>
          </a:xfrm>
        </p:spPr>
        <p:txBody>
          <a:bodyPr>
            <a:normAutofit/>
          </a:bodyPr>
          <a:lstStyle/>
          <a:p>
            <a:r>
              <a:rPr lang="en-US" dirty="0"/>
              <a:t>Inputs: Historical data</a:t>
            </a:r>
          </a:p>
        </p:txBody>
      </p:sp>
      <p:cxnSp>
        <p:nvCxnSpPr>
          <p:cNvPr id="4109" name="Straight Connector 4108">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1509"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308ADB43-8324-6626-F734-5C3BB68300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1509" y="2717049"/>
            <a:ext cx="4809083" cy="167115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1FA844A8-E2F1-C6DB-609A-7A0F3A2E1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1509" y="2177456"/>
            <a:ext cx="9143982"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64291C5-0586-64D1-62BB-7CF15F8326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0592" y="2725571"/>
            <a:ext cx="4982794" cy="10463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5C2ED61-5F8C-31C9-334E-E335731B5CA9}"/>
              </a:ext>
            </a:extLst>
          </p:cNvPr>
          <p:cNvSpPr>
            <a:spLocks noGrp="1"/>
          </p:cNvSpPr>
          <p:nvPr>
            <p:ph idx="1"/>
          </p:nvPr>
        </p:nvSpPr>
        <p:spPr>
          <a:xfrm>
            <a:off x="1031509" y="1868544"/>
            <a:ext cx="9302099" cy="712229"/>
          </a:xfrm>
        </p:spPr>
        <p:txBody>
          <a:bodyPr>
            <a:normAutofit fontScale="32500" lnSpcReduction="20000"/>
          </a:bodyPr>
          <a:lstStyle/>
          <a:p>
            <a:r>
              <a:rPr lang="en-US" sz="4800" dirty="0">
                <a:latin typeface="Times New Roman" panose="02020603050405020304" pitchFamily="18" charset="0"/>
                <a:cs typeface="Times New Roman" panose="02020603050405020304" pitchFamily="18" charset="0"/>
              </a:rPr>
              <a:t>Product selling situation per shift, employee efficiency and time requirement for making each product</a:t>
            </a:r>
          </a:p>
          <a:p>
            <a:br>
              <a:rPr lang="en-US" dirty="0"/>
            </a:br>
            <a:endParaRPr lang="en-US" dirty="0"/>
          </a:p>
        </p:txBody>
      </p:sp>
      <p:sp>
        <p:nvSpPr>
          <p:cNvPr id="4111" name="Rectangle 4110">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04" name="Picture 8">
            <a:extLst>
              <a:ext uri="{FF2B5EF4-FFF2-40B4-BE49-F238E27FC236}">
                <a16:creationId xmlns:a16="http://schemas.microsoft.com/office/drawing/2014/main" id="{E034659C-49CC-11C6-3D27-FAADF5BA2A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0592" y="3773750"/>
            <a:ext cx="4493016" cy="56882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95C736B-9B89-04D3-7460-D960331DB8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509" y="4342577"/>
            <a:ext cx="7366042" cy="103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59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1D047-809A-57C6-8797-5BB02B5D2544}"/>
              </a:ext>
            </a:extLst>
          </p:cNvPr>
          <p:cNvSpPr>
            <a:spLocks noGrp="1"/>
          </p:cNvSpPr>
          <p:nvPr>
            <p:ph type="title"/>
          </p:nvPr>
        </p:nvSpPr>
        <p:spPr>
          <a:xfrm>
            <a:off x="1097280" y="286603"/>
            <a:ext cx="10058400" cy="1450757"/>
          </a:xfrm>
        </p:spPr>
        <p:txBody>
          <a:bodyPr>
            <a:normAutofit/>
          </a:bodyPr>
          <a:lstStyle/>
          <a:p>
            <a:r>
              <a:rPr lang="en-US"/>
              <a:t>Output</a:t>
            </a:r>
            <a:endParaRPr lang="en-US" dirty="0"/>
          </a:p>
        </p:txBody>
      </p:sp>
      <p:cxnSp>
        <p:nvCxnSpPr>
          <p:cNvPr id="5131" name="Straight Connector 5130">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CC858A-82BF-2FFA-1283-FEAEAD01283F}"/>
              </a:ext>
            </a:extLst>
          </p:cNvPr>
          <p:cNvSpPr>
            <a:spLocks noGrp="1"/>
          </p:cNvSpPr>
          <p:nvPr>
            <p:ph idx="1"/>
          </p:nvPr>
        </p:nvSpPr>
        <p:spPr>
          <a:xfrm>
            <a:off x="1097281" y="2108201"/>
            <a:ext cx="3557016" cy="3760891"/>
          </a:xfrm>
        </p:spPr>
        <p:txBody>
          <a:bodyPr>
            <a:normAutofit/>
          </a:bodyPr>
          <a:lstStyle/>
          <a:p>
            <a:r>
              <a:rPr lang="en-US">
                <a:latin typeface="Times New Roman" panose="02020603050405020304" pitchFamily="18" charset="0"/>
                <a:cs typeface="Times New Roman" panose="02020603050405020304" pitchFamily="18" charset="0"/>
              </a:rPr>
              <a:t>S</a:t>
            </a:r>
            <a:r>
              <a:rPr lang="en-US" b="0" i="0" u="none" strike="noStrike">
                <a:effectLst/>
                <a:latin typeface="Times New Roman" panose="02020603050405020304" pitchFamily="18" charset="0"/>
                <a:cs typeface="Times New Roman" panose="02020603050405020304" pitchFamily="18" charset="0"/>
              </a:rPr>
              <a:t>hift arrangement for each employee(each week) and Labor cost in each shift.</a:t>
            </a:r>
          </a:p>
          <a:p>
            <a:endParaRPr lang="en-US"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10A50007-6018-B243-BB32-F137FDF406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3532" y="3580783"/>
            <a:ext cx="6698956" cy="18589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E8BC440-FE5F-2C1C-A225-54FB302C68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93991" y="2108199"/>
            <a:ext cx="1983860" cy="3760873"/>
          </a:xfrm>
          <a:prstGeom prst="rect">
            <a:avLst/>
          </a:prstGeom>
          <a:noFill/>
          <a:extLst>
            <a:ext uri="{909E8E84-426E-40DD-AFC4-6F175D3DCCD1}">
              <a14:hiddenFill xmlns:a14="http://schemas.microsoft.com/office/drawing/2010/main">
                <a:solidFill>
                  <a:srgbClr val="FFFFFF"/>
                </a:solidFill>
              </a14:hiddenFill>
            </a:ext>
          </a:extLst>
        </p:spPr>
      </p:pic>
      <p:sp>
        <p:nvSpPr>
          <p:cNvPr id="5133" name="Rectangle 513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4049415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2628</TotalTime>
  <Words>1324</Words>
  <Application>Microsoft Office PowerPoint</Application>
  <PresentationFormat>Widescreen</PresentationFormat>
  <Paragraphs>81</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 Pro Cond Light</vt:lpstr>
      <vt:lpstr>Speak Pro</vt:lpstr>
      <vt:lpstr>Times New Roman</vt:lpstr>
      <vt:lpstr>Wingdings</vt:lpstr>
      <vt:lpstr>RetrospectVTI</vt:lpstr>
      <vt:lpstr>Enhancing Productivity: Strategies for Optimizing Employee Efficiency in Workplaces</vt:lpstr>
      <vt:lpstr>Project Overview</vt:lpstr>
      <vt:lpstr>The Purpose of Project</vt:lpstr>
      <vt:lpstr>Who Cares About Our Project?</vt:lpstr>
      <vt:lpstr>Formulating Our Model/Optimization Problem</vt:lpstr>
      <vt:lpstr>Model Formulation Overview</vt:lpstr>
      <vt:lpstr>Optimization Structure </vt:lpstr>
      <vt:lpstr>Inputs: Historical data</vt:lpstr>
      <vt:lpstr>Output</vt:lpstr>
      <vt:lpstr>Key Milestone Calculations</vt:lpstr>
      <vt:lpstr>Key Assumptions of Our Project</vt:lpstr>
      <vt:lpstr>Our Achievement</vt:lpstr>
      <vt:lpstr>PowerPoint Presentation</vt:lpstr>
      <vt:lpstr>Interface and Functionality</vt:lpstr>
      <vt:lpstr>Model in Action Case Study/Example Overview</vt:lpstr>
      <vt:lpstr>Benefits and Impact</vt:lpstr>
      <vt:lpstr>Navigating Through Challenges</vt:lpstr>
      <vt:lpstr>Scope and Boundaries</vt:lpstr>
      <vt:lpstr>Potential Enhancements and Expansions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Productivity: Strategies for Optimizing Employee Efficiency in Workplaces</dc:title>
  <dc:creator>Kaiji Zhen</dc:creator>
  <cp:lastModifiedBy>Kaiji Zhen</cp:lastModifiedBy>
  <cp:revision>5</cp:revision>
  <dcterms:created xsi:type="dcterms:W3CDTF">2023-12-10T23:16:25Z</dcterms:created>
  <dcterms:modified xsi:type="dcterms:W3CDTF">2023-12-18T06:06:14Z</dcterms:modified>
</cp:coreProperties>
</file>