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CD42D2-E79D-493C-87FA-CCA13B2674F8}">
  <a:tblStyle styleId="{B1CD42D2-E79D-493C-87FA-CCA13B2674F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9455395c98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9455395c9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d6139be6a_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d6139be6a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2300"/>
              </a:spcAft>
              <a:buNone/>
            </a:pPr>
            <a:r>
              <a:t/>
            </a:r>
            <a:endParaRPr sz="10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aphicFrame>
        <p:nvGraphicFramePr>
          <p:cNvPr id="54" name="Google Shape;54;p13"/>
          <p:cNvGraphicFramePr/>
          <p:nvPr/>
        </p:nvGraphicFramePr>
        <p:xfrm>
          <a:off x="157113" y="550375"/>
          <a:ext cx="3000000" cy="3000000"/>
        </p:xfrm>
        <a:graphic>
          <a:graphicData uri="http://schemas.openxmlformats.org/drawingml/2006/table">
            <a:tbl>
              <a:tblPr>
                <a:noFill/>
                <a:tableStyleId>{B1CD42D2-E79D-493C-87FA-CCA13B2674F8}</a:tableStyleId>
              </a:tblPr>
              <a:tblGrid>
                <a:gridCol w="2045925"/>
                <a:gridCol w="1969425"/>
                <a:gridCol w="713200"/>
                <a:gridCol w="721500"/>
                <a:gridCol w="3354500"/>
              </a:tblGrid>
              <a:tr h="260275">
                <a:tc>
                  <a:txBody>
                    <a:bodyPr/>
                    <a:lstStyle/>
                    <a:p>
                      <a:pPr indent="0" lvl="0" marL="0" rtl="0" algn="ctr">
                        <a:spcBef>
                          <a:spcPts val="0"/>
                        </a:spcBef>
                        <a:spcAft>
                          <a:spcPts val="0"/>
                        </a:spcAft>
                        <a:buNone/>
                      </a:pPr>
                      <a:r>
                        <a:rPr b="1" lang="en" sz="1200">
                          <a:solidFill>
                            <a:srgbClr val="666666"/>
                          </a:solidFill>
                        </a:rPr>
                        <a:t>Stakeholder</a:t>
                      </a:r>
                      <a:endParaRPr b="1" sz="1200">
                        <a:solidFill>
                          <a:srgbClr val="666666"/>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6666"/>
                          </a:solidFill>
                        </a:rPr>
                        <a:t>Role </a:t>
                      </a:r>
                      <a:endParaRPr b="1" sz="1200">
                        <a:solidFill>
                          <a:srgbClr val="666666"/>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6666"/>
                          </a:solidFill>
                        </a:rPr>
                        <a:t>Power</a:t>
                      </a:r>
                      <a:r>
                        <a:rPr b="1" lang="en" sz="1200">
                          <a:solidFill>
                            <a:srgbClr val="666666"/>
                          </a:solidFill>
                        </a:rPr>
                        <a:t> (H/M/L)</a:t>
                      </a:r>
                      <a:endParaRPr b="1" sz="1200">
                        <a:solidFill>
                          <a:srgbClr val="666666"/>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6666"/>
                          </a:solidFill>
                        </a:rPr>
                        <a:t>Interest (</a:t>
                      </a:r>
                      <a:r>
                        <a:rPr b="1" lang="en" sz="1200">
                          <a:solidFill>
                            <a:srgbClr val="666666"/>
                          </a:solidFill>
                        </a:rPr>
                        <a:t>H/M/L</a:t>
                      </a:r>
                      <a:r>
                        <a:rPr b="1" lang="en" sz="1200">
                          <a:solidFill>
                            <a:srgbClr val="666666"/>
                          </a:solidFill>
                        </a:rPr>
                        <a:t>)</a:t>
                      </a:r>
                      <a:endParaRPr b="1" sz="1200">
                        <a:solidFill>
                          <a:srgbClr val="666666"/>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666666"/>
                          </a:solidFill>
                        </a:rPr>
                        <a:t>Notes</a:t>
                      </a:r>
                      <a:endParaRPr b="1" sz="1200">
                        <a:solidFill>
                          <a:srgbClr val="666666"/>
                        </a:solidFill>
                      </a:endParaRPr>
                    </a:p>
                  </a:txBody>
                  <a:tcPr marT="50000" marB="50000" marR="66675" marL="66675" anchor="ctr">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Omar Mubarak</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666666"/>
                          </a:solidFill>
                        </a:rPr>
                        <a:t>Owner</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L</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333333"/>
                          </a:solidFill>
                          <a:highlight>
                            <a:srgbClr val="FFFFFF"/>
                          </a:highlight>
                        </a:rPr>
                        <a:t>It’s worth sharing the project charter with him even though he’s not typically involved with day-to-day operations</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Deanna Coleman</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900">
                          <a:solidFill>
                            <a:srgbClr val="666666"/>
                          </a:solidFill>
                        </a:rPr>
                        <a:t>Director of Operations</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666666"/>
                          </a:solidFill>
                        </a:rPr>
                        <a:t>Directly work with project manager</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Carter Ward</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666666"/>
                          </a:solidFill>
                        </a:rPr>
                        <a:t>Executive Chef</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M</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666666"/>
                          </a:solidFill>
                        </a:rPr>
                        <a:t>Interest in project but not involved in day-to-day decision-making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Gilly Tyson</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666666"/>
                          </a:solidFill>
                        </a:rPr>
                        <a:t>General Manager (North Location)</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M</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666666"/>
                          </a:solidFill>
                        </a:rPr>
                        <a:t>Directly involved in restaurant operations and work closely with project manager, but less influence than CEO and Director of Operations</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Alex Schmidt</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666666"/>
                          </a:solidFill>
                        </a:rPr>
                        <a:t>General Manager (Downtown Location)</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M</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666666"/>
                          </a:solidFill>
                        </a:rPr>
                        <a:t>Directly involved in restaurant operations and work closely with project manager, but less influence than CEO and Director of Operations</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Nia Williams</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666666"/>
                          </a:solidFill>
                        </a:rPr>
                        <a:t>General Manager (Waterfront)</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L</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L</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Waterfront location is not involved in this project</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Zane Dutchman</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666666"/>
                          </a:solidFill>
                        </a:rPr>
                        <a:t>Kitchen Manager (North Location)</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L</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900">
                          <a:solidFill>
                            <a:srgbClr val="666666"/>
                          </a:solidFill>
                        </a:rPr>
                        <a:t>Directly work with tablet with high interest with project, but less influence than General Manager</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Larissa Stein</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666666"/>
                          </a:solidFill>
                        </a:rPr>
                        <a:t>Kitchen Manager (Downtown Location)</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L</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 sz="900">
                          <a:solidFill>
                            <a:srgbClr val="666666"/>
                          </a:solidFill>
                        </a:rPr>
                        <a:t>Directly work with tablet with high interest with project, but less influence than General Manager</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rPr lang="en" sz="900">
                          <a:solidFill>
                            <a:srgbClr val="666666"/>
                          </a:solidFill>
                        </a:rPr>
                        <a:t>Seydou Diallo</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rPr lang="en" sz="900">
                          <a:solidFill>
                            <a:srgbClr val="666666"/>
                          </a:solidFill>
                        </a:rPr>
                        <a:t>Restaurant Technology Consultant</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M</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H</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rPr lang="en" sz="900">
                          <a:solidFill>
                            <a:srgbClr val="666666"/>
                          </a:solidFill>
                        </a:rPr>
                        <a:t>Since this is his first major project and he also excited to see the launch and working together with the project team, so he has more power than kitchen manager and high interest to this project</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r h="325675">
                <a:tc>
                  <a:txBody>
                    <a:bodyPr/>
                    <a:lstStyle/>
                    <a:p>
                      <a:pPr indent="0" lvl="0" marL="0" rtl="0" algn="l">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l">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c>
                  <a:txBody>
                    <a:bodyPr/>
                    <a:lstStyle/>
                    <a:p>
                      <a:pPr indent="0" lvl="0" marL="0" rtl="0" algn="ctr">
                        <a:spcBef>
                          <a:spcPts val="0"/>
                        </a:spcBef>
                        <a:spcAft>
                          <a:spcPts val="0"/>
                        </a:spcAft>
                        <a:buNone/>
                      </a:pPr>
                      <a:r>
                        <a:t/>
                      </a:r>
                      <a:endParaRPr sz="900">
                        <a:solidFill>
                          <a:srgbClr val="666666"/>
                        </a:solidFill>
                      </a:endParaRPr>
                    </a:p>
                  </a:txBody>
                  <a:tcPr marT="50000" marB="50000" marR="66675" marL="66675">
                    <a:lnL cap="flat" cmpd="sng" w="9525">
                      <a:solidFill>
                        <a:srgbClr val="B7B7B7"/>
                      </a:solidFill>
                      <a:prstDash val="solid"/>
                      <a:round/>
                      <a:headEnd len="sm" w="sm" type="none"/>
                      <a:tailEnd len="sm" w="sm" type="none"/>
                    </a:lnL>
                    <a:lnR cap="flat" cmpd="sng" w="9525">
                      <a:solidFill>
                        <a:srgbClr val="B7B7B7"/>
                      </a:solidFill>
                      <a:prstDash val="solid"/>
                      <a:round/>
                      <a:headEnd len="sm" w="sm" type="none"/>
                      <a:tailEnd len="sm" w="sm" type="none"/>
                    </a:lnR>
                    <a:lnT cap="flat" cmpd="sng" w="9525">
                      <a:solidFill>
                        <a:srgbClr val="B7B7B7"/>
                      </a:solidFill>
                      <a:prstDash val="solid"/>
                      <a:round/>
                      <a:headEnd len="sm" w="sm" type="none"/>
                      <a:tailEnd len="sm" w="sm" type="none"/>
                    </a:lnT>
                    <a:lnB cap="flat" cmpd="sng" w="9525">
                      <a:solidFill>
                        <a:srgbClr val="B7B7B7"/>
                      </a:solidFill>
                      <a:prstDash val="solid"/>
                      <a:round/>
                      <a:headEnd len="sm" w="sm" type="none"/>
                      <a:tailEnd len="sm" w="sm" type="none"/>
                    </a:lnB>
                  </a:tcPr>
                </a:tc>
              </a:tr>
            </a:tbl>
          </a:graphicData>
        </a:graphic>
      </p:graphicFrame>
      <p:sp>
        <p:nvSpPr>
          <p:cNvPr id="55" name="Google Shape;55;p13"/>
          <p:cNvSpPr txBox="1"/>
          <p:nvPr/>
        </p:nvSpPr>
        <p:spPr>
          <a:xfrm>
            <a:off x="760350" y="34341"/>
            <a:ext cx="7623300" cy="4575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b="1" lang="en" sz="1800">
                <a:solidFill>
                  <a:srgbClr val="45818E"/>
                </a:solidFill>
                <a:highlight>
                  <a:srgbClr val="FFFFFF"/>
                </a:highlight>
              </a:rPr>
              <a:t>Stakeholder</a:t>
            </a:r>
            <a:r>
              <a:rPr b="1" lang="en" sz="1800">
                <a:solidFill>
                  <a:srgbClr val="45818E"/>
                </a:solidFill>
                <a:highlight>
                  <a:srgbClr val="FFFFFF"/>
                </a:highlight>
              </a:rPr>
              <a:t> Analysis</a:t>
            </a:r>
            <a:endParaRPr b="1" sz="1800">
              <a:solidFill>
                <a:srgbClr val="45818E"/>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824888" y="581998"/>
            <a:ext cx="2817600" cy="1868100"/>
          </a:xfrm>
          <a:prstGeom prst="rect">
            <a:avLst/>
          </a:prstGeom>
          <a:solidFill>
            <a:srgbClr val="F1C232"/>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a:solidFill>
                  <a:schemeClr val="lt1"/>
                </a:solidFill>
              </a:rPr>
              <a:t>Keep satisfied (high priority)</a:t>
            </a:r>
            <a:endParaRPr b="1">
              <a:solidFill>
                <a:schemeClr val="lt1"/>
              </a:solidFill>
            </a:endParaRPr>
          </a:p>
          <a:p>
            <a:pPr indent="0" lvl="0" marL="0" rtl="0" algn="l">
              <a:spcBef>
                <a:spcPts val="0"/>
              </a:spcBef>
              <a:spcAft>
                <a:spcPts val="0"/>
              </a:spcAft>
              <a:buNone/>
            </a:pPr>
            <a:r>
              <a:t/>
            </a:r>
            <a:endParaRPr b="1">
              <a:solidFill>
                <a:srgbClr val="FFFFFF"/>
              </a:solidFill>
            </a:endParaRPr>
          </a:p>
        </p:txBody>
      </p:sp>
      <p:sp>
        <p:nvSpPr>
          <p:cNvPr id="61" name="Google Shape;61;p14"/>
          <p:cNvSpPr txBox="1"/>
          <p:nvPr/>
        </p:nvSpPr>
        <p:spPr>
          <a:xfrm>
            <a:off x="5642483" y="581998"/>
            <a:ext cx="2817600" cy="1868100"/>
          </a:xfrm>
          <a:prstGeom prst="rect">
            <a:avLst/>
          </a:prstGeom>
          <a:solidFill>
            <a:srgbClr val="EA99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rPr>
              <a:t>Manage closely (high effort)</a:t>
            </a:r>
            <a:endParaRPr b="1">
              <a:solidFill>
                <a:schemeClr val="lt1"/>
              </a:solidFill>
            </a:endParaRPr>
          </a:p>
        </p:txBody>
      </p:sp>
      <p:sp>
        <p:nvSpPr>
          <p:cNvPr id="62" name="Google Shape;62;p14"/>
          <p:cNvSpPr txBox="1"/>
          <p:nvPr/>
        </p:nvSpPr>
        <p:spPr>
          <a:xfrm>
            <a:off x="2824888" y="2450233"/>
            <a:ext cx="2817600" cy="18681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rPr>
              <a:t>Monitor (minimum effort)</a:t>
            </a:r>
            <a:endParaRPr b="1">
              <a:solidFill>
                <a:srgbClr val="FFFFFF"/>
              </a:solidFill>
            </a:endParaRPr>
          </a:p>
        </p:txBody>
      </p:sp>
      <p:sp>
        <p:nvSpPr>
          <p:cNvPr id="63" name="Google Shape;63;p14"/>
          <p:cNvSpPr txBox="1"/>
          <p:nvPr/>
        </p:nvSpPr>
        <p:spPr>
          <a:xfrm>
            <a:off x="5642483" y="2450233"/>
            <a:ext cx="2817600" cy="1868100"/>
          </a:xfrm>
          <a:prstGeom prst="rect">
            <a:avLst/>
          </a:prstGeom>
          <a:solidFill>
            <a:srgbClr val="FFE599"/>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666666"/>
                </a:solidFill>
              </a:rPr>
              <a:t>Show consideration</a:t>
            </a:r>
            <a:endParaRPr b="1">
              <a:solidFill>
                <a:srgbClr val="666666"/>
              </a:solidFill>
            </a:endParaRPr>
          </a:p>
        </p:txBody>
      </p:sp>
      <p:sp>
        <p:nvSpPr>
          <p:cNvPr id="64" name="Google Shape;64;p14"/>
          <p:cNvSpPr txBox="1"/>
          <p:nvPr/>
        </p:nvSpPr>
        <p:spPr>
          <a:xfrm rot="-5400000">
            <a:off x="1267475" y="2314375"/>
            <a:ext cx="1677000" cy="324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434343"/>
                </a:solidFill>
              </a:rPr>
              <a:t>Power</a:t>
            </a:r>
            <a:endParaRPr sz="1600">
              <a:solidFill>
                <a:srgbClr val="434343"/>
              </a:solidFill>
            </a:endParaRPr>
          </a:p>
        </p:txBody>
      </p:sp>
      <p:sp>
        <p:nvSpPr>
          <p:cNvPr id="65" name="Google Shape;65;p14"/>
          <p:cNvSpPr txBox="1"/>
          <p:nvPr/>
        </p:nvSpPr>
        <p:spPr>
          <a:xfrm>
            <a:off x="1553788" y="478648"/>
            <a:ext cx="1220400" cy="23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CCCCCC"/>
                </a:solidFill>
              </a:rPr>
              <a:t>high</a:t>
            </a:r>
            <a:endParaRPr>
              <a:solidFill>
                <a:srgbClr val="CCCCCC"/>
              </a:solidFill>
            </a:endParaRPr>
          </a:p>
        </p:txBody>
      </p:sp>
      <p:sp>
        <p:nvSpPr>
          <p:cNvPr id="66" name="Google Shape;66;p14"/>
          <p:cNvSpPr txBox="1"/>
          <p:nvPr/>
        </p:nvSpPr>
        <p:spPr>
          <a:xfrm>
            <a:off x="1553788" y="4084038"/>
            <a:ext cx="1220400" cy="23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rgbClr val="CCCCCC"/>
                </a:solidFill>
              </a:rPr>
              <a:t>low</a:t>
            </a:r>
            <a:endParaRPr>
              <a:solidFill>
                <a:srgbClr val="CCCCCC"/>
              </a:solidFill>
            </a:endParaRPr>
          </a:p>
        </p:txBody>
      </p:sp>
      <p:cxnSp>
        <p:nvCxnSpPr>
          <p:cNvPr id="67" name="Google Shape;67;p14"/>
          <p:cNvCxnSpPr/>
          <p:nvPr/>
        </p:nvCxnSpPr>
        <p:spPr>
          <a:xfrm rot="10800000">
            <a:off x="2526443" y="869463"/>
            <a:ext cx="0" cy="1476600"/>
          </a:xfrm>
          <a:prstGeom prst="straightConnector1">
            <a:avLst/>
          </a:prstGeom>
          <a:noFill/>
          <a:ln cap="flat" cmpd="sng" w="19050">
            <a:solidFill>
              <a:srgbClr val="434343"/>
            </a:solidFill>
            <a:prstDash val="solid"/>
            <a:round/>
            <a:headEnd len="med" w="med" type="none"/>
            <a:tailEnd len="med" w="med" type="triangle"/>
          </a:ln>
        </p:spPr>
      </p:cxnSp>
      <p:cxnSp>
        <p:nvCxnSpPr>
          <p:cNvPr id="68" name="Google Shape;68;p14"/>
          <p:cNvCxnSpPr/>
          <p:nvPr/>
        </p:nvCxnSpPr>
        <p:spPr>
          <a:xfrm>
            <a:off x="2526443" y="2571306"/>
            <a:ext cx="0" cy="1542900"/>
          </a:xfrm>
          <a:prstGeom prst="straightConnector1">
            <a:avLst/>
          </a:prstGeom>
          <a:noFill/>
          <a:ln cap="flat" cmpd="sng" w="19050">
            <a:solidFill>
              <a:srgbClr val="434343"/>
            </a:solidFill>
            <a:prstDash val="solid"/>
            <a:round/>
            <a:headEnd len="med" w="med" type="none"/>
            <a:tailEnd len="med" w="med" type="triangle"/>
          </a:ln>
        </p:spPr>
      </p:cxnSp>
      <p:sp>
        <p:nvSpPr>
          <p:cNvPr id="69" name="Google Shape;69;p14"/>
          <p:cNvSpPr txBox="1"/>
          <p:nvPr/>
        </p:nvSpPr>
        <p:spPr>
          <a:xfrm>
            <a:off x="5164688" y="4250781"/>
            <a:ext cx="10071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CCCC"/>
                </a:solidFill>
              </a:rPr>
              <a:t>med</a:t>
            </a:r>
            <a:endParaRPr>
              <a:solidFill>
                <a:srgbClr val="CCCCCC"/>
              </a:solidFill>
            </a:endParaRPr>
          </a:p>
        </p:txBody>
      </p:sp>
      <p:sp>
        <p:nvSpPr>
          <p:cNvPr id="70" name="Google Shape;70;p14"/>
          <p:cNvSpPr txBox="1"/>
          <p:nvPr/>
        </p:nvSpPr>
        <p:spPr>
          <a:xfrm>
            <a:off x="7806913" y="4254272"/>
            <a:ext cx="9243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CCCC"/>
                </a:solidFill>
              </a:rPr>
              <a:t>high</a:t>
            </a:r>
            <a:endParaRPr>
              <a:solidFill>
                <a:srgbClr val="CCCCCC"/>
              </a:solidFill>
            </a:endParaRPr>
          </a:p>
        </p:txBody>
      </p:sp>
      <p:sp>
        <p:nvSpPr>
          <p:cNvPr id="71" name="Google Shape;71;p14"/>
          <p:cNvSpPr txBox="1"/>
          <p:nvPr/>
        </p:nvSpPr>
        <p:spPr>
          <a:xfrm>
            <a:off x="2526438" y="4254272"/>
            <a:ext cx="924300" cy="34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CCCCC"/>
                </a:solidFill>
              </a:rPr>
              <a:t>low</a:t>
            </a:r>
            <a:endParaRPr>
              <a:solidFill>
                <a:srgbClr val="CCCCCC"/>
              </a:solidFill>
            </a:endParaRPr>
          </a:p>
        </p:txBody>
      </p:sp>
      <p:cxnSp>
        <p:nvCxnSpPr>
          <p:cNvPr id="72" name="Google Shape;72;p14"/>
          <p:cNvCxnSpPr>
            <a:stCxn id="69" idx="3"/>
          </p:cNvCxnSpPr>
          <p:nvPr/>
        </p:nvCxnSpPr>
        <p:spPr>
          <a:xfrm>
            <a:off x="6171788" y="4422231"/>
            <a:ext cx="1840200" cy="0"/>
          </a:xfrm>
          <a:prstGeom prst="straightConnector1">
            <a:avLst/>
          </a:prstGeom>
          <a:noFill/>
          <a:ln cap="flat" cmpd="sng" w="19050">
            <a:solidFill>
              <a:srgbClr val="434343"/>
            </a:solidFill>
            <a:prstDash val="solid"/>
            <a:round/>
            <a:headEnd len="med" w="med" type="none"/>
            <a:tailEnd len="med" w="med" type="triangle"/>
          </a:ln>
        </p:spPr>
      </p:cxnSp>
      <p:cxnSp>
        <p:nvCxnSpPr>
          <p:cNvPr id="73" name="Google Shape;73;p14"/>
          <p:cNvCxnSpPr>
            <a:stCxn id="69" idx="1"/>
            <a:endCxn id="71" idx="3"/>
          </p:cNvCxnSpPr>
          <p:nvPr/>
        </p:nvCxnSpPr>
        <p:spPr>
          <a:xfrm flipH="1">
            <a:off x="3450788" y="4422231"/>
            <a:ext cx="1713900" cy="3600"/>
          </a:xfrm>
          <a:prstGeom prst="straightConnector1">
            <a:avLst/>
          </a:prstGeom>
          <a:noFill/>
          <a:ln cap="flat" cmpd="sng" w="19050">
            <a:solidFill>
              <a:srgbClr val="434343"/>
            </a:solidFill>
            <a:prstDash val="solid"/>
            <a:round/>
            <a:headEnd len="med" w="med" type="none"/>
            <a:tailEnd len="med" w="med" type="triangle"/>
          </a:ln>
        </p:spPr>
      </p:cxnSp>
      <p:sp>
        <p:nvSpPr>
          <p:cNvPr id="74" name="Google Shape;74;p14"/>
          <p:cNvSpPr/>
          <p:nvPr/>
        </p:nvSpPr>
        <p:spPr>
          <a:xfrm>
            <a:off x="3704375" y="1545075"/>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Omar</a:t>
            </a:r>
            <a:endParaRPr b="1" sz="900">
              <a:solidFill>
                <a:srgbClr val="FFFFFF"/>
              </a:solidFill>
            </a:endParaRPr>
          </a:p>
          <a:p>
            <a:pPr indent="0" lvl="0" marL="0" rtl="0" algn="ctr">
              <a:spcBef>
                <a:spcPts val="0"/>
              </a:spcBef>
              <a:spcAft>
                <a:spcPts val="0"/>
              </a:spcAft>
              <a:buNone/>
            </a:pPr>
            <a:r>
              <a:rPr b="1" lang="en" sz="600">
                <a:solidFill>
                  <a:srgbClr val="FFFFFF"/>
                </a:solidFill>
              </a:rPr>
              <a:t>Owner</a:t>
            </a:r>
            <a:endParaRPr b="1" sz="600">
              <a:solidFill>
                <a:srgbClr val="FFFFFF"/>
              </a:solidFill>
            </a:endParaRPr>
          </a:p>
        </p:txBody>
      </p:sp>
      <p:sp>
        <p:nvSpPr>
          <p:cNvPr id="75" name="Google Shape;75;p14"/>
          <p:cNvSpPr/>
          <p:nvPr/>
        </p:nvSpPr>
        <p:spPr>
          <a:xfrm>
            <a:off x="164875" y="80400"/>
            <a:ext cx="1360200" cy="783000"/>
          </a:xfrm>
          <a:prstGeom prst="roundRect">
            <a:avLst>
              <a:gd fmla="val 16667" name="adj"/>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000000"/>
                </a:solidFill>
              </a:rPr>
              <a:t>Drag each stakeholder’s box to the appropriate place on the power-interest grid</a:t>
            </a:r>
            <a:endParaRPr sz="1300"/>
          </a:p>
        </p:txBody>
      </p:sp>
      <p:sp>
        <p:nvSpPr>
          <p:cNvPr id="76" name="Google Shape;76;p14"/>
          <p:cNvSpPr/>
          <p:nvPr/>
        </p:nvSpPr>
        <p:spPr>
          <a:xfrm>
            <a:off x="6627925" y="1435426"/>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Deanna</a:t>
            </a:r>
            <a:endParaRPr b="1" sz="900">
              <a:solidFill>
                <a:srgbClr val="FFFFFF"/>
              </a:solidFill>
            </a:endParaRPr>
          </a:p>
          <a:p>
            <a:pPr indent="0" lvl="0" marL="0" rtl="0" algn="ctr">
              <a:spcBef>
                <a:spcPts val="0"/>
              </a:spcBef>
              <a:spcAft>
                <a:spcPts val="0"/>
              </a:spcAft>
              <a:buNone/>
            </a:pPr>
            <a:r>
              <a:rPr b="1" lang="en" sz="600">
                <a:solidFill>
                  <a:srgbClr val="FFFFFF"/>
                </a:solidFill>
              </a:rPr>
              <a:t>Director of Operations</a:t>
            </a:r>
            <a:endParaRPr b="1" sz="600">
              <a:solidFill>
                <a:srgbClr val="FFFFFF"/>
              </a:solidFill>
            </a:endParaRPr>
          </a:p>
        </p:txBody>
      </p:sp>
      <p:sp>
        <p:nvSpPr>
          <p:cNvPr id="77" name="Google Shape;77;p14"/>
          <p:cNvSpPr/>
          <p:nvPr/>
        </p:nvSpPr>
        <p:spPr>
          <a:xfrm>
            <a:off x="5125300" y="1545076"/>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Carter</a:t>
            </a:r>
            <a:endParaRPr b="1" sz="900">
              <a:solidFill>
                <a:srgbClr val="FFFFFF"/>
              </a:solidFill>
            </a:endParaRPr>
          </a:p>
          <a:p>
            <a:pPr indent="0" lvl="0" marL="0" rtl="0" algn="ctr">
              <a:spcBef>
                <a:spcPts val="0"/>
              </a:spcBef>
              <a:spcAft>
                <a:spcPts val="0"/>
              </a:spcAft>
              <a:buNone/>
            </a:pPr>
            <a:r>
              <a:rPr b="1" lang="en" sz="600">
                <a:solidFill>
                  <a:srgbClr val="FFFFFF"/>
                </a:solidFill>
              </a:rPr>
              <a:t>Exec. Chef</a:t>
            </a:r>
            <a:endParaRPr b="1" sz="600">
              <a:solidFill>
                <a:srgbClr val="FFFFFF"/>
              </a:solidFill>
            </a:endParaRPr>
          </a:p>
        </p:txBody>
      </p:sp>
      <p:sp>
        <p:nvSpPr>
          <p:cNvPr id="78" name="Google Shape;78;p14"/>
          <p:cNvSpPr/>
          <p:nvPr/>
        </p:nvSpPr>
        <p:spPr>
          <a:xfrm>
            <a:off x="6547725" y="2226577"/>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Gilly</a:t>
            </a:r>
            <a:endParaRPr b="1" sz="900">
              <a:solidFill>
                <a:srgbClr val="FFFFFF"/>
              </a:solidFill>
            </a:endParaRPr>
          </a:p>
          <a:p>
            <a:pPr indent="0" lvl="0" marL="0" rtl="0" algn="ctr">
              <a:spcBef>
                <a:spcPts val="0"/>
              </a:spcBef>
              <a:spcAft>
                <a:spcPts val="0"/>
              </a:spcAft>
              <a:buNone/>
            </a:pPr>
            <a:r>
              <a:rPr b="1" lang="en" sz="600">
                <a:solidFill>
                  <a:srgbClr val="FFFFFF"/>
                </a:solidFill>
              </a:rPr>
              <a:t>GM - North</a:t>
            </a:r>
            <a:endParaRPr b="1" sz="600">
              <a:solidFill>
                <a:srgbClr val="FFFFFF"/>
              </a:solidFill>
            </a:endParaRPr>
          </a:p>
        </p:txBody>
      </p:sp>
      <p:sp>
        <p:nvSpPr>
          <p:cNvPr id="79" name="Google Shape;79;p14"/>
          <p:cNvSpPr/>
          <p:nvPr/>
        </p:nvSpPr>
        <p:spPr>
          <a:xfrm>
            <a:off x="7500600" y="2001627"/>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Alex</a:t>
            </a:r>
            <a:endParaRPr b="1" sz="900">
              <a:solidFill>
                <a:srgbClr val="FFFFFF"/>
              </a:solidFill>
            </a:endParaRPr>
          </a:p>
          <a:p>
            <a:pPr indent="0" lvl="0" marL="0" rtl="0" algn="ctr">
              <a:spcBef>
                <a:spcPts val="0"/>
              </a:spcBef>
              <a:spcAft>
                <a:spcPts val="0"/>
              </a:spcAft>
              <a:buNone/>
            </a:pPr>
            <a:r>
              <a:rPr b="1" lang="en" sz="600">
                <a:solidFill>
                  <a:srgbClr val="FFFFFF"/>
                </a:solidFill>
              </a:rPr>
              <a:t>GM - Downtown</a:t>
            </a:r>
            <a:endParaRPr b="1" sz="600">
              <a:solidFill>
                <a:srgbClr val="FFFFFF"/>
              </a:solidFill>
            </a:endParaRPr>
          </a:p>
        </p:txBody>
      </p:sp>
      <p:sp>
        <p:nvSpPr>
          <p:cNvPr id="80" name="Google Shape;80;p14"/>
          <p:cNvSpPr/>
          <p:nvPr/>
        </p:nvSpPr>
        <p:spPr>
          <a:xfrm>
            <a:off x="5980000" y="3324403"/>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Zane</a:t>
            </a:r>
            <a:endParaRPr b="1" sz="900">
              <a:solidFill>
                <a:srgbClr val="FFFFFF"/>
              </a:solidFill>
            </a:endParaRPr>
          </a:p>
          <a:p>
            <a:pPr indent="0" lvl="0" marL="0" rtl="0" algn="ctr">
              <a:spcBef>
                <a:spcPts val="0"/>
              </a:spcBef>
              <a:spcAft>
                <a:spcPts val="0"/>
              </a:spcAft>
              <a:buNone/>
            </a:pPr>
            <a:r>
              <a:rPr b="1" lang="en" sz="600">
                <a:solidFill>
                  <a:srgbClr val="FFFFFF"/>
                </a:solidFill>
              </a:rPr>
              <a:t>Kitchen Manager - North</a:t>
            </a:r>
            <a:endParaRPr b="1" sz="600">
              <a:solidFill>
                <a:srgbClr val="FFFFFF"/>
              </a:solidFill>
            </a:endParaRPr>
          </a:p>
        </p:txBody>
      </p:sp>
      <p:sp>
        <p:nvSpPr>
          <p:cNvPr id="81" name="Google Shape;81;p14"/>
          <p:cNvSpPr/>
          <p:nvPr/>
        </p:nvSpPr>
        <p:spPr>
          <a:xfrm>
            <a:off x="7247050" y="3240441"/>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Larissa</a:t>
            </a:r>
            <a:endParaRPr b="1" sz="900">
              <a:solidFill>
                <a:srgbClr val="FFFFFF"/>
              </a:solidFill>
            </a:endParaRPr>
          </a:p>
          <a:p>
            <a:pPr indent="0" lvl="0" marL="0" rtl="0" algn="ctr">
              <a:spcBef>
                <a:spcPts val="0"/>
              </a:spcBef>
              <a:spcAft>
                <a:spcPts val="0"/>
              </a:spcAft>
              <a:buNone/>
            </a:pPr>
            <a:r>
              <a:rPr b="1" lang="en" sz="600">
                <a:solidFill>
                  <a:srgbClr val="FFFFFF"/>
                </a:solidFill>
              </a:rPr>
              <a:t>Kitchen Manager - Downtown</a:t>
            </a:r>
            <a:endParaRPr b="1" sz="600">
              <a:solidFill>
                <a:srgbClr val="FFFFFF"/>
              </a:solidFill>
            </a:endParaRPr>
          </a:p>
        </p:txBody>
      </p:sp>
      <p:sp>
        <p:nvSpPr>
          <p:cNvPr id="82" name="Google Shape;82;p14"/>
          <p:cNvSpPr/>
          <p:nvPr/>
        </p:nvSpPr>
        <p:spPr>
          <a:xfrm>
            <a:off x="5480550" y="2119079"/>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Seydou</a:t>
            </a:r>
            <a:endParaRPr b="1" sz="900">
              <a:solidFill>
                <a:srgbClr val="FFFFFF"/>
              </a:solidFill>
            </a:endParaRPr>
          </a:p>
          <a:p>
            <a:pPr indent="0" lvl="0" marL="0" rtl="0" algn="ctr">
              <a:spcBef>
                <a:spcPts val="0"/>
              </a:spcBef>
              <a:spcAft>
                <a:spcPts val="0"/>
              </a:spcAft>
              <a:buNone/>
            </a:pPr>
            <a:r>
              <a:rPr b="1" lang="en" sz="600">
                <a:solidFill>
                  <a:srgbClr val="FFFFFF"/>
                </a:solidFill>
              </a:rPr>
              <a:t>Restaurant Consultant</a:t>
            </a:r>
            <a:endParaRPr b="1" sz="600">
              <a:solidFill>
                <a:srgbClr val="FFFFFF"/>
              </a:solidFill>
            </a:endParaRPr>
          </a:p>
        </p:txBody>
      </p:sp>
      <p:sp>
        <p:nvSpPr>
          <p:cNvPr id="83" name="Google Shape;83;p14"/>
          <p:cNvSpPr txBox="1"/>
          <p:nvPr/>
        </p:nvSpPr>
        <p:spPr>
          <a:xfrm>
            <a:off x="4948738" y="4529725"/>
            <a:ext cx="1360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434343"/>
                </a:solidFill>
              </a:rPr>
              <a:t>Interest</a:t>
            </a:r>
            <a:endParaRPr sz="1600">
              <a:solidFill>
                <a:srgbClr val="434343"/>
              </a:solidFill>
            </a:endParaRPr>
          </a:p>
        </p:txBody>
      </p:sp>
      <p:sp>
        <p:nvSpPr>
          <p:cNvPr id="84" name="Google Shape;84;p14"/>
          <p:cNvSpPr txBox="1"/>
          <p:nvPr/>
        </p:nvSpPr>
        <p:spPr>
          <a:xfrm>
            <a:off x="2215500" y="2247775"/>
            <a:ext cx="6219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rgbClr val="CCCCCC"/>
                </a:solidFill>
              </a:rPr>
              <a:t>med</a:t>
            </a:r>
            <a:endParaRPr sz="1600">
              <a:solidFill>
                <a:srgbClr val="CCCCCC"/>
              </a:solidFill>
            </a:endParaRPr>
          </a:p>
        </p:txBody>
      </p:sp>
      <p:sp>
        <p:nvSpPr>
          <p:cNvPr id="85" name="Google Shape;85;p14"/>
          <p:cNvSpPr/>
          <p:nvPr/>
        </p:nvSpPr>
        <p:spPr>
          <a:xfrm>
            <a:off x="3646600" y="3373181"/>
            <a:ext cx="1007100" cy="344700"/>
          </a:xfrm>
          <a:prstGeom prst="roundRect">
            <a:avLst>
              <a:gd fmla="val 16667" name="adj"/>
            </a:avLst>
          </a:prstGeom>
          <a:solidFill>
            <a:srgbClr val="99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rgbClr val="FFFFFF"/>
                </a:solidFill>
              </a:rPr>
              <a:t>Nia</a:t>
            </a:r>
            <a:endParaRPr b="1" sz="900">
              <a:solidFill>
                <a:srgbClr val="FFFFFF"/>
              </a:solidFill>
            </a:endParaRPr>
          </a:p>
          <a:p>
            <a:pPr indent="0" lvl="0" marL="0" rtl="0" algn="ctr">
              <a:spcBef>
                <a:spcPts val="0"/>
              </a:spcBef>
              <a:spcAft>
                <a:spcPts val="0"/>
              </a:spcAft>
              <a:buNone/>
            </a:pPr>
            <a:r>
              <a:rPr b="1" lang="en" sz="600">
                <a:solidFill>
                  <a:srgbClr val="FFFFFF"/>
                </a:solidFill>
              </a:rPr>
              <a:t>General Manager - Waterfront</a:t>
            </a:r>
            <a:endParaRPr b="1" sz="6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