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69" r:id="rId3"/>
    <p:sldId id="273" r:id="rId4"/>
    <p:sldId id="274" r:id="rId5"/>
    <p:sldId id="277" r:id="rId6"/>
    <p:sldId id="275" r:id="rId7"/>
    <p:sldId id="276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1E1E1E"/>
    <a:srgbClr val="4FBA74"/>
    <a:srgbClr val="DCDC9D"/>
    <a:srgbClr val="A7CE9B"/>
    <a:srgbClr val="D82425"/>
    <a:srgbClr val="2C7AD6"/>
    <a:srgbClr val="FFFFFF"/>
    <a:srgbClr val="F48771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25E5-ADF2-45AC-B14F-C8A9A254625C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BC3D-6AE4-48EC-A4E4-608B9F328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9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BADCE-1A0D-4087-A372-A5968029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4F440D-7DBF-4C5A-97C1-E7C39465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F5B50-C862-43B0-A578-714F3006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40F-4C16-486C-A010-8C0411804E83}" type="datetime1">
              <a:rPr lang="de-DE" smtClean="0"/>
              <a:t>16.06.2021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B8EBA-CB2D-4D65-834F-41DC4B14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B1B3-EFC2-48FF-B3BB-9E5762B1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A3DA064-27C1-4D66-8890-170A0225BFF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B681C-8F74-48DD-9980-B96FA048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686613-9F4D-40D3-8BDA-0BB515CF5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8F8A2-3564-496F-A161-3D8DD311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4D4-E203-49CD-A649-F5AF8694C0A9}" type="datetime1">
              <a:rPr lang="de-DE" smtClean="0"/>
              <a:t>16.06.2021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4CADC-4B40-4764-A866-0D787816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D7119-E6D6-4458-BC36-576B235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12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DEBBD5-A787-49C5-8B3B-1118850E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0CB7AE-C223-4A7F-91BA-22DDB6A0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2C55D-5ABE-42E6-A0DE-93E17BD0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F031-6FF1-4B45-BAD5-F61F9A5B1AA0}" type="datetime1">
              <a:rPr lang="de-DE" smtClean="0"/>
              <a:t>16.06.2021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01B98-84DA-428C-AA04-D3BA330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0D26F-306A-4EA3-B101-BD9F9BF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AC747-10E8-481E-B116-4D80AEB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99F4A-54EA-4F03-B3E6-74A9833A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5DC16-0657-475E-9595-DCCCEB2E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D576-98B8-43A0-A577-E7C39200DFF4}" type="datetime1">
              <a:rPr lang="de-DE" smtClean="0"/>
              <a:t>16.06.2021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95301-4E37-42F5-B393-0928F5D7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3301D-F7EF-44AD-AB29-B51D6EC7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9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56249-E927-4792-A823-2B9130DE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67213-EA6B-44D3-B1CC-FD315035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261BA-672D-4ED9-8F28-459FF9B3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59F-D080-494F-B1CD-95D575F6C058}" type="datetime1">
              <a:rPr lang="de-DE" smtClean="0"/>
              <a:t>16.06.2021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45895-68AC-41C0-A910-11F95CD5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60800-F919-4E85-BCEF-6F929BC0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2C58A-59D9-432A-8046-4978573E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6E967-4871-43C4-9E46-AB30B3A8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D5E0B6-7512-43E9-83BF-51DDDB95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682B33-2895-429C-9CA7-FB16C575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E82-A707-4709-B49B-F4F02E99CFB8}" type="datetime1">
              <a:rPr lang="de-DE" smtClean="0"/>
              <a:t>16.06.2021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16FF86-BB27-4257-8B59-E0735066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8AC345-807E-4E6E-B87C-B3A74758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11896-B321-4435-B5FB-125A49F7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BBCC38-001A-4946-BAF8-1508CCA0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6BE33E-80E8-4E65-8095-65CA8730C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98713-7346-45C8-B4C6-8D3B75382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EDC39E-F97C-4493-82CB-87F001C7E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98A29A-9364-47D3-9259-306EF18B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F41F-BB2D-496C-85B8-1589673091CA}" type="datetime1">
              <a:rPr lang="de-DE" smtClean="0"/>
              <a:t>16.06.2021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8FB25E-4082-4C46-9D9E-4E006E95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F13AB2-5CEA-4CC1-8D2B-E330BE3F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2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C9B9B-E9F9-4311-A9AC-26760BEE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F41A78-0076-4A48-A8E6-DCBC3C12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9D7-7229-48AE-97E5-EB330F0540C0}" type="datetime1">
              <a:rPr lang="de-DE" smtClean="0"/>
              <a:t>16.06.2021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167F3-D930-43DD-9AFD-0292C27D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D3F80F-333D-4A6E-8DFD-18BA3B3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7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33BC2F-75A4-453B-98DE-75A4D735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89EE-5236-4FD5-BE5E-9C424C80E382}" type="datetime1">
              <a:rPr lang="de-DE" smtClean="0"/>
              <a:t>16.06.2021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FE3259-3F89-413C-8A6F-8038FA35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FBD3B-95F8-43D6-AEE0-5BFCE83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8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93D81-603F-4052-85DC-483E7083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9A922-89AD-4467-80BA-2D58E8CF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49FD8F-7602-4A05-A7EA-0B7E05E20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2326BA-0B8E-4E86-92F0-EA0B4D41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19F8-D7F7-4E4A-96DB-1D0E1814E264}" type="datetime1">
              <a:rPr lang="de-DE" smtClean="0"/>
              <a:t>16.06.2021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F8EDC6-7186-4B5E-AB14-D448A01F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6E82CC-8BB5-4F4C-B72C-F2723D94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4A99-1456-4738-9063-A3A98AD5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115C93-E012-418E-960C-E474746E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E54047-80DE-4410-B8F7-EF2EB959C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BA518-36C3-441E-8605-6D25E738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D63-1A42-42C5-9619-45A0FAC9D0FF}" type="datetime1">
              <a:rPr lang="de-DE" smtClean="0"/>
              <a:t>16.06.2021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D12BE1-B743-4AD0-AEEE-AC081AD1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AA5E38-F83E-4A04-9406-22B8E79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A064-27C1-4D66-8890-170A0225B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2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FC5749-B2D4-4109-95DF-2AD9E287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DACD7-6C89-4C4A-9F8C-159159CB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D791F-84A5-4B69-9C36-2F3A97002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8634-A06F-4792-B82C-0F6536B8B018}" type="datetime1">
              <a:rPr lang="de-DE" smtClean="0"/>
              <a:t>16.06.2021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B3057-449C-43DF-92AE-C517B070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224C6-FD0A-4237-AD4B-A0CF452E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A064-27C1-4D66-8890-170A0225BFF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4397417" y="919853"/>
            <a:ext cx="10068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SMART </a:t>
            </a:r>
          </a:p>
          <a:p>
            <a:pPr algn="ctr"/>
            <a:r>
              <a:rPr lang="de-DE" sz="3200" b="1" dirty="0">
                <a:solidFill>
                  <a:srgbClr val="4FBA74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PLANNER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(Arbeitstitel)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7937BA5-7CE6-4E3F-ACEE-88D7D2949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"/>
          <a:stretch/>
        </p:blipFill>
        <p:spPr>
          <a:xfrm>
            <a:off x="0" y="0"/>
            <a:ext cx="6929609" cy="3910299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17E8DC-EC40-4330-8DA8-FFE5E2FA2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"/>
          <a:stretch/>
        </p:blipFill>
        <p:spPr>
          <a:xfrm>
            <a:off x="5262391" y="2947701"/>
            <a:ext cx="6929609" cy="39102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567474-AE12-491A-B803-93471BD27017}"/>
              </a:ext>
            </a:extLst>
          </p:cNvPr>
          <p:cNvSpPr txBox="1"/>
          <p:nvPr/>
        </p:nvSpPr>
        <p:spPr>
          <a:xfrm>
            <a:off x="-2328992" y="4322320"/>
            <a:ext cx="1006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DevTeam</a:t>
            </a:r>
            <a:r>
              <a:rPr lang="de-DE" sz="2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pPr algn="ctr"/>
            <a:endParaRPr lang="de-DE" sz="2400" dirty="0">
              <a:solidFill>
                <a:schemeClr val="bg1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Kamilla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Danny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Corentin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Nico R.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Robert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Nico S.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Hannes</a:t>
            </a:r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FC13DB-D9F6-467A-A6CB-465B9F27E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05638"/>
            <a:ext cx="561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61907" y="326513"/>
            <a:ext cx="100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MVC – Modell und Funktionalitäten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9B7CEE-C69F-4CBD-A13F-CD15BB47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1967255-A8D2-492C-BE73-D70BA74935F3}"/>
              </a:ext>
            </a:extLst>
          </p:cNvPr>
          <p:cNvSpPr txBox="1"/>
          <p:nvPr/>
        </p:nvSpPr>
        <p:spPr>
          <a:xfrm>
            <a:off x="7430086" y="5381419"/>
            <a:ext cx="370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 am Beispiel der bei Start erzeugten Factory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726E7E-14DF-4816-801B-F483169935DA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D30A7D-3B54-4256-A6B4-D2591C45E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4CBF60-F54A-4446-A928-1A5FC9BA1C44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</p:spTree>
    <p:extLst>
      <p:ext uri="{BB962C8B-B14F-4D97-AF65-F5344CB8AC3E}">
        <p14:creationId xmlns:p14="http://schemas.microsoft.com/office/powerpoint/2010/main" val="426430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1967255-A8D2-492C-BE73-D70BA74935F3}"/>
              </a:ext>
            </a:extLst>
          </p:cNvPr>
          <p:cNvSpPr txBox="1"/>
          <p:nvPr/>
        </p:nvSpPr>
        <p:spPr>
          <a:xfrm>
            <a:off x="3855905" y="2921168"/>
            <a:ext cx="561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letzte Folie: Gesamtarchitektur derzeitiger Stand als extra Datei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(umlkomplett.png)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7BACD4-7425-4C77-BEAE-B31FBADBB595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B5453B-B5AE-4676-8D63-ADD4807AD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6CE2EA0-9B9E-4560-BFB1-BF53A549C023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</p:spTree>
    <p:extLst>
      <p:ext uri="{BB962C8B-B14F-4D97-AF65-F5344CB8AC3E}">
        <p14:creationId xmlns:p14="http://schemas.microsoft.com/office/powerpoint/2010/main" val="3422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A4730F9-1D73-445F-80C2-131575DB857D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46601" y="824086"/>
            <a:ext cx="1006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Gliederung</a:t>
            </a:r>
            <a:endParaRPr lang="de-DE" sz="4400" dirty="0">
              <a:solidFill>
                <a:schemeClr val="bg1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D6500-B442-4A95-A485-74D5AF5609FE}"/>
              </a:ext>
            </a:extLst>
          </p:cNvPr>
          <p:cNvSpPr txBox="1"/>
          <p:nvPr/>
        </p:nvSpPr>
        <p:spPr>
          <a:xfrm>
            <a:off x="814022" y="1816640"/>
            <a:ext cx="45834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&lt;&gt; </a:t>
            </a:r>
            <a:r>
              <a:rPr lang="de-DE" sz="1400" dirty="0">
                <a:solidFill>
                  <a:srgbClr val="4FBA74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Analysephase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(Robert): Gesamtübersicht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der </a:t>
            </a:r>
            <a:r>
              <a:rPr lang="de-DE" sz="14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Usecases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als </a:t>
            </a:r>
            <a:r>
              <a:rPr lang="de-DE" sz="14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Usecasediagramm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„</a:t>
            </a:r>
            <a:r>
              <a:rPr lang="de-DE" sz="14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Hauptusecase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 Smarte Suche als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Aktivitätsdiagramm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bg1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&lt;&gt; </a:t>
            </a:r>
            <a:r>
              <a:rPr lang="de-DE" sz="1400" dirty="0">
                <a:solidFill>
                  <a:srgbClr val="4FBA74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Entwurfsphase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(Nico): UML-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Klassendiagramm und Sequenzdiagramm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der Smarten Suche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bg1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&lt;&gt; </a:t>
            </a:r>
            <a:r>
              <a:rPr lang="de-DE" sz="1400" dirty="0">
                <a:solidFill>
                  <a:srgbClr val="4FBA74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Architektur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(Danny): Nutzung des MVC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Modells, abstrahierte Darstellung der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Zusammenhänge der Funktionen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bg1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&lt;&gt; </a:t>
            </a:r>
            <a:r>
              <a:rPr lang="de-DE" sz="1400" dirty="0">
                <a:solidFill>
                  <a:srgbClr val="4FBA74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Architektur</a:t>
            </a: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(Hannes): genutzte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Patterns und Programmfluss, Module und </a:t>
            </a:r>
            <a:b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de-DE" sz="14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externe Abhängigkeiten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916806-7A7D-4C0B-B566-70CF65828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4B1CF50-BE0D-44BF-9D84-61062FFD4057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9FF681-502F-4E98-91F5-BACFD5C8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28" y="2057400"/>
            <a:ext cx="6001148" cy="368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78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46601" y="899062"/>
            <a:ext cx="100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Motivation und Zielstellung</a:t>
            </a:r>
            <a:endParaRPr lang="de-DE" sz="3200" dirty="0">
              <a:solidFill>
                <a:schemeClr val="bg1"/>
              </a:solidFill>
              <a:latin typeface="Consolas" panose="020B06090202040302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93C3209-661C-4920-AB8E-A54F11D9A607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8" name="Grafik 2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AA81A0-62ED-460B-98E5-872EA35CA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06A158D7-22C3-4762-AE33-547C9E51F5D1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D7DAB3E-03FA-4B67-8293-FB2B5F9D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79497"/>
              </p:ext>
            </p:extLst>
          </p:nvPr>
        </p:nvGraphicFramePr>
        <p:xfrm>
          <a:off x="903383" y="2165233"/>
          <a:ext cx="10355744" cy="312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44887">
                  <a:extLst>
                    <a:ext uri="{9D8B030D-6E8A-4147-A177-3AD203B41FA5}">
                      <a16:colId xmlns:a16="http://schemas.microsoft.com/office/drawing/2014/main" val="543281411"/>
                    </a:ext>
                  </a:extLst>
                </a:gridCol>
                <a:gridCol w="6510857">
                  <a:extLst>
                    <a:ext uri="{9D8B030D-6E8A-4147-A177-3AD203B41FA5}">
                      <a16:colId xmlns:a16="http://schemas.microsoft.com/office/drawing/2014/main" val="1329664659"/>
                    </a:ext>
                  </a:extLst>
                </a:gridCol>
              </a:tblGrid>
              <a:tr h="29635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Motivation</a:t>
                      </a:r>
                    </a:p>
                  </a:txBody>
                  <a:tcPr marL="108000" marR="144000" marT="108000" marB="108000">
                    <a:solidFill>
                      <a:srgbClr val="4FBA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Zielstellungen/Hauptanforderungen</a:t>
                      </a:r>
                    </a:p>
                  </a:txBody>
                  <a:tcPr marL="108000" marR="144000" marT="108000" marB="108000">
                    <a:solidFill>
                      <a:srgbClr val="4FB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94898"/>
                  </a:ext>
                </a:extLst>
              </a:tr>
              <a:tr h="310304"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vereinfachter Abruf des HWR Kalenders, der sich ständig ändert</a:t>
                      </a:r>
                    </a:p>
                  </a:txBody>
                  <a:tcPr marL="108000" marR="144000" marT="108000" marB="108000"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eigene </a:t>
                      </a:r>
                      <a:r>
                        <a:rPr lang="de-DE" sz="1200" dirty="0" err="1"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Kalenderapp</a:t>
                      </a:r>
                      <a:r>
                        <a:rPr lang="de-DE" sz="1200" dirty="0"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, die regelmäßig die Änderungen crawlt (Intervall oder bei Änderung) und darstellt</a:t>
                      </a:r>
                    </a:p>
                  </a:txBody>
                  <a:tcPr marL="108000" marR="144000" marT="108000" marB="108000"/>
                </a:tc>
                <a:extLst>
                  <a:ext uri="{0D108BD9-81ED-4DB2-BD59-A6C34878D82A}">
                    <a16:rowId xmlns:a16="http://schemas.microsoft.com/office/drawing/2014/main" val="72774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Erinnerung und Buchung regelmäßiger Termine (Zahnarzt), die oft vergessen werden</a:t>
                      </a:r>
                    </a:p>
                  </a:txBody>
                  <a:tcPr marL="108000" marR="144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4FBA74"/>
                          </a:solidFill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dynamische Suche nach freien Terminen anhand vorhandener Termine und Vereinbarung des Termins per Mailanfrage (automatische Generierung der Mail)</a:t>
                      </a:r>
                    </a:p>
                  </a:txBody>
                  <a:tcPr marL="108000" marR="144000" marT="108000" marB="108000"/>
                </a:tc>
                <a:extLst>
                  <a:ext uri="{0D108BD9-81ED-4DB2-BD59-A6C34878D82A}">
                    <a16:rowId xmlns:a16="http://schemas.microsoft.com/office/drawing/2014/main" val="125755597"/>
                  </a:ext>
                </a:extLst>
              </a:tr>
              <a:tr h="34629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Terminsuche oft schwierig bzw. manuell langwierig</a:t>
                      </a:r>
                    </a:p>
                  </a:txBody>
                  <a:tcPr marL="108000" marR="144000" marT="108000" marB="108000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rgbClr val="4FBA74"/>
                          </a:solidFill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smarte Vorschlagsfunktion die z.B. auch Fahrtzeiten mit einbezieht und automatisch Termine an freien Slots vorschlägt bzw. direkt einträgt</a:t>
                      </a:r>
                    </a:p>
                  </a:txBody>
                  <a:tcPr marL="108000" marR="144000" marT="108000" marB="108000"/>
                </a:tc>
                <a:extLst>
                  <a:ext uri="{0D108BD9-81ED-4DB2-BD59-A6C34878D82A}">
                    <a16:rowId xmlns:a16="http://schemas.microsoft.com/office/drawing/2014/main" val="4228525114"/>
                  </a:ext>
                </a:extLst>
              </a:tr>
              <a:tr h="51209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verteilte Kalender nerven und sind in der UX nicht konsistent (Google, HWR, privat-mobile, Arbeit-Outlook)</a:t>
                      </a:r>
                    </a:p>
                  </a:txBody>
                  <a:tcPr marL="108000" marR="144000" marT="108000" marB="108000"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onsolas" panose="020B06090202040302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durch Import eigener und des HWR Kalenders entsteht eine zentrale Verwaltung der Termine. Fremde Kalender können auch in der smarten Suche genutzt werden und anschließend exportiert werden.</a:t>
                      </a:r>
                    </a:p>
                  </a:txBody>
                  <a:tcPr marL="108000" marR="144000" marT="108000" marB="108000"/>
                </a:tc>
                <a:extLst>
                  <a:ext uri="{0D108BD9-81ED-4DB2-BD59-A6C34878D82A}">
                    <a16:rowId xmlns:a16="http://schemas.microsoft.com/office/drawing/2014/main" val="35422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A4730F9-1D73-445F-80C2-131575DB857D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666491" y="423264"/>
            <a:ext cx="10068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Usecase</a:t>
            </a:r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Diagramm</a:t>
            </a:r>
          </a:p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Übersicht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916806-7A7D-4C0B-B566-70CF65828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4B1CF50-BE0D-44BF-9D84-61062FFD4057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2A34A-F3C7-46D8-9C03-274744ECF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614961"/>
            <a:ext cx="92773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A4730F9-1D73-445F-80C2-131575DB857D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666491" y="423264"/>
            <a:ext cx="10068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Aktivitätsdiagramm</a:t>
            </a:r>
          </a:p>
          <a:p>
            <a:r>
              <a:rPr lang="de-DE" sz="28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Usecase</a:t>
            </a:r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Smarte Suche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916806-7A7D-4C0B-B566-70CF65828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4B1CF50-BE0D-44BF-9D84-61062FFD4057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B626F4-84E6-4EFA-83B6-547CD8BB0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t="3052" r="2618" b="2811"/>
          <a:stretch/>
        </p:blipFill>
        <p:spPr>
          <a:xfrm>
            <a:off x="2655065" y="209320"/>
            <a:ext cx="6841475" cy="64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A4730F9-1D73-445F-80C2-131575DB857D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61907" y="326513"/>
            <a:ext cx="100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UML – Klassendiagramm </a:t>
            </a:r>
            <a:r>
              <a:rPr lang="de-DE" sz="28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Usecase</a:t>
            </a:r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Smarte Suche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916806-7A7D-4C0B-B566-70CF65828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4B1CF50-BE0D-44BF-9D84-61062FFD4057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B070B9-6B8A-4667-8E40-0701C0C1A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11" y="1144091"/>
            <a:ext cx="9935177" cy="53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0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A4730F9-1D73-445F-80C2-131575DB857D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61907" y="326513"/>
            <a:ext cx="100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Sequenzdiagramm </a:t>
            </a:r>
            <a:r>
              <a:rPr lang="de-DE" sz="2800" dirty="0" err="1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Usecase</a:t>
            </a:r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Smarte Suche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916806-7A7D-4C0B-B566-70CF65828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4B1CF50-BE0D-44BF-9D84-61062FFD4057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BDB20A-557D-4911-9FC3-7B3B72CA8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37" y="1209584"/>
            <a:ext cx="8332579" cy="56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7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A4730F9-1D73-445F-80C2-131575DB857D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61907" y="326513"/>
            <a:ext cx="100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MVC – Modell und Funktionalitäten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916806-7A7D-4C0B-B566-70CF65828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4B1CF50-BE0D-44BF-9D84-61062FFD4057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33C3FA-8ED6-4529-BFDC-3CFEDA6E7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06" y="1144091"/>
            <a:ext cx="10068185" cy="57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334A7FD2-9A95-43C3-BD34-B3C66090A183}"/>
              </a:ext>
            </a:extLst>
          </p:cNvPr>
          <p:cNvSpPr txBox="1"/>
          <p:nvPr/>
        </p:nvSpPr>
        <p:spPr>
          <a:xfrm>
            <a:off x="1061907" y="326513"/>
            <a:ext cx="100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Consolas" panose="020B06090202040302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MVC – Modell und Funktionalitäten</a:t>
            </a:r>
          </a:p>
        </p:txBody>
      </p:sp>
      <p:pic>
        <p:nvPicPr>
          <p:cNvPr id="3" name="Grafik 2" descr="Ein Bild, das Text, Monitor, Screenshot, Bildschirm enthält.&#10;&#10;Automatisch generierte Beschreibung">
            <a:extLst>
              <a:ext uri="{FF2B5EF4-FFF2-40B4-BE49-F238E27FC236}">
                <a16:creationId xmlns:a16="http://schemas.microsoft.com/office/drawing/2014/main" id="{2FF1A573-BCDE-48A1-96D4-C317CE241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"/>
          <a:stretch/>
        </p:blipFill>
        <p:spPr>
          <a:xfrm>
            <a:off x="3175" y="396608"/>
            <a:ext cx="12185650" cy="645685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2D40D88-AB51-44F7-92F6-49CB063B29BC}"/>
              </a:ext>
            </a:extLst>
          </p:cNvPr>
          <p:cNvSpPr/>
          <p:nvPr/>
        </p:nvSpPr>
        <p:spPr>
          <a:xfrm>
            <a:off x="9982199" y="-33339"/>
            <a:ext cx="2243138" cy="588715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5B4DB8-2DEB-4AD9-A853-04989A192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1" t="21018" r="21861" b="21235"/>
          <a:stretch/>
        </p:blipFill>
        <p:spPr>
          <a:xfrm>
            <a:off x="10036366" y="4533"/>
            <a:ext cx="2155634" cy="55084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B38BD11-D85B-414D-AEFB-F4C899D64792}"/>
              </a:ext>
            </a:extLst>
          </p:cNvPr>
          <p:cNvSpPr/>
          <p:nvPr/>
        </p:nvSpPr>
        <p:spPr>
          <a:xfrm>
            <a:off x="9982200" y="555376"/>
            <a:ext cx="2243138" cy="399431"/>
          </a:xfrm>
          <a:prstGeom prst="rect">
            <a:avLst/>
          </a:prstGeom>
          <a:solidFill>
            <a:srgbClr val="D82425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OOP;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Sose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2021</a:t>
            </a:r>
          </a:p>
          <a:p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de-DE" sz="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Wipprecht</a:t>
            </a:r>
            <a:r>
              <a:rPr lang="de-DE" sz="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/Dimitrov</a:t>
            </a:r>
          </a:p>
        </p:txBody>
      </p:sp>
    </p:spTree>
    <p:extLst>
      <p:ext uri="{BB962C8B-B14F-4D97-AF65-F5344CB8AC3E}">
        <p14:creationId xmlns:p14="http://schemas.microsoft.com/office/powerpoint/2010/main" val="23872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Fira Code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Roever, Hannes</dc:creator>
  <cp:lastModifiedBy>Roever, Hannes</cp:lastModifiedBy>
  <cp:revision>126</cp:revision>
  <dcterms:created xsi:type="dcterms:W3CDTF">2021-05-14T19:59:21Z</dcterms:created>
  <dcterms:modified xsi:type="dcterms:W3CDTF">2021-06-19T12:50:01Z</dcterms:modified>
</cp:coreProperties>
</file>