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6"/>
  </p:notesMasterIdLst>
  <p:handoutMasterIdLst>
    <p:handoutMasterId r:id="rId27"/>
  </p:handoutMasterIdLst>
  <p:sldIdLst>
    <p:sldId id="256" r:id="rId2"/>
    <p:sldId id="296" r:id="rId3"/>
    <p:sldId id="298" r:id="rId4"/>
    <p:sldId id="325" r:id="rId5"/>
    <p:sldId id="326" r:id="rId6"/>
    <p:sldId id="327" r:id="rId7"/>
    <p:sldId id="328" r:id="rId8"/>
    <p:sldId id="310" r:id="rId9"/>
    <p:sldId id="311" r:id="rId10"/>
    <p:sldId id="339" r:id="rId11"/>
    <p:sldId id="340" r:id="rId12"/>
    <p:sldId id="349" r:id="rId13"/>
    <p:sldId id="350" r:id="rId14"/>
    <p:sldId id="351" r:id="rId15"/>
    <p:sldId id="324" r:id="rId16"/>
    <p:sldId id="341" r:id="rId17"/>
    <p:sldId id="342" r:id="rId18"/>
    <p:sldId id="343" r:id="rId19"/>
    <p:sldId id="356" r:id="rId20"/>
    <p:sldId id="344" r:id="rId21"/>
    <p:sldId id="318" r:id="rId22"/>
    <p:sldId id="332" r:id="rId23"/>
    <p:sldId id="263" r:id="rId24"/>
    <p:sldId id="352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6C5C5"/>
    <a:srgbClr val="8F807F"/>
    <a:srgbClr val="FEFEF4"/>
    <a:srgbClr val="FDFDDF"/>
    <a:srgbClr val="525252"/>
    <a:srgbClr val="FCFBFA"/>
    <a:srgbClr val="F8F8F6"/>
    <a:srgbClr val="F4F3EE"/>
    <a:srgbClr val="E0E0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81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2019-07-02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4A946-8E48-45F8-ABE6-CA0ABF62656C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960CD0-C991-4221-97BE-A805160FA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054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54AC0-E839-4F18-9989-4614864D4B28}" type="datetime1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20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39C7-9F43-4FF5-BF94-D33B54667DFB}" type="datetime1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62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273EA-F848-4632-BC9F-C38E0369CAF3}" type="datetime1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34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6B095-D29E-4FE7-AFD3-40FDFDC42EFA}" type="datetime1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77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F309E-5E75-46A6-9597-F9498711712B}" type="datetime1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00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793A-6D2B-4BEA-91C3-7888109E1478}" type="datetime1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336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A98E-1188-4FA4-979B-1FA24CA13D4F}" type="datetime1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00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AAE2E-CF3E-4C01-91B9-941AE3CA166C}" type="datetime1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56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0F4D5-66FE-418A-A3E8-B41D93E96526}" type="datetime1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535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A50B1-F89D-464C-838A-CF46A35DF8A8}" type="datetime1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65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52001-B60D-4154-8F1A-7DF91F63C6E9}" type="datetime1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11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CFA78-954F-44FC-BE28-3ABFE2AA6B64}" type="datetime1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59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jpeg"/><Relationship Id="rId5" Type="http://schemas.openxmlformats.org/officeDocument/2006/relationships/image" Target="../media/image37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m.blog.daum.net/_blog/_m/articleView.do?blogid=0EyPK&amp;articleno=9666474" TargetMode="External"/><Relationship Id="rId7" Type="http://schemas.openxmlformats.org/officeDocument/2006/relationships/image" Target="../media/image4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hyperlink" Target="https://github.com/sjh836/bingo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80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717383" y="263692"/>
            <a:ext cx="3409950" cy="34099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9" r="21084" b="37250"/>
          <a:stretch/>
        </p:blipFill>
        <p:spPr>
          <a:xfrm>
            <a:off x="7151923" y="3852799"/>
            <a:ext cx="2023659" cy="2134195"/>
          </a:xfrm>
          <a:prstGeom prst="rect">
            <a:avLst/>
          </a:prstGeom>
          <a:effectLst>
            <a:outerShdw dist="25400" dir="2700000" algn="tl" rotWithShape="0">
              <a:schemeClr val="accent1">
                <a:lumMod val="50000"/>
                <a:alpha val="40000"/>
              </a:schemeClr>
            </a:outerShdw>
          </a:effectLst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7B636801-052F-4FB3-9D1E-245E85F31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1665" y="1418281"/>
            <a:ext cx="8991600" cy="2417075"/>
          </a:xfr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ko-KR" altLang="en-US" b="1" dirty="0">
                <a:latin typeface="+mj-ea"/>
                <a:cs typeface="함초롬돋움" panose="020B0604000101010101" pitchFamily="50" charset="-127"/>
              </a:rPr>
              <a:t>네트워크 프로그래밍</a:t>
            </a:r>
            <a:br>
              <a:rPr lang="en-US" altLang="ko-KR" b="1" dirty="0">
                <a:latin typeface="+mj-ea"/>
                <a:cs typeface="함초롬돋움" panose="020B0604000101010101" pitchFamily="50" charset="-127"/>
              </a:rPr>
            </a:br>
            <a:r>
              <a:rPr lang="en-US" altLang="ko-KR" b="1" dirty="0">
                <a:latin typeface="+mj-ea"/>
                <a:cs typeface="함초롬돋움" panose="020B0604000101010101" pitchFamily="50" charset="-127"/>
              </a:rPr>
              <a:t>3</a:t>
            </a:r>
            <a:r>
              <a:rPr lang="ko-KR" altLang="en-US" b="1" dirty="0">
                <a:latin typeface="+mj-ea"/>
                <a:cs typeface="함초롬돋움" panose="020B0604000101010101" pitchFamily="50" charset="-127"/>
              </a:rPr>
              <a:t>차 개발 결과 보고서</a:t>
            </a:r>
            <a:br>
              <a:rPr lang="en-US" altLang="ko-KR" b="1" dirty="0">
                <a:latin typeface="+mj-ea"/>
                <a:cs typeface="함초롬돋움" panose="020B0604000101010101" pitchFamily="50" charset="-127"/>
              </a:rPr>
            </a:br>
            <a:r>
              <a:rPr lang="en-US" altLang="ko-KR" dirty="0">
                <a:latin typeface="+mj-ea"/>
                <a:cs typeface="함초롬돋움" panose="020B0604000101010101" pitchFamily="50" charset="-127"/>
              </a:rPr>
              <a:t> </a:t>
            </a:r>
            <a:r>
              <a:rPr lang="en-US" altLang="ko-KR" sz="3600" b="1" dirty="0" err="1">
                <a:latin typeface="+mj-ea"/>
                <a:cs typeface="함초롬돋움" panose="020B0604000101010101" pitchFamily="50" charset="-127"/>
              </a:rPr>
              <a:t>영단어</a:t>
            </a:r>
            <a:r>
              <a:rPr lang="en-US" altLang="ko-KR" sz="3600" b="1" dirty="0">
                <a:latin typeface="+mj-ea"/>
                <a:cs typeface="함초롬돋움" panose="020B0604000101010101" pitchFamily="50" charset="-127"/>
              </a:rPr>
              <a:t> / </a:t>
            </a:r>
            <a:r>
              <a:rPr lang="en-US" altLang="ko-KR" sz="3600" b="1" dirty="0" err="1">
                <a:latin typeface="+mj-ea"/>
                <a:cs typeface="함초롬돋움" panose="020B0604000101010101" pitchFamily="50" charset="-127"/>
              </a:rPr>
              <a:t>한국사</a:t>
            </a:r>
            <a:r>
              <a:rPr lang="en-US" altLang="ko-KR" sz="3600" b="1" dirty="0">
                <a:latin typeface="+mj-ea"/>
                <a:cs typeface="함초롬돋움" panose="020B0604000101010101" pitchFamily="50" charset="-127"/>
              </a:rPr>
              <a:t> </a:t>
            </a:r>
            <a:r>
              <a:rPr lang="en-US" altLang="ko-KR" sz="3600" b="1" dirty="0" err="1">
                <a:latin typeface="+mj-ea"/>
                <a:cs typeface="함초롬돋움" panose="020B0604000101010101" pitchFamily="50" charset="-127"/>
              </a:rPr>
              <a:t>학습용</a:t>
            </a:r>
            <a:r>
              <a:rPr lang="en-US" altLang="ko-KR" sz="3600" b="1" dirty="0">
                <a:latin typeface="+mj-ea"/>
                <a:cs typeface="함초롬돋움" panose="020B0604000101010101" pitchFamily="50" charset="-127"/>
              </a:rPr>
              <a:t> </a:t>
            </a:r>
            <a:r>
              <a:rPr lang="en-US" altLang="ko-KR" sz="3600" b="1" dirty="0" err="1">
                <a:latin typeface="+mj-ea"/>
                <a:cs typeface="함초롬돋움" panose="020B0604000101010101" pitchFamily="50" charset="-127"/>
              </a:rPr>
              <a:t>빙고</a:t>
            </a:r>
            <a:r>
              <a:rPr lang="en-US" altLang="ko-KR" sz="3600" b="1" dirty="0">
                <a:latin typeface="+mj-ea"/>
                <a:cs typeface="함초롬돋움" panose="020B0604000101010101" pitchFamily="50" charset="-127"/>
              </a:rPr>
              <a:t> </a:t>
            </a:r>
            <a:r>
              <a:rPr lang="en-US" altLang="ko-KR" sz="3600" b="1" dirty="0" err="1">
                <a:latin typeface="+mj-ea"/>
                <a:cs typeface="함초롬돋움" panose="020B0604000101010101" pitchFamily="50" charset="-127"/>
              </a:rPr>
              <a:t>게임</a:t>
            </a:r>
            <a:r>
              <a:rPr lang="en-US" altLang="ko-KR" b="1" dirty="0">
                <a:latin typeface="+mj-ea"/>
                <a:cs typeface="함초롬돋움" panose="020B0604000101010101" pitchFamily="50" charset="-127"/>
              </a:rPr>
              <a:t> 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B636801-052F-4FB3-9D1E-245E85F31DE7}"/>
              </a:ext>
            </a:extLst>
          </p:cNvPr>
          <p:cNvSpPr txBox="1">
            <a:spLocks/>
          </p:cNvSpPr>
          <p:nvPr/>
        </p:nvSpPr>
        <p:spPr>
          <a:xfrm>
            <a:off x="7391400" y="4472221"/>
            <a:ext cx="1333500" cy="877908"/>
          </a:xfrm>
          <a:prstGeom prst="rect">
            <a:avLst/>
          </a:prstGeom>
          <a:noFill/>
          <a:ln w="25400">
            <a:noFill/>
          </a:ln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>
                <a:latin typeface="함초롬돋움"/>
                <a:ea typeface="함초롬돋움"/>
                <a:cs typeface="함초롬돋움" panose="020B0604000101010101" pitchFamily="50" charset="-127"/>
              </a:rPr>
              <a:t>3</a:t>
            </a:r>
            <a:r>
              <a:rPr lang="ko-KR" altLang="en-US" sz="3000" dirty="0">
                <a:latin typeface="함초롬돋움"/>
                <a:ea typeface="함초롬돋움"/>
                <a:cs typeface="함초롬돋움" panose="020B0604000101010101" pitchFamily="50" charset="-127"/>
              </a:rPr>
              <a:t>팀</a:t>
            </a:r>
            <a:endParaRPr lang="en-US" altLang="ko-KR" sz="3000" dirty="0">
              <a:latin typeface="함초롬돋움"/>
              <a:ea typeface="함초롬돋움"/>
              <a:cs typeface="함초롬돋움" panose="020B0604000101010101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E7082CD2-0D68-4343-B539-DD4CF14FB3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33444" y="4235741"/>
            <a:ext cx="7896606" cy="18868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  </a:t>
            </a:r>
            <a:r>
              <a:rPr lang="en-US" altLang="ko-KR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2015152012</a:t>
            </a:r>
            <a:r>
              <a:rPr lang="ko-KR" altLang="en-US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박병남</a:t>
            </a:r>
            <a:endParaRPr lang="en-US" altLang="ko-KR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r"/>
            <a:r>
              <a:rPr lang="en-US" altLang="ko-KR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2015154023 </a:t>
            </a:r>
            <a:r>
              <a:rPr lang="ko-KR" altLang="en-US" dirty="0" err="1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양현용</a:t>
            </a:r>
            <a:endParaRPr lang="en-US" altLang="ko-KR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r"/>
            <a:r>
              <a:rPr lang="en-US" altLang="ko-KR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2015154035 </a:t>
            </a:r>
            <a:r>
              <a:rPr lang="ko-KR" altLang="en-US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조원희</a:t>
            </a:r>
            <a:endParaRPr lang="en-US" altLang="ko-KR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r"/>
            <a:r>
              <a:rPr lang="en-US" altLang="ko-KR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2015154040 </a:t>
            </a:r>
            <a:r>
              <a:rPr lang="ko-KR" altLang="en-US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한승훈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119457" y="6593495"/>
            <a:ext cx="20024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</a:t>
            </a:r>
            <a:r>
              <a:rPr lang="ko-KR" altLang="en-US" sz="800" dirty="0">
                <a:solidFill>
                  <a:schemeClr val="bg1"/>
                </a:solidFill>
                <a:latin typeface="+mn-ea"/>
              </a:rPr>
              <a:t>네트워크프로그래밍 </a:t>
            </a: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3</a:t>
            </a:r>
            <a:r>
              <a:rPr lang="ko-KR" altLang="en-US" sz="800" dirty="0">
                <a:solidFill>
                  <a:schemeClr val="bg1"/>
                </a:solidFill>
                <a:latin typeface="+mn-ea"/>
              </a:rPr>
              <a:t>팀</a:t>
            </a: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8D6EE7-8033-480C-951C-BE01D5995A5B}"/>
              </a:ext>
            </a:extLst>
          </p:cNvPr>
          <p:cNvSpPr txBox="1"/>
          <p:nvPr/>
        </p:nvSpPr>
        <p:spPr>
          <a:xfrm>
            <a:off x="242047" y="556231"/>
            <a:ext cx="1143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이 프로젝트는 한국산업기술대학교 컴퓨터공학과 </a:t>
            </a:r>
            <a:r>
              <a:rPr lang="en-US" altLang="ko-KR" dirty="0">
                <a:solidFill>
                  <a:srgbClr val="FF0000"/>
                </a:solidFill>
              </a:rPr>
              <a:t>‘</a:t>
            </a:r>
            <a:r>
              <a:rPr lang="ko-KR" altLang="en-US" dirty="0">
                <a:solidFill>
                  <a:srgbClr val="FF0000"/>
                </a:solidFill>
              </a:rPr>
              <a:t>네트워크 프로그래밍</a:t>
            </a:r>
            <a:r>
              <a:rPr lang="en-US" altLang="ko-KR" dirty="0">
                <a:solidFill>
                  <a:srgbClr val="FF0000"/>
                </a:solidFill>
              </a:rPr>
              <a:t>’ </a:t>
            </a:r>
            <a:r>
              <a:rPr lang="ko-KR" altLang="en-US" dirty="0">
                <a:solidFill>
                  <a:srgbClr val="FF0000"/>
                </a:solidFill>
              </a:rPr>
              <a:t>과목에서의 프로젝트이므로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무단 배포를 금지합니다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06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9" r="21084" b="37250"/>
          <a:stretch/>
        </p:blipFill>
        <p:spPr>
          <a:xfrm>
            <a:off x="464296" y="409575"/>
            <a:ext cx="478680" cy="504826"/>
          </a:xfrm>
          <a:prstGeom prst="rect">
            <a:avLst/>
          </a:prstGeom>
          <a:effectLst>
            <a:outerShdw dist="25400" dir="2700000" algn="tl" rotWithShape="0">
              <a:schemeClr val="accent1">
                <a:lumMod val="50000"/>
                <a:alpha val="40000"/>
              </a:schemeClr>
            </a:outerShdw>
          </a:effectLst>
        </p:spPr>
      </p:pic>
      <p:sp>
        <p:nvSpPr>
          <p:cNvPr id="27" name="TextBox 26"/>
          <p:cNvSpPr txBox="1"/>
          <p:nvPr/>
        </p:nvSpPr>
        <p:spPr>
          <a:xfrm>
            <a:off x="10119457" y="6593495"/>
            <a:ext cx="20024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latin typeface="+mn-ea"/>
              </a:rPr>
              <a:t>Copyrightⓒ. </a:t>
            </a:r>
            <a:r>
              <a:rPr lang="ko-KR" altLang="en-US" sz="800" dirty="0">
                <a:latin typeface="+mn-ea"/>
              </a:rPr>
              <a:t>네트워크프로그래밍 </a:t>
            </a:r>
            <a:r>
              <a:rPr lang="en-US" altLang="ko-KR" sz="800" dirty="0">
                <a:latin typeface="+mn-ea"/>
              </a:rPr>
              <a:t>3</a:t>
            </a:r>
            <a:r>
              <a:rPr lang="ko-KR" altLang="en-US" sz="800" dirty="0">
                <a:latin typeface="+mn-ea"/>
              </a:rPr>
              <a:t>팀</a:t>
            </a:r>
            <a:r>
              <a:rPr lang="en-US" altLang="ko-KR" sz="800" dirty="0">
                <a:latin typeface="+mn-ea"/>
              </a:rPr>
              <a:t> </a:t>
            </a:r>
            <a:endParaRPr lang="ko-KR" altLang="en-US" sz="800" dirty="0"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50096" y="764546"/>
            <a:ext cx="39741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TEAM 3, Network Programming – design content and results</a:t>
            </a:r>
            <a:endParaRPr lang="ko-KR" altLang="en-US" sz="11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311762" y="1071309"/>
            <a:ext cx="4385653" cy="30453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644759" y="1071309"/>
            <a:ext cx="4385653" cy="30453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793652" y="1090016"/>
            <a:ext cx="34430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solidFill>
                  <a:schemeClr val="accent6"/>
                </a:solidFill>
              </a:rPr>
              <a:t>Client1</a:t>
            </a:r>
            <a:endParaRPr lang="ko-KR" altLang="en-US" sz="3000" b="1" dirty="0">
              <a:solidFill>
                <a:schemeClr val="accent6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16042" y="1090016"/>
            <a:ext cx="34430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</a:rPr>
              <a:t>Client2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169" y="1644014"/>
            <a:ext cx="2966837" cy="2305748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165" y="1640568"/>
            <a:ext cx="2966837" cy="230574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337F8C2-8403-407A-9D96-AF5300E7C97E}"/>
              </a:ext>
            </a:extLst>
          </p:cNvPr>
          <p:cNvSpPr txBox="1"/>
          <p:nvPr/>
        </p:nvSpPr>
        <p:spPr>
          <a:xfrm>
            <a:off x="442912" y="4328568"/>
            <a:ext cx="11306175" cy="911596"/>
          </a:xfrm>
          <a:prstGeom prst="rect">
            <a:avLst/>
          </a:prstGeom>
          <a:noFill/>
          <a:ln w="28575">
            <a:solidFill>
              <a:srgbClr val="8F807F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71500" indent="-571500">
              <a:lnSpc>
                <a:spcPct val="150000"/>
              </a:lnSpc>
              <a:buFont typeface="Arial"/>
              <a:buChar char="•"/>
            </a:pPr>
            <a:r>
              <a:rPr lang="ko-KR" altLang="en-US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선공 클라이언트가 고른 번호의 문제가 각각 클라이언트에게 나타나게 된다</a:t>
            </a:r>
            <a:r>
              <a:rPr lang="en-US" altLang="ko-KR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571500" indent="-571500">
              <a:lnSpc>
                <a:spcPct val="150000"/>
              </a:lnSpc>
              <a:buFont typeface="Arial"/>
              <a:buChar char="•"/>
            </a:pPr>
            <a:r>
              <a:rPr lang="ko-KR" altLang="en-US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정답 번호 선택은 </a:t>
            </a:r>
            <a:r>
              <a:rPr lang="en-US" altLang="ko-KR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&gt;&gt;’/a</a:t>
            </a:r>
            <a:r>
              <a:rPr lang="ko-KR" altLang="en-US" sz="19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정답번호</a:t>
            </a:r>
            <a:r>
              <a:rPr lang="en-US" altLang="ko-KR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’</a:t>
            </a:r>
            <a:r>
              <a:rPr lang="ko-KR" altLang="en-US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입력한다</a:t>
            </a:r>
            <a:r>
              <a:rPr lang="en-US" altLang="ko-KR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106893" y="2647950"/>
            <a:ext cx="198157" cy="14893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FFFF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1</a:t>
            </a:r>
            <a:endParaRPr lang="ko-KR" altLang="en-US" sz="900" dirty="0">
              <a:solidFill>
                <a:srgbClr val="FFFF00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021170" y="2439396"/>
            <a:ext cx="350555" cy="14187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FFFF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11</a:t>
            </a:r>
            <a:endParaRPr lang="ko-KR" altLang="en-US" sz="900" dirty="0">
              <a:solidFill>
                <a:srgbClr val="FFFF00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31046" y="333376"/>
            <a:ext cx="4631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현재 시나리오 내용 및 결과</a:t>
            </a:r>
          </a:p>
        </p:txBody>
      </p:sp>
    </p:spTree>
    <p:extLst>
      <p:ext uri="{BB962C8B-B14F-4D97-AF65-F5344CB8AC3E}">
        <p14:creationId xmlns:p14="http://schemas.microsoft.com/office/powerpoint/2010/main" val="3255313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9" r="21084" b="37250"/>
          <a:stretch/>
        </p:blipFill>
        <p:spPr>
          <a:xfrm>
            <a:off x="464296" y="409575"/>
            <a:ext cx="478680" cy="504826"/>
          </a:xfrm>
          <a:prstGeom prst="rect">
            <a:avLst/>
          </a:prstGeom>
          <a:effectLst>
            <a:outerShdw dist="25400" dir="2700000" algn="tl" rotWithShape="0">
              <a:schemeClr val="accent1">
                <a:lumMod val="50000"/>
                <a:alpha val="40000"/>
              </a:schemeClr>
            </a:outerShdw>
          </a:effectLst>
        </p:spPr>
      </p:pic>
      <p:sp>
        <p:nvSpPr>
          <p:cNvPr id="27" name="TextBox 26"/>
          <p:cNvSpPr txBox="1"/>
          <p:nvPr/>
        </p:nvSpPr>
        <p:spPr>
          <a:xfrm>
            <a:off x="10119457" y="6593495"/>
            <a:ext cx="20024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latin typeface="+mn-ea"/>
              </a:rPr>
              <a:t>Copyrightⓒ. </a:t>
            </a:r>
            <a:r>
              <a:rPr lang="ko-KR" altLang="en-US" sz="800" dirty="0">
                <a:latin typeface="+mn-ea"/>
              </a:rPr>
              <a:t>네트워크프로그래밍 </a:t>
            </a:r>
            <a:r>
              <a:rPr lang="en-US" altLang="ko-KR" sz="800" dirty="0">
                <a:latin typeface="+mn-ea"/>
              </a:rPr>
              <a:t>3</a:t>
            </a:r>
            <a:r>
              <a:rPr lang="ko-KR" altLang="en-US" sz="800" dirty="0">
                <a:latin typeface="+mn-ea"/>
              </a:rPr>
              <a:t>팀</a:t>
            </a:r>
            <a:r>
              <a:rPr lang="en-US" altLang="ko-KR" sz="800" dirty="0">
                <a:latin typeface="+mn-ea"/>
              </a:rPr>
              <a:t> </a:t>
            </a:r>
            <a:endParaRPr lang="ko-KR" altLang="en-US" sz="800" dirty="0"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50096" y="764546"/>
            <a:ext cx="39741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TEAM 3, Network Programming – design content and results</a:t>
            </a:r>
            <a:endParaRPr lang="ko-KR" altLang="en-US" sz="11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311762" y="1071309"/>
            <a:ext cx="4385653" cy="30453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644759" y="1071309"/>
            <a:ext cx="4385653" cy="30453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793652" y="1090016"/>
            <a:ext cx="34430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solidFill>
                  <a:schemeClr val="accent6"/>
                </a:solidFill>
              </a:rPr>
              <a:t>Client1</a:t>
            </a:r>
            <a:endParaRPr lang="ko-KR" altLang="en-US" sz="3000" b="1" dirty="0">
              <a:solidFill>
                <a:schemeClr val="accent6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16042" y="1090016"/>
            <a:ext cx="34430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</a:rPr>
              <a:t>Client2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312" y="1636648"/>
            <a:ext cx="2821665" cy="2334928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327" y="1636648"/>
            <a:ext cx="2868773" cy="233805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337F8C2-8403-407A-9D96-AF5300E7C97E}"/>
              </a:ext>
            </a:extLst>
          </p:cNvPr>
          <p:cNvSpPr txBox="1"/>
          <p:nvPr/>
        </p:nvSpPr>
        <p:spPr>
          <a:xfrm>
            <a:off x="442912" y="4328568"/>
            <a:ext cx="11306175" cy="911596"/>
          </a:xfrm>
          <a:prstGeom prst="rect">
            <a:avLst/>
          </a:prstGeom>
          <a:noFill/>
          <a:ln w="28575">
            <a:solidFill>
              <a:srgbClr val="8F807F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71500" indent="-571500">
              <a:lnSpc>
                <a:spcPct val="150000"/>
              </a:lnSpc>
              <a:buFont typeface="Arial"/>
              <a:buChar char="•"/>
            </a:pPr>
            <a:r>
              <a:rPr lang="ko-KR" altLang="en-US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문제를 맞춘다면 </a:t>
            </a:r>
            <a:r>
              <a:rPr lang="en-US" altLang="ko-KR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Correct </a:t>
            </a:r>
            <a:r>
              <a:rPr lang="ko-KR" altLang="en-US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메시지와 </a:t>
            </a:r>
            <a:r>
              <a:rPr lang="ko-KR" altLang="en-US" sz="19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빙고번호가</a:t>
            </a:r>
            <a:r>
              <a:rPr lang="ko-KR" altLang="en-US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</a:t>
            </a:r>
            <a:r>
              <a:rPr lang="ko-KR" altLang="en-US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되며</a:t>
            </a:r>
            <a:r>
              <a:rPr lang="en-US" altLang="ko-KR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틀린다면 </a:t>
            </a:r>
            <a:r>
              <a:rPr lang="en-US" altLang="ko-KR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Not Correct </a:t>
            </a:r>
            <a:r>
              <a:rPr lang="ko-KR" altLang="en-US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메시지가 출력된다</a:t>
            </a:r>
            <a:r>
              <a:rPr lang="en-US" altLang="ko-KR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571500" indent="-571500">
              <a:lnSpc>
                <a:spcPct val="150000"/>
              </a:lnSpc>
              <a:buFont typeface="Arial"/>
              <a:buChar char="•"/>
            </a:pPr>
            <a:r>
              <a:rPr lang="ko-KR" altLang="en-US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번호 선택은 각 클라이언트가 </a:t>
            </a:r>
            <a:r>
              <a:rPr lang="en-US" altLang="ko-KR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ko-KR" altLang="en-US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차례씩 하게 된다</a:t>
            </a:r>
            <a:r>
              <a:rPr lang="en-US" altLang="ko-KR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19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31046" y="333376"/>
            <a:ext cx="4631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현재 시나리오 내용 및 결과</a:t>
            </a:r>
          </a:p>
        </p:txBody>
      </p:sp>
    </p:spTree>
    <p:extLst>
      <p:ext uri="{BB962C8B-B14F-4D97-AF65-F5344CB8AC3E}">
        <p14:creationId xmlns:p14="http://schemas.microsoft.com/office/powerpoint/2010/main" val="1691781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9" r="21084" b="37250"/>
          <a:stretch/>
        </p:blipFill>
        <p:spPr>
          <a:xfrm>
            <a:off x="464296" y="409575"/>
            <a:ext cx="478680" cy="504826"/>
          </a:xfrm>
          <a:prstGeom prst="rect">
            <a:avLst/>
          </a:prstGeom>
          <a:effectLst>
            <a:outerShdw dist="25400" dir="2700000" algn="tl" rotWithShape="0">
              <a:schemeClr val="accent1">
                <a:lumMod val="50000"/>
                <a:alpha val="40000"/>
              </a:schemeClr>
            </a:outerShdw>
          </a:effectLst>
        </p:spPr>
      </p:pic>
      <p:sp>
        <p:nvSpPr>
          <p:cNvPr id="27" name="TextBox 26"/>
          <p:cNvSpPr txBox="1"/>
          <p:nvPr/>
        </p:nvSpPr>
        <p:spPr>
          <a:xfrm>
            <a:off x="10119457" y="6593495"/>
            <a:ext cx="20024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latin typeface="+mn-ea"/>
              </a:rPr>
              <a:t>Copyrightⓒ. </a:t>
            </a:r>
            <a:r>
              <a:rPr lang="ko-KR" altLang="en-US" sz="800" dirty="0">
                <a:latin typeface="+mn-ea"/>
              </a:rPr>
              <a:t>네트워크프로그래밍 </a:t>
            </a:r>
            <a:r>
              <a:rPr lang="en-US" altLang="ko-KR" sz="800" dirty="0">
                <a:latin typeface="+mn-ea"/>
              </a:rPr>
              <a:t>3</a:t>
            </a:r>
            <a:r>
              <a:rPr lang="ko-KR" altLang="en-US" sz="800" dirty="0">
                <a:latin typeface="+mn-ea"/>
              </a:rPr>
              <a:t>팀</a:t>
            </a:r>
            <a:r>
              <a:rPr lang="en-US" altLang="ko-KR" sz="800" dirty="0">
                <a:latin typeface="+mn-ea"/>
              </a:rPr>
              <a:t> </a:t>
            </a:r>
            <a:endParaRPr lang="ko-KR" altLang="en-US" sz="800" dirty="0"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50096" y="764546"/>
            <a:ext cx="39741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TEAM 3, Network Programming – design content and results</a:t>
            </a:r>
            <a:endParaRPr lang="ko-KR" altLang="en-US" sz="11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311762" y="1071309"/>
            <a:ext cx="4385653" cy="30453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644759" y="1071309"/>
            <a:ext cx="4385653" cy="30453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793652" y="1090016"/>
            <a:ext cx="34430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solidFill>
                  <a:schemeClr val="accent6"/>
                </a:solidFill>
              </a:rPr>
              <a:t>Client1</a:t>
            </a:r>
            <a:endParaRPr lang="ko-KR" altLang="en-US" sz="3000" b="1" dirty="0">
              <a:solidFill>
                <a:schemeClr val="accent6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16042" y="1090016"/>
            <a:ext cx="34430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</a:rPr>
              <a:t>Client2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37F8C2-8403-407A-9D96-AF5300E7C97E}"/>
              </a:ext>
            </a:extLst>
          </p:cNvPr>
          <p:cNvSpPr txBox="1"/>
          <p:nvPr/>
        </p:nvSpPr>
        <p:spPr>
          <a:xfrm>
            <a:off x="442912" y="4328568"/>
            <a:ext cx="11306175" cy="1408078"/>
          </a:xfrm>
          <a:prstGeom prst="rect">
            <a:avLst/>
          </a:prstGeom>
          <a:noFill/>
          <a:ln w="28575">
            <a:solidFill>
              <a:srgbClr val="8F807F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71500" indent="-571500">
              <a:lnSpc>
                <a:spcPct val="150000"/>
              </a:lnSpc>
              <a:buFont typeface="Arial"/>
              <a:buChar char="•"/>
            </a:pPr>
            <a:r>
              <a:rPr lang="ko-KR" altLang="en-US" sz="19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판교체</a:t>
            </a:r>
            <a:r>
              <a:rPr lang="ko-KR" altLang="en-US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아이템을 얻을 수 있는 칸은 빨간색으로 표기된다</a:t>
            </a:r>
            <a:r>
              <a:rPr lang="en-US" altLang="ko-KR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571500" indent="-571500">
              <a:lnSpc>
                <a:spcPct val="150000"/>
              </a:lnSpc>
              <a:buFont typeface="Arial"/>
              <a:buChar char="•"/>
            </a:pPr>
            <a:r>
              <a:rPr lang="ko-KR" altLang="en-US" sz="19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판교체</a:t>
            </a:r>
            <a:r>
              <a:rPr lang="ko-KR" altLang="en-US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아이템이 있는 빙고 번호는 게임 시작 시 무작위로 설정되게 된다</a:t>
            </a:r>
            <a:r>
              <a:rPr lang="en-US" altLang="ko-KR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571500" indent="-571500">
              <a:lnSpc>
                <a:spcPct val="150000"/>
              </a:lnSpc>
              <a:buFont typeface="Arial"/>
              <a:buChar char="•"/>
            </a:pPr>
            <a:r>
              <a:rPr lang="ko-KR" altLang="en-US" sz="19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판교체</a:t>
            </a:r>
            <a:r>
              <a:rPr lang="ko-KR" altLang="en-US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아이템의 번호는 각 클라이언트마다 고유 번호를 할당 받게 된다</a:t>
            </a:r>
            <a:r>
              <a:rPr lang="en-US" altLang="ko-KR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900" y="1686008"/>
            <a:ext cx="2865368" cy="233954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990" y="1773645"/>
            <a:ext cx="2949196" cy="216426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131046" y="333376"/>
            <a:ext cx="4631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현재 시나리오 내용 및 결과</a:t>
            </a:r>
          </a:p>
        </p:txBody>
      </p:sp>
    </p:spTree>
    <p:extLst>
      <p:ext uri="{BB962C8B-B14F-4D97-AF65-F5344CB8AC3E}">
        <p14:creationId xmlns:p14="http://schemas.microsoft.com/office/powerpoint/2010/main" val="3140362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9" r="21084" b="37250"/>
          <a:stretch/>
        </p:blipFill>
        <p:spPr>
          <a:xfrm>
            <a:off x="464296" y="409575"/>
            <a:ext cx="478680" cy="504826"/>
          </a:xfrm>
          <a:prstGeom prst="rect">
            <a:avLst/>
          </a:prstGeom>
          <a:effectLst>
            <a:outerShdw dist="25400" dir="2700000" algn="tl" rotWithShape="0">
              <a:schemeClr val="accent1">
                <a:lumMod val="50000"/>
                <a:alpha val="40000"/>
              </a:schemeClr>
            </a:outerShdw>
          </a:effectLst>
        </p:spPr>
      </p:pic>
      <p:sp>
        <p:nvSpPr>
          <p:cNvPr id="27" name="TextBox 26"/>
          <p:cNvSpPr txBox="1"/>
          <p:nvPr/>
        </p:nvSpPr>
        <p:spPr>
          <a:xfrm>
            <a:off x="10119457" y="6593495"/>
            <a:ext cx="20024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latin typeface="+mn-ea"/>
              </a:rPr>
              <a:t>Copyrightⓒ. </a:t>
            </a:r>
            <a:r>
              <a:rPr lang="ko-KR" altLang="en-US" sz="800" dirty="0">
                <a:latin typeface="+mn-ea"/>
              </a:rPr>
              <a:t>네트워크프로그래밍 </a:t>
            </a:r>
            <a:r>
              <a:rPr lang="en-US" altLang="ko-KR" sz="800" dirty="0">
                <a:latin typeface="+mn-ea"/>
              </a:rPr>
              <a:t>3</a:t>
            </a:r>
            <a:r>
              <a:rPr lang="ko-KR" altLang="en-US" sz="800" dirty="0">
                <a:latin typeface="+mn-ea"/>
              </a:rPr>
              <a:t>팀</a:t>
            </a:r>
            <a:r>
              <a:rPr lang="en-US" altLang="ko-KR" sz="800" dirty="0">
                <a:latin typeface="+mn-ea"/>
              </a:rPr>
              <a:t> </a:t>
            </a:r>
            <a:endParaRPr lang="ko-KR" altLang="en-US" sz="800" dirty="0"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50096" y="764546"/>
            <a:ext cx="39741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TEAM 3, Network Programming – design content and results</a:t>
            </a:r>
            <a:endParaRPr lang="ko-KR" altLang="en-US" sz="11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311762" y="1071309"/>
            <a:ext cx="4385653" cy="30453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644759" y="1071309"/>
            <a:ext cx="4385653" cy="30453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793652" y="1090016"/>
            <a:ext cx="34430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solidFill>
                  <a:schemeClr val="accent6"/>
                </a:solidFill>
              </a:rPr>
              <a:t>Client1</a:t>
            </a:r>
            <a:endParaRPr lang="ko-KR" altLang="en-US" sz="3000" b="1" dirty="0">
              <a:solidFill>
                <a:schemeClr val="accent6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16042" y="1090016"/>
            <a:ext cx="34430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</a:rPr>
              <a:t>Client2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37F8C2-8403-407A-9D96-AF5300E7C97E}"/>
              </a:ext>
            </a:extLst>
          </p:cNvPr>
          <p:cNvSpPr txBox="1"/>
          <p:nvPr/>
        </p:nvSpPr>
        <p:spPr>
          <a:xfrm>
            <a:off x="442912" y="4328568"/>
            <a:ext cx="11306175" cy="1408078"/>
          </a:xfrm>
          <a:prstGeom prst="rect">
            <a:avLst/>
          </a:prstGeom>
          <a:noFill/>
          <a:ln w="28575">
            <a:solidFill>
              <a:srgbClr val="8F807F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71500" indent="-571500">
              <a:lnSpc>
                <a:spcPct val="150000"/>
              </a:lnSpc>
              <a:buFont typeface="Arial"/>
              <a:buChar char="•"/>
            </a:pPr>
            <a:r>
              <a:rPr lang="ko-KR" altLang="en-US" sz="19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판교체</a:t>
            </a:r>
            <a:r>
              <a:rPr lang="ko-KR" altLang="en-US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아이템 번호를 맞추면 아이템을 얻게 된다</a:t>
            </a:r>
            <a:r>
              <a:rPr lang="en-US" altLang="ko-KR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571500" indent="-571500">
              <a:lnSpc>
                <a:spcPct val="150000"/>
              </a:lnSpc>
              <a:buFont typeface="Arial"/>
              <a:buChar char="•"/>
            </a:pPr>
            <a:r>
              <a:rPr lang="ko-KR" altLang="en-US" sz="19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판교체는</a:t>
            </a:r>
            <a:r>
              <a:rPr lang="ko-KR" altLang="en-US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&gt;&gt;’/</a:t>
            </a:r>
            <a:r>
              <a:rPr lang="en-US" altLang="ko-KR" sz="19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lang="en-US" altLang="ko-KR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’ </a:t>
            </a:r>
            <a:r>
              <a:rPr lang="ko-KR" altLang="en-US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입력하면 상대의 판과 나의 판이 바뀌게 된다</a:t>
            </a:r>
            <a:r>
              <a:rPr lang="en-US" altLang="ko-KR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571500" indent="-571500">
              <a:lnSpc>
                <a:spcPct val="150000"/>
              </a:lnSpc>
              <a:buFont typeface="Arial"/>
              <a:buChar char="•"/>
            </a:pPr>
            <a:r>
              <a:rPr lang="ko-KR" altLang="en-US" sz="19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판교체</a:t>
            </a:r>
            <a:r>
              <a:rPr lang="ko-KR" altLang="en-US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아이템은 획득한 턴 다음 차례부터 사용이 가능하다</a:t>
            </a:r>
            <a:r>
              <a:rPr lang="en-US" altLang="ko-KR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425" y="1790586"/>
            <a:ext cx="2956816" cy="217950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098" y="1704551"/>
            <a:ext cx="2818972" cy="235157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482254" y="3771900"/>
            <a:ext cx="316523" cy="18940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/ </a:t>
            </a:r>
            <a:r>
              <a:rPr lang="en-US" altLang="ko-KR" sz="800" dirty="0" err="1"/>
              <a:t>i</a:t>
            </a:r>
            <a:endParaRPr lang="ko-KR" altLang="en-US" sz="800" dirty="0"/>
          </a:p>
        </p:txBody>
      </p:sp>
      <p:sp>
        <p:nvSpPr>
          <p:cNvPr id="16" name="TextBox 15"/>
          <p:cNvSpPr txBox="1"/>
          <p:nvPr/>
        </p:nvSpPr>
        <p:spPr>
          <a:xfrm>
            <a:off x="1131046" y="333376"/>
            <a:ext cx="4631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현재 시나리오 내용 및 결과</a:t>
            </a:r>
          </a:p>
        </p:txBody>
      </p:sp>
    </p:spTree>
    <p:extLst>
      <p:ext uri="{BB962C8B-B14F-4D97-AF65-F5344CB8AC3E}">
        <p14:creationId xmlns:p14="http://schemas.microsoft.com/office/powerpoint/2010/main" val="2591962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9" r="21084" b="37250"/>
          <a:stretch/>
        </p:blipFill>
        <p:spPr>
          <a:xfrm>
            <a:off x="464296" y="409575"/>
            <a:ext cx="478680" cy="504826"/>
          </a:xfrm>
          <a:prstGeom prst="rect">
            <a:avLst/>
          </a:prstGeom>
          <a:effectLst>
            <a:outerShdw dist="25400" dir="2700000" algn="tl" rotWithShape="0">
              <a:schemeClr val="accent1">
                <a:lumMod val="50000"/>
                <a:alpha val="40000"/>
              </a:schemeClr>
            </a:outerShdw>
          </a:effectLst>
        </p:spPr>
      </p:pic>
      <p:sp>
        <p:nvSpPr>
          <p:cNvPr id="27" name="TextBox 26"/>
          <p:cNvSpPr txBox="1"/>
          <p:nvPr/>
        </p:nvSpPr>
        <p:spPr>
          <a:xfrm>
            <a:off x="10119457" y="6593495"/>
            <a:ext cx="20024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latin typeface="+mn-ea"/>
              </a:rPr>
              <a:t>Copyrightⓒ. </a:t>
            </a:r>
            <a:r>
              <a:rPr lang="ko-KR" altLang="en-US" sz="800" dirty="0">
                <a:latin typeface="+mn-ea"/>
              </a:rPr>
              <a:t>네트워크프로그래밍 </a:t>
            </a:r>
            <a:r>
              <a:rPr lang="en-US" altLang="ko-KR" sz="800" dirty="0">
                <a:latin typeface="+mn-ea"/>
              </a:rPr>
              <a:t>3</a:t>
            </a:r>
            <a:r>
              <a:rPr lang="ko-KR" altLang="en-US" sz="800" dirty="0">
                <a:latin typeface="+mn-ea"/>
              </a:rPr>
              <a:t>팀</a:t>
            </a:r>
            <a:r>
              <a:rPr lang="en-US" altLang="ko-KR" sz="800" dirty="0">
                <a:latin typeface="+mn-ea"/>
              </a:rPr>
              <a:t> </a:t>
            </a:r>
            <a:endParaRPr lang="ko-KR" altLang="en-US" sz="800" dirty="0"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50096" y="764546"/>
            <a:ext cx="39741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TEAM 3, Network Programming – design content and results</a:t>
            </a:r>
            <a:endParaRPr lang="ko-KR" altLang="en-US" sz="11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311762" y="1071309"/>
            <a:ext cx="4385653" cy="30453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644759" y="1071309"/>
            <a:ext cx="4385653" cy="30453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793652" y="1090016"/>
            <a:ext cx="34430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solidFill>
                  <a:schemeClr val="accent6"/>
                </a:solidFill>
              </a:rPr>
              <a:t>Client1</a:t>
            </a:r>
            <a:endParaRPr lang="ko-KR" altLang="en-US" sz="3000" b="1" dirty="0">
              <a:solidFill>
                <a:schemeClr val="accent6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16042" y="1090016"/>
            <a:ext cx="34430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</a:rPr>
              <a:t>Client2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37F8C2-8403-407A-9D96-AF5300E7C97E}"/>
              </a:ext>
            </a:extLst>
          </p:cNvPr>
          <p:cNvSpPr txBox="1"/>
          <p:nvPr/>
        </p:nvSpPr>
        <p:spPr>
          <a:xfrm>
            <a:off x="442912" y="4328568"/>
            <a:ext cx="11306175" cy="911596"/>
          </a:xfrm>
          <a:prstGeom prst="rect">
            <a:avLst/>
          </a:prstGeom>
          <a:noFill/>
          <a:ln w="28575">
            <a:solidFill>
              <a:srgbClr val="8F807F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71500" indent="-571500">
              <a:lnSpc>
                <a:spcPct val="150000"/>
              </a:lnSpc>
              <a:buFont typeface="Arial"/>
              <a:buChar char="•"/>
            </a:pPr>
            <a:r>
              <a:rPr lang="ko-KR" altLang="en-US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교체를 시행한 클라이언트는 빙고 칸에 아이템이 있는 문제가 더 이상 없다</a:t>
            </a:r>
            <a:r>
              <a:rPr lang="en-US" altLang="ko-KR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571500" indent="-571500">
              <a:lnSpc>
                <a:spcPct val="150000"/>
              </a:lnSpc>
              <a:buFont typeface="Arial"/>
              <a:buChar char="•"/>
            </a:pPr>
            <a:r>
              <a:rPr lang="ko-KR" altLang="en-US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교체를 당한 클라이언트는 빙고 칸에 아이템이 있는 문제 번호가 그대로 존재하게 된다</a:t>
            </a:r>
            <a:r>
              <a:rPr lang="en-US" altLang="ko-KR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369" y="1779155"/>
            <a:ext cx="2964437" cy="220237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538" y="1744862"/>
            <a:ext cx="3132091" cy="227095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31046" y="333376"/>
            <a:ext cx="4631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현재 시나리오 내용 및 결과</a:t>
            </a:r>
          </a:p>
        </p:txBody>
      </p:sp>
    </p:spTree>
    <p:extLst>
      <p:ext uri="{BB962C8B-B14F-4D97-AF65-F5344CB8AC3E}">
        <p14:creationId xmlns:p14="http://schemas.microsoft.com/office/powerpoint/2010/main" val="1247675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9" r="21084" b="37250"/>
          <a:stretch/>
        </p:blipFill>
        <p:spPr>
          <a:xfrm>
            <a:off x="464296" y="409575"/>
            <a:ext cx="478680" cy="504826"/>
          </a:xfrm>
          <a:prstGeom prst="rect">
            <a:avLst/>
          </a:prstGeom>
          <a:effectLst>
            <a:outerShdw dist="25400" dir="2700000" algn="tl" rotWithShape="0">
              <a:schemeClr val="accent1">
                <a:lumMod val="50000"/>
                <a:alpha val="40000"/>
              </a:schemeClr>
            </a:outerShdw>
          </a:effectLst>
        </p:spPr>
      </p:pic>
      <p:sp>
        <p:nvSpPr>
          <p:cNvPr id="27" name="TextBox 26"/>
          <p:cNvSpPr txBox="1"/>
          <p:nvPr/>
        </p:nvSpPr>
        <p:spPr>
          <a:xfrm>
            <a:off x="10119457" y="6593495"/>
            <a:ext cx="20024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latin typeface="+mn-ea"/>
              </a:rPr>
              <a:t>Copyrightⓒ. </a:t>
            </a:r>
            <a:r>
              <a:rPr lang="ko-KR" altLang="en-US" sz="800" dirty="0">
                <a:latin typeface="+mn-ea"/>
              </a:rPr>
              <a:t>네트워크프로그래밍 </a:t>
            </a:r>
            <a:r>
              <a:rPr lang="en-US" altLang="ko-KR" sz="800" dirty="0">
                <a:latin typeface="+mn-ea"/>
              </a:rPr>
              <a:t>3</a:t>
            </a:r>
            <a:r>
              <a:rPr lang="ko-KR" altLang="en-US" sz="800" dirty="0">
                <a:latin typeface="+mn-ea"/>
              </a:rPr>
              <a:t>팀</a:t>
            </a:r>
            <a:r>
              <a:rPr lang="en-US" altLang="ko-KR" sz="800" dirty="0">
                <a:latin typeface="+mn-ea"/>
              </a:rPr>
              <a:t> </a:t>
            </a:r>
            <a:endParaRPr lang="ko-KR" altLang="en-US" sz="800" dirty="0"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50096" y="764546"/>
            <a:ext cx="39741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TEAM 3, Network Programming – design content and results</a:t>
            </a:r>
            <a:endParaRPr lang="ko-KR" altLang="en-US" sz="1100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311762" y="1071309"/>
            <a:ext cx="4385653" cy="30453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644759" y="1071309"/>
            <a:ext cx="4385653" cy="30453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793652" y="1090016"/>
            <a:ext cx="34430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solidFill>
                  <a:schemeClr val="accent6"/>
                </a:solidFill>
              </a:rPr>
              <a:t>Client1</a:t>
            </a:r>
            <a:endParaRPr lang="ko-KR" altLang="en-US" sz="3000" b="1" dirty="0">
              <a:solidFill>
                <a:schemeClr val="accent6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16042" y="1090016"/>
            <a:ext cx="34430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</a:rPr>
              <a:t>Client2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37F8C2-8403-407A-9D96-AF5300E7C97E}"/>
              </a:ext>
            </a:extLst>
          </p:cNvPr>
          <p:cNvSpPr txBox="1"/>
          <p:nvPr/>
        </p:nvSpPr>
        <p:spPr>
          <a:xfrm>
            <a:off x="442912" y="4328568"/>
            <a:ext cx="11306175" cy="1408078"/>
          </a:xfrm>
          <a:prstGeom prst="rect">
            <a:avLst/>
          </a:prstGeom>
          <a:noFill/>
          <a:ln w="28575">
            <a:solidFill>
              <a:srgbClr val="8F807F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71500" indent="-571500">
              <a:lnSpc>
                <a:spcPct val="150000"/>
              </a:lnSpc>
              <a:buFont typeface="Arial"/>
              <a:buChar char="•"/>
            </a:pPr>
            <a:r>
              <a:rPr lang="ko-KR" altLang="en-US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빙고 </a:t>
            </a:r>
            <a:r>
              <a:rPr lang="en-US" altLang="ko-KR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lang="ko-KR" altLang="en-US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줄을 완성하게 되면 게임 승리를 하게 된다</a:t>
            </a:r>
            <a:r>
              <a:rPr lang="en-US" altLang="ko-KR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571500" indent="-571500">
              <a:lnSpc>
                <a:spcPct val="150000"/>
              </a:lnSpc>
              <a:buFont typeface="Arial"/>
              <a:buChar char="•"/>
            </a:pPr>
            <a:r>
              <a:rPr lang="ko-KR" altLang="en-US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승리</a:t>
            </a:r>
            <a:r>
              <a:rPr lang="en-US" altLang="ko-KR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패배 메시지를 각각 띄우게 된다</a:t>
            </a:r>
            <a:r>
              <a:rPr lang="en-US" altLang="ko-KR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571500" indent="-571500">
              <a:lnSpc>
                <a:spcPct val="150000"/>
              </a:lnSpc>
              <a:buFont typeface="Arial"/>
              <a:buChar char="•"/>
            </a:pPr>
            <a:r>
              <a:rPr lang="ko-KR" altLang="en-US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두 클라이언트 모두 오답을 확인하여 다시 학습할 수 있는 기회를 준다</a:t>
            </a:r>
            <a:r>
              <a:rPr lang="en-US" altLang="ko-KR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19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939" y="1855915"/>
            <a:ext cx="4226509" cy="179005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171" y="1855915"/>
            <a:ext cx="3806825" cy="192771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131046" y="333376"/>
            <a:ext cx="4631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현재 시나리오 내용 및 결과</a:t>
            </a:r>
          </a:p>
        </p:txBody>
      </p:sp>
    </p:spTree>
    <p:extLst>
      <p:ext uri="{BB962C8B-B14F-4D97-AF65-F5344CB8AC3E}">
        <p14:creationId xmlns:p14="http://schemas.microsoft.com/office/powerpoint/2010/main" val="3701430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9" r="21084" b="37250"/>
          <a:stretch/>
        </p:blipFill>
        <p:spPr>
          <a:xfrm>
            <a:off x="464296" y="409575"/>
            <a:ext cx="478680" cy="504826"/>
          </a:xfrm>
          <a:prstGeom prst="rect">
            <a:avLst/>
          </a:prstGeom>
          <a:effectLst>
            <a:outerShdw dist="25400" dir="2700000" algn="tl" rotWithShape="0">
              <a:schemeClr val="accent1">
                <a:lumMod val="50000"/>
                <a:alpha val="40000"/>
              </a:schemeClr>
            </a:outerShdw>
          </a:effectLst>
        </p:spPr>
      </p:pic>
      <p:sp>
        <p:nvSpPr>
          <p:cNvPr id="27" name="TextBox 26"/>
          <p:cNvSpPr txBox="1"/>
          <p:nvPr/>
        </p:nvSpPr>
        <p:spPr>
          <a:xfrm>
            <a:off x="10119457" y="6593495"/>
            <a:ext cx="20024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latin typeface="+mn-ea"/>
              </a:rPr>
              <a:t>Copyrightⓒ. </a:t>
            </a:r>
            <a:r>
              <a:rPr lang="ko-KR" altLang="en-US" sz="800" dirty="0">
                <a:latin typeface="+mn-ea"/>
              </a:rPr>
              <a:t>네트워크프로그래밍 </a:t>
            </a:r>
            <a:r>
              <a:rPr lang="en-US" altLang="ko-KR" sz="800" dirty="0">
                <a:latin typeface="+mn-ea"/>
              </a:rPr>
              <a:t>3</a:t>
            </a:r>
            <a:r>
              <a:rPr lang="ko-KR" altLang="en-US" sz="800" dirty="0">
                <a:latin typeface="+mn-ea"/>
              </a:rPr>
              <a:t>팀</a:t>
            </a:r>
            <a:r>
              <a:rPr lang="en-US" altLang="ko-KR" sz="800" dirty="0">
                <a:latin typeface="+mn-ea"/>
              </a:rPr>
              <a:t> </a:t>
            </a:r>
            <a:endParaRPr lang="ko-KR" altLang="en-US" sz="800" dirty="0"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50096" y="764546"/>
            <a:ext cx="39741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TEAM 3, Network Programming – design content and results</a:t>
            </a:r>
            <a:endParaRPr lang="ko-KR" altLang="en-US" sz="11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109064" y="1242897"/>
            <a:ext cx="1202838" cy="8146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243625" y="1467331"/>
            <a:ext cx="9443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accent6"/>
                </a:solidFill>
              </a:rPr>
              <a:t>Server</a:t>
            </a:r>
            <a:endParaRPr lang="ko-KR" altLang="en-US" sz="1500" b="1" dirty="0">
              <a:solidFill>
                <a:schemeClr val="accent6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19530" y="1242897"/>
            <a:ext cx="1202838" cy="8146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043484" y="1467331"/>
            <a:ext cx="9443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bg1"/>
                </a:solidFill>
              </a:rPr>
              <a:t>Client1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cxnSp>
        <p:nvCxnSpPr>
          <p:cNvPr id="3" name="직선 화살표 연결선 2"/>
          <p:cNvCxnSpPr>
            <a:stCxn id="23" idx="3"/>
            <a:endCxn id="17" idx="1"/>
          </p:cNvCxnSpPr>
          <p:nvPr/>
        </p:nvCxnSpPr>
        <p:spPr>
          <a:xfrm>
            <a:off x="2122368" y="1650218"/>
            <a:ext cx="198669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65723" y="2200034"/>
            <a:ext cx="11072446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81354" y="3480778"/>
            <a:ext cx="11072446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3EC356B-CFB7-4893-99A3-1C4E04942227}"/>
              </a:ext>
            </a:extLst>
          </p:cNvPr>
          <p:cNvSpPr txBox="1"/>
          <p:nvPr/>
        </p:nvSpPr>
        <p:spPr>
          <a:xfrm>
            <a:off x="2343592" y="1274627"/>
            <a:ext cx="171801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6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1.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가위</a:t>
            </a:r>
            <a:r>
              <a:rPr lang="en-US" altLang="ko-KR" sz="16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/</a:t>
            </a:r>
            <a:r>
              <a:rPr lang="ko-KR" altLang="en-US" sz="16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바위</a:t>
            </a:r>
            <a:r>
              <a:rPr lang="en-US" altLang="ko-KR" sz="16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/</a:t>
            </a:r>
            <a:r>
              <a:rPr lang="ko-KR" altLang="en-US" sz="16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보</a:t>
            </a:r>
            <a:endParaRPr lang="en-US" altLang="ko-KR" sz="1600" dirty="0">
              <a:latin typeface="함초롬돋움" panose="020B0604000101010101" pitchFamily="50" charset="-127"/>
              <a:ea typeface="함초롬돋움"/>
              <a:cs typeface="함초롬돋움" panose="020B060400010101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132510" y="2413288"/>
            <a:ext cx="1202838" cy="8146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267071" y="2637722"/>
            <a:ext cx="9443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accent6"/>
                </a:solidFill>
              </a:rPr>
              <a:t>Server</a:t>
            </a:r>
            <a:endParaRPr lang="ko-KR" altLang="en-US" sz="1500" b="1" dirty="0">
              <a:solidFill>
                <a:schemeClr val="accent6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942976" y="2413288"/>
            <a:ext cx="1202838" cy="8146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066930" y="2637722"/>
            <a:ext cx="9443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bg1"/>
                </a:solidFill>
              </a:rPr>
              <a:t>Client1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cxnSp>
        <p:nvCxnSpPr>
          <p:cNvPr id="38" name="직선 화살표 연결선 37"/>
          <p:cNvCxnSpPr>
            <a:cxnSpLocks/>
            <a:stCxn id="32" idx="1"/>
            <a:endCxn id="36" idx="3"/>
          </p:cNvCxnSpPr>
          <p:nvPr/>
        </p:nvCxnSpPr>
        <p:spPr>
          <a:xfrm flipH="1">
            <a:off x="2145814" y="2820609"/>
            <a:ext cx="198669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-8187" y="1228137"/>
            <a:ext cx="820494" cy="386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F0"/>
                </a:solidFill>
              </a:rPr>
              <a:t>1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-23427" y="2731531"/>
            <a:ext cx="820494" cy="386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F0"/>
                </a:solidFill>
              </a:rPr>
              <a:t>2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-36862" y="3974815"/>
            <a:ext cx="820494" cy="386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F0"/>
                </a:solidFill>
              </a:rPr>
              <a:t>3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3EC356B-CFB7-4893-99A3-1C4E04942227}"/>
              </a:ext>
            </a:extLst>
          </p:cNvPr>
          <p:cNvSpPr txBox="1"/>
          <p:nvPr/>
        </p:nvSpPr>
        <p:spPr>
          <a:xfrm>
            <a:off x="2340175" y="2442961"/>
            <a:ext cx="171801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6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2.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에코</a:t>
            </a:r>
            <a:endParaRPr lang="ko-KR" sz="1600" dirty="0">
              <a:ea typeface="함초롬돋움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3EC356B-CFB7-4893-99A3-1C4E04942227}"/>
              </a:ext>
            </a:extLst>
          </p:cNvPr>
          <p:cNvSpPr txBox="1"/>
          <p:nvPr/>
        </p:nvSpPr>
        <p:spPr>
          <a:xfrm>
            <a:off x="2367322" y="1701083"/>
            <a:ext cx="171801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6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&gt;&gt; /</a:t>
            </a:r>
            <a:r>
              <a:rPr lang="en-US" altLang="ko-KR" sz="1600" dirty="0" err="1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rsp</a:t>
            </a:r>
            <a:r>
              <a:rPr lang="en-US" altLang="ko-KR" sz="16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 1,2,3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3EC356B-CFB7-4893-99A3-1C4E04942227}"/>
              </a:ext>
            </a:extLst>
          </p:cNvPr>
          <p:cNvSpPr txBox="1"/>
          <p:nvPr/>
        </p:nvSpPr>
        <p:spPr>
          <a:xfrm>
            <a:off x="2341875" y="2835001"/>
            <a:ext cx="171801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6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/</a:t>
            </a:r>
            <a:r>
              <a:rPr lang="en-US" altLang="ko-KR" sz="1600" dirty="0" err="1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rsp</a:t>
            </a:r>
            <a:r>
              <a:rPr lang="en-US" altLang="ko-KR" sz="16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 1,2,3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48AE5FF-93E6-4D37-858A-4BB3A1F93482}"/>
              </a:ext>
            </a:extLst>
          </p:cNvPr>
          <p:cNvSpPr/>
          <p:nvPr/>
        </p:nvSpPr>
        <p:spPr>
          <a:xfrm>
            <a:off x="4132510" y="3793861"/>
            <a:ext cx="1202838" cy="8146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DB35BF7-B214-41B9-9ED7-A40024F1A1AC}"/>
              </a:ext>
            </a:extLst>
          </p:cNvPr>
          <p:cNvSpPr txBox="1"/>
          <p:nvPr/>
        </p:nvSpPr>
        <p:spPr>
          <a:xfrm>
            <a:off x="4267071" y="4018295"/>
            <a:ext cx="9443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accent6"/>
                </a:solidFill>
              </a:rPr>
              <a:t>Server</a:t>
            </a:r>
            <a:endParaRPr lang="ko-KR" altLang="en-US" sz="1500" b="1" dirty="0">
              <a:solidFill>
                <a:schemeClr val="accent6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5E180E2-2494-4BAF-A692-36527B652133}"/>
              </a:ext>
            </a:extLst>
          </p:cNvPr>
          <p:cNvSpPr/>
          <p:nvPr/>
        </p:nvSpPr>
        <p:spPr>
          <a:xfrm>
            <a:off x="942976" y="3793861"/>
            <a:ext cx="1202838" cy="8146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9A36265-A2A2-4100-97A2-CBF698BCEE21}"/>
              </a:ext>
            </a:extLst>
          </p:cNvPr>
          <p:cNvSpPr txBox="1"/>
          <p:nvPr/>
        </p:nvSpPr>
        <p:spPr>
          <a:xfrm>
            <a:off x="1066930" y="4018295"/>
            <a:ext cx="9443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bg1"/>
                </a:solidFill>
              </a:rPr>
              <a:t>Client1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FE1D2B6-367F-4C15-A8EF-CD3DB68AD87B}"/>
              </a:ext>
            </a:extLst>
          </p:cNvPr>
          <p:cNvSpPr/>
          <p:nvPr/>
        </p:nvSpPr>
        <p:spPr>
          <a:xfrm>
            <a:off x="7364630" y="3808253"/>
            <a:ext cx="1202838" cy="8146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76E6611-DCD5-452A-9CDA-96DADCDD2749}"/>
              </a:ext>
            </a:extLst>
          </p:cNvPr>
          <p:cNvSpPr txBox="1"/>
          <p:nvPr/>
        </p:nvSpPr>
        <p:spPr>
          <a:xfrm>
            <a:off x="7488584" y="4032687"/>
            <a:ext cx="9443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bg1"/>
                </a:solidFill>
              </a:rPr>
              <a:t>Client2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FC61C17-03CA-4F28-ABF5-D5E32A1E5B5D}"/>
              </a:ext>
            </a:extLst>
          </p:cNvPr>
          <p:cNvSpPr txBox="1"/>
          <p:nvPr/>
        </p:nvSpPr>
        <p:spPr>
          <a:xfrm>
            <a:off x="5569695" y="3805538"/>
            <a:ext cx="171801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6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3.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가위</a:t>
            </a:r>
            <a:r>
              <a:rPr lang="en-US" altLang="ko-KR" sz="16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/</a:t>
            </a:r>
            <a:r>
              <a:rPr lang="ko-KR" altLang="en-US" sz="16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바위</a:t>
            </a:r>
            <a:r>
              <a:rPr lang="en-US" altLang="ko-KR" sz="16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/</a:t>
            </a:r>
            <a:r>
              <a:rPr lang="ko-KR" altLang="en-US" sz="16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보</a:t>
            </a:r>
            <a:endParaRPr lang="ko-KR" sz="1600" dirty="0">
              <a:ea typeface="함초롬돋움"/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7F5DA75A-1A12-402F-87CD-504E76EFE3CD}"/>
              </a:ext>
            </a:extLst>
          </p:cNvPr>
          <p:cNvCxnSpPr>
            <a:cxnSpLocks/>
            <a:stCxn id="66" idx="1"/>
            <a:endCxn id="55" idx="3"/>
          </p:cNvCxnSpPr>
          <p:nvPr/>
        </p:nvCxnSpPr>
        <p:spPr>
          <a:xfrm flipH="1" flipV="1">
            <a:off x="5335348" y="4201182"/>
            <a:ext cx="2029282" cy="1439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24EC4DBC-C291-449D-9202-B1B4EF7C24AB}"/>
              </a:ext>
            </a:extLst>
          </p:cNvPr>
          <p:cNvSpPr txBox="1"/>
          <p:nvPr/>
        </p:nvSpPr>
        <p:spPr>
          <a:xfrm>
            <a:off x="5512276" y="4220353"/>
            <a:ext cx="171801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6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&gt;&gt; /</a:t>
            </a:r>
            <a:r>
              <a:rPr lang="en-US" altLang="ko-KR" sz="1600" dirty="0" err="1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rsp</a:t>
            </a:r>
            <a:r>
              <a:rPr lang="ko-KR" altLang="en-US" sz="16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1,2,3</a:t>
            </a: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A5FCB71F-FD89-4CFD-93BC-EBE897ABC6CE}"/>
              </a:ext>
            </a:extLst>
          </p:cNvPr>
          <p:cNvCxnSpPr/>
          <p:nvPr/>
        </p:nvCxnSpPr>
        <p:spPr>
          <a:xfrm>
            <a:off x="281354" y="4832840"/>
            <a:ext cx="11072446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73579582-1ACC-4A48-BA4C-C771761D45EC}"/>
              </a:ext>
            </a:extLst>
          </p:cNvPr>
          <p:cNvSpPr/>
          <p:nvPr/>
        </p:nvSpPr>
        <p:spPr>
          <a:xfrm>
            <a:off x="4132510" y="5119537"/>
            <a:ext cx="1202838" cy="8146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0E51B93-7A9E-4B56-8B4F-F75AA0577BA0}"/>
              </a:ext>
            </a:extLst>
          </p:cNvPr>
          <p:cNvSpPr txBox="1"/>
          <p:nvPr/>
        </p:nvSpPr>
        <p:spPr>
          <a:xfrm>
            <a:off x="4267071" y="5343971"/>
            <a:ext cx="9443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accent6"/>
                </a:solidFill>
              </a:rPr>
              <a:t>Server</a:t>
            </a:r>
            <a:endParaRPr lang="ko-KR" altLang="en-US" sz="1500" b="1" dirty="0">
              <a:solidFill>
                <a:schemeClr val="accent6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83AA7C9-A672-4A61-8CBA-344C97EFF16F}"/>
              </a:ext>
            </a:extLst>
          </p:cNvPr>
          <p:cNvSpPr/>
          <p:nvPr/>
        </p:nvSpPr>
        <p:spPr>
          <a:xfrm>
            <a:off x="942976" y="5119537"/>
            <a:ext cx="1202838" cy="8146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8F014DC-1D11-445C-9064-6B7C93924664}"/>
              </a:ext>
            </a:extLst>
          </p:cNvPr>
          <p:cNvSpPr txBox="1"/>
          <p:nvPr/>
        </p:nvSpPr>
        <p:spPr>
          <a:xfrm>
            <a:off x="1066930" y="5343971"/>
            <a:ext cx="9443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bg1"/>
                </a:solidFill>
              </a:rPr>
              <a:t>Client1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97BC2D81-3651-4B9E-B002-F83CFDA797D5}"/>
              </a:ext>
            </a:extLst>
          </p:cNvPr>
          <p:cNvCxnSpPr>
            <a:cxnSpLocks/>
            <a:stCxn id="72" idx="1"/>
            <a:endCxn id="74" idx="3"/>
          </p:cNvCxnSpPr>
          <p:nvPr/>
        </p:nvCxnSpPr>
        <p:spPr>
          <a:xfrm flipH="1">
            <a:off x="2145814" y="5526858"/>
            <a:ext cx="198669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6D403717-E620-4C56-990F-0B56495E7DE4}"/>
              </a:ext>
            </a:extLst>
          </p:cNvPr>
          <p:cNvSpPr txBox="1"/>
          <p:nvPr/>
        </p:nvSpPr>
        <p:spPr>
          <a:xfrm>
            <a:off x="2341875" y="5541250"/>
            <a:ext cx="171801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6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/</a:t>
            </a:r>
            <a:r>
              <a:rPr lang="en-US" altLang="ko-KR" sz="1600" dirty="0" err="1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rsp</a:t>
            </a:r>
            <a:r>
              <a:rPr lang="en-US" altLang="ko-KR" sz="16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 1,2,3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1605601-8C05-4BCE-B64F-1CDA1CEBB5D2}"/>
              </a:ext>
            </a:extLst>
          </p:cNvPr>
          <p:cNvSpPr/>
          <p:nvPr/>
        </p:nvSpPr>
        <p:spPr>
          <a:xfrm>
            <a:off x="7364630" y="5133929"/>
            <a:ext cx="1202838" cy="8146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BA8339-5DD5-485A-8848-3A9F5AC97C95}"/>
              </a:ext>
            </a:extLst>
          </p:cNvPr>
          <p:cNvSpPr txBox="1"/>
          <p:nvPr/>
        </p:nvSpPr>
        <p:spPr>
          <a:xfrm>
            <a:off x="7488584" y="5358363"/>
            <a:ext cx="9443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bg1"/>
                </a:solidFill>
              </a:rPr>
              <a:t>Client2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1E1FFA4-66B3-44EA-8EB7-3E3EED2CF2EF}"/>
              </a:ext>
            </a:extLst>
          </p:cNvPr>
          <p:cNvSpPr txBox="1"/>
          <p:nvPr/>
        </p:nvSpPr>
        <p:spPr>
          <a:xfrm>
            <a:off x="5569695" y="5131214"/>
            <a:ext cx="171801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6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4.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에코</a:t>
            </a:r>
            <a:endParaRPr lang="ko-KR" sz="1600" dirty="0">
              <a:ea typeface="함초롬돋움"/>
            </a:endParaRP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9C83D2A4-6B23-4CD4-9331-5AFBD4FDF31E}"/>
              </a:ext>
            </a:extLst>
          </p:cNvPr>
          <p:cNvCxnSpPr>
            <a:cxnSpLocks/>
            <a:stCxn id="72" idx="3"/>
            <a:endCxn id="78" idx="1"/>
          </p:cNvCxnSpPr>
          <p:nvPr/>
        </p:nvCxnSpPr>
        <p:spPr>
          <a:xfrm>
            <a:off x="5335348" y="5526858"/>
            <a:ext cx="2029282" cy="1439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35799DF9-424F-4DC7-B493-7DDAEE87B767}"/>
              </a:ext>
            </a:extLst>
          </p:cNvPr>
          <p:cNvSpPr txBox="1"/>
          <p:nvPr/>
        </p:nvSpPr>
        <p:spPr>
          <a:xfrm>
            <a:off x="5512276" y="5546029"/>
            <a:ext cx="171801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6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/</a:t>
            </a:r>
            <a:r>
              <a:rPr lang="en-US" altLang="ko-KR" sz="1600" dirty="0" err="1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rsp</a:t>
            </a:r>
            <a:r>
              <a:rPr lang="ko-KR" altLang="en-US" sz="16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1,2,3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26B2470-47A6-4151-A7EC-F8E1271EAB5C}"/>
              </a:ext>
            </a:extLst>
          </p:cNvPr>
          <p:cNvSpPr txBox="1"/>
          <p:nvPr/>
        </p:nvSpPr>
        <p:spPr>
          <a:xfrm>
            <a:off x="2297325" y="5131214"/>
            <a:ext cx="171801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6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4.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에코</a:t>
            </a:r>
            <a:endParaRPr lang="ko-KR" sz="1600" dirty="0">
              <a:ea typeface="함초롬돋움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DC2BC2A4-7A9E-4EB7-8EE8-1E540A4786B5}"/>
              </a:ext>
            </a:extLst>
          </p:cNvPr>
          <p:cNvSpPr/>
          <p:nvPr/>
        </p:nvSpPr>
        <p:spPr>
          <a:xfrm>
            <a:off x="-32219" y="5333849"/>
            <a:ext cx="820494" cy="386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F0"/>
                </a:solidFill>
              </a:rPr>
              <a:t>4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463BEA-A4DE-4274-9F75-709C6471DBBE}"/>
              </a:ext>
            </a:extLst>
          </p:cNvPr>
          <p:cNvSpPr txBox="1"/>
          <p:nvPr/>
        </p:nvSpPr>
        <p:spPr>
          <a:xfrm>
            <a:off x="9539174" y="958388"/>
            <a:ext cx="10609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바위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가위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보</a:t>
            </a: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ADC48DC7-460B-42F4-A0ED-D0FD72E1599C}"/>
              </a:ext>
            </a:extLst>
          </p:cNvPr>
          <p:cNvCxnSpPr>
            <a:cxnSpLocks/>
          </p:cNvCxnSpPr>
          <p:nvPr/>
        </p:nvCxnSpPr>
        <p:spPr>
          <a:xfrm>
            <a:off x="9009530" y="660685"/>
            <a:ext cx="0" cy="578681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131046" y="333376"/>
            <a:ext cx="4631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현재 시나리오 내용 및 결과</a:t>
            </a:r>
          </a:p>
        </p:txBody>
      </p:sp>
    </p:spTree>
    <p:extLst>
      <p:ext uri="{BB962C8B-B14F-4D97-AF65-F5344CB8AC3E}">
        <p14:creationId xmlns:p14="http://schemas.microsoft.com/office/powerpoint/2010/main" val="3985688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9" r="21084" b="37250"/>
          <a:stretch/>
        </p:blipFill>
        <p:spPr>
          <a:xfrm>
            <a:off x="464296" y="409575"/>
            <a:ext cx="478680" cy="504826"/>
          </a:xfrm>
          <a:prstGeom prst="rect">
            <a:avLst/>
          </a:prstGeom>
          <a:effectLst>
            <a:outerShdw dist="25400" dir="2700000" algn="tl" rotWithShape="0">
              <a:schemeClr val="accent1">
                <a:lumMod val="50000"/>
                <a:alpha val="40000"/>
              </a:schemeClr>
            </a:outerShdw>
          </a:effectLst>
        </p:spPr>
      </p:pic>
      <p:sp>
        <p:nvSpPr>
          <p:cNvPr id="27" name="TextBox 26"/>
          <p:cNvSpPr txBox="1"/>
          <p:nvPr/>
        </p:nvSpPr>
        <p:spPr>
          <a:xfrm>
            <a:off x="10119457" y="6593495"/>
            <a:ext cx="20024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latin typeface="+mn-ea"/>
              </a:rPr>
              <a:t>Copyrightⓒ. </a:t>
            </a:r>
            <a:r>
              <a:rPr lang="ko-KR" altLang="en-US" sz="800" dirty="0">
                <a:latin typeface="+mn-ea"/>
              </a:rPr>
              <a:t>네트워크프로그래밍 </a:t>
            </a:r>
            <a:r>
              <a:rPr lang="en-US" altLang="ko-KR" sz="800" dirty="0">
                <a:latin typeface="+mn-ea"/>
              </a:rPr>
              <a:t>3</a:t>
            </a:r>
            <a:r>
              <a:rPr lang="ko-KR" altLang="en-US" sz="800" dirty="0">
                <a:latin typeface="+mn-ea"/>
              </a:rPr>
              <a:t>팀</a:t>
            </a:r>
            <a:r>
              <a:rPr lang="en-US" altLang="ko-KR" sz="800" dirty="0">
                <a:latin typeface="+mn-ea"/>
              </a:rPr>
              <a:t> </a:t>
            </a:r>
            <a:endParaRPr lang="ko-KR" altLang="en-US" sz="800" dirty="0"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50096" y="764546"/>
            <a:ext cx="39741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TEAM 3, Network Programming – design content and results</a:t>
            </a:r>
            <a:endParaRPr lang="ko-KR" altLang="en-US" sz="11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109064" y="1242897"/>
            <a:ext cx="1202838" cy="8146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243625" y="1467331"/>
            <a:ext cx="9443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accent6"/>
                </a:solidFill>
              </a:rPr>
              <a:t>Server</a:t>
            </a:r>
            <a:endParaRPr lang="ko-KR" altLang="en-US" sz="1500" b="1" dirty="0">
              <a:solidFill>
                <a:schemeClr val="accent6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19530" y="1242897"/>
            <a:ext cx="1202838" cy="8146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043484" y="1467331"/>
            <a:ext cx="9443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bg1"/>
                </a:solidFill>
              </a:rPr>
              <a:t>Client1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cxnSp>
        <p:nvCxnSpPr>
          <p:cNvPr id="3" name="직선 화살표 연결선 2"/>
          <p:cNvCxnSpPr>
            <a:stCxn id="23" idx="3"/>
            <a:endCxn id="17" idx="1"/>
          </p:cNvCxnSpPr>
          <p:nvPr/>
        </p:nvCxnSpPr>
        <p:spPr>
          <a:xfrm>
            <a:off x="2122368" y="1650218"/>
            <a:ext cx="198669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65723" y="2200034"/>
            <a:ext cx="11072446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81354" y="3480778"/>
            <a:ext cx="11072446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3EC356B-CFB7-4893-99A3-1C4E04942227}"/>
              </a:ext>
            </a:extLst>
          </p:cNvPr>
          <p:cNvSpPr txBox="1"/>
          <p:nvPr/>
        </p:nvSpPr>
        <p:spPr>
          <a:xfrm>
            <a:off x="2343592" y="1274627"/>
            <a:ext cx="171801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6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1. RSP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승패 결과</a:t>
            </a:r>
            <a:endParaRPr lang="en-US" altLang="ko-KR" sz="1600" dirty="0">
              <a:latin typeface="함초롬돋움" panose="020B0604000101010101" pitchFamily="50" charset="-127"/>
              <a:ea typeface="함초롬돋움"/>
              <a:cs typeface="함초롬돋움" panose="020B060400010101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132510" y="2413288"/>
            <a:ext cx="1202838" cy="8146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267071" y="2637722"/>
            <a:ext cx="9443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accent6"/>
                </a:solidFill>
              </a:rPr>
              <a:t>Server</a:t>
            </a:r>
            <a:endParaRPr lang="ko-KR" altLang="en-US" sz="1500" b="1" dirty="0">
              <a:solidFill>
                <a:schemeClr val="accent6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942976" y="2413288"/>
            <a:ext cx="1202838" cy="8146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066930" y="2637722"/>
            <a:ext cx="9443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bg1"/>
                </a:solidFill>
              </a:rPr>
              <a:t>Client1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cxnSp>
        <p:nvCxnSpPr>
          <p:cNvPr id="38" name="직선 화살표 연결선 37"/>
          <p:cNvCxnSpPr>
            <a:cxnSpLocks/>
            <a:stCxn id="32" idx="1"/>
            <a:endCxn id="36" idx="3"/>
          </p:cNvCxnSpPr>
          <p:nvPr/>
        </p:nvCxnSpPr>
        <p:spPr>
          <a:xfrm flipH="1">
            <a:off x="2145814" y="2820609"/>
            <a:ext cx="198669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-8187" y="1228137"/>
            <a:ext cx="820494" cy="386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F0"/>
                </a:solidFill>
              </a:rPr>
              <a:t>4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-23427" y="2731531"/>
            <a:ext cx="820494" cy="386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F0"/>
                </a:solidFill>
              </a:rPr>
              <a:t>5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-28070" y="3974815"/>
            <a:ext cx="820494" cy="386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F0"/>
                </a:solidFill>
              </a:rPr>
              <a:t>6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3EC356B-CFB7-4893-99A3-1C4E04942227}"/>
              </a:ext>
            </a:extLst>
          </p:cNvPr>
          <p:cNvSpPr txBox="1"/>
          <p:nvPr/>
        </p:nvSpPr>
        <p:spPr>
          <a:xfrm>
            <a:off x="2340175" y="2442961"/>
            <a:ext cx="171801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6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2.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에코</a:t>
            </a:r>
            <a:endParaRPr lang="ko-KR" sz="1600" dirty="0">
              <a:ea typeface="함초롬돋움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3EC356B-CFB7-4893-99A3-1C4E04942227}"/>
              </a:ext>
            </a:extLst>
          </p:cNvPr>
          <p:cNvSpPr txBox="1"/>
          <p:nvPr/>
        </p:nvSpPr>
        <p:spPr>
          <a:xfrm>
            <a:off x="2304567" y="1701083"/>
            <a:ext cx="171801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6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&gt;&gt; /res 1,2,3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3EC356B-CFB7-4893-99A3-1C4E04942227}"/>
              </a:ext>
            </a:extLst>
          </p:cNvPr>
          <p:cNvSpPr txBox="1"/>
          <p:nvPr/>
        </p:nvSpPr>
        <p:spPr>
          <a:xfrm>
            <a:off x="2341875" y="2852931"/>
            <a:ext cx="171801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6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/res 1,2,3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48AE5FF-93E6-4D37-858A-4BB3A1F93482}"/>
              </a:ext>
            </a:extLst>
          </p:cNvPr>
          <p:cNvSpPr/>
          <p:nvPr/>
        </p:nvSpPr>
        <p:spPr>
          <a:xfrm>
            <a:off x="4132510" y="3793861"/>
            <a:ext cx="1202838" cy="8146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DB35BF7-B214-41B9-9ED7-A40024F1A1AC}"/>
              </a:ext>
            </a:extLst>
          </p:cNvPr>
          <p:cNvSpPr txBox="1"/>
          <p:nvPr/>
        </p:nvSpPr>
        <p:spPr>
          <a:xfrm>
            <a:off x="4267071" y="4018295"/>
            <a:ext cx="9443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accent6"/>
                </a:solidFill>
              </a:rPr>
              <a:t>Server</a:t>
            </a:r>
            <a:endParaRPr lang="ko-KR" altLang="en-US" sz="1500" b="1" dirty="0">
              <a:solidFill>
                <a:schemeClr val="accent6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5E180E2-2494-4BAF-A692-36527B652133}"/>
              </a:ext>
            </a:extLst>
          </p:cNvPr>
          <p:cNvSpPr/>
          <p:nvPr/>
        </p:nvSpPr>
        <p:spPr>
          <a:xfrm>
            <a:off x="942976" y="3793861"/>
            <a:ext cx="1202838" cy="8146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9A36265-A2A2-4100-97A2-CBF698BCEE21}"/>
              </a:ext>
            </a:extLst>
          </p:cNvPr>
          <p:cNvSpPr txBox="1"/>
          <p:nvPr/>
        </p:nvSpPr>
        <p:spPr>
          <a:xfrm>
            <a:off x="1066930" y="4018295"/>
            <a:ext cx="9443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bg1"/>
                </a:solidFill>
              </a:rPr>
              <a:t>Client1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FE1D2B6-367F-4C15-A8EF-CD3DB68AD87B}"/>
              </a:ext>
            </a:extLst>
          </p:cNvPr>
          <p:cNvSpPr/>
          <p:nvPr/>
        </p:nvSpPr>
        <p:spPr>
          <a:xfrm>
            <a:off x="7364630" y="3808253"/>
            <a:ext cx="1202838" cy="8146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76E6611-DCD5-452A-9CDA-96DADCDD2749}"/>
              </a:ext>
            </a:extLst>
          </p:cNvPr>
          <p:cNvSpPr txBox="1"/>
          <p:nvPr/>
        </p:nvSpPr>
        <p:spPr>
          <a:xfrm>
            <a:off x="7488584" y="4032687"/>
            <a:ext cx="9443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bg1"/>
                </a:solidFill>
              </a:rPr>
              <a:t>Client2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A5FCB71F-FD89-4CFD-93BC-EBE897ABC6CE}"/>
              </a:ext>
            </a:extLst>
          </p:cNvPr>
          <p:cNvCxnSpPr/>
          <p:nvPr/>
        </p:nvCxnSpPr>
        <p:spPr>
          <a:xfrm>
            <a:off x="281354" y="4832840"/>
            <a:ext cx="11072446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73579582-1ACC-4A48-BA4C-C771761D45EC}"/>
              </a:ext>
            </a:extLst>
          </p:cNvPr>
          <p:cNvSpPr/>
          <p:nvPr/>
        </p:nvSpPr>
        <p:spPr>
          <a:xfrm>
            <a:off x="4132510" y="5119537"/>
            <a:ext cx="1202838" cy="8146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0E51B93-7A9E-4B56-8B4F-F75AA0577BA0}"/>
              </a:ext>
            </a:extLst>
          </p:cNvPr>
          <p:cNvSpPr txBox="1"/>
          <p:nvPr/>
        </p:nvSpPr>
        <p:spPr>
          <a:xfrm>
            <a:off x="4267071" y="5343971"/>
            <a:ext cx="9443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accent6"/>
                </a:solidFill>
              </a:rPr>
              <a:t>Server</a:t>
            </a:r>
            <a:endParaRPr lang="ko-KR" altLang="en-US" sz="1500" b="1" dirty="0">
              <a:solidFill>
                <a:schemeClr val="accent6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83AA7C9-A672-4A61-8CBA-344C97EFF16F}"/>
              </a:ext>
            </a:extLst>
          </p:cNvPr>
          <p:cNvSpPr/>
          <p:nvPr/>
        </p:nvSpPr>
        <p:spPr>
          <a:xfrm>
            <a:off x="942976" y="5119537"/>
            <a:ext cx="1202838" cy="8146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8F014DC-1D11-445C-9064-6B7C93924664}"/>
              </a:ext>
            </a:extLst>
          </p:cNvPr>
          <p:cNvSpPr txBox="1"/>
          <p:nvPr/>
        </p:nvSpPr>
        <p:spPr>
          <a:xfrm>
            <a:off x="1066930" y="5343971"/>
            <a:ext cx="9443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bg1"/>
                </a:solidFill>
              </a:rPr>
              <a:t>Client1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97BC2D81-3651-4B9E-B002-F83CFDA797D5}"/>
              </a:ext>
            </a:extLst>
          </p:cNvPr>
          <p:cNvCxnSpPr>
            <a:cxnSpLocks/>
            <a:stCxn id="72" idx="1"/>
            <a:endCxn id="74" idx="3"/>
          </p:cNvCxnSpPr>
          <p:nvPr/>
        </p:nvCxnSpPr>
        <p:spPr>
          <a:xfrm flipH="1">
            <a:off x="2145814" y="5526858"/>
            <a:ext cx="198669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6D403717-E620-4C56-990F-0B56495E7DE4}"/>
              </a:ext>
            </a:extLst>
          </p:cNvPr>
          <p:cNvSpPr txBox="1"/>
          <p:nvPr/>
        </p:nvSpPr>
        <p:spPr>
          <a:xfrm>
            <a:off x="2314980" y="5612969"/>
            <a:ext cx="171801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6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/</a:t>
            </a:r>
            <a:r>
              <a:rPr lang="en-US" altLang="ko-KR" sz="1600" dirty="0" err="1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sel</a:t>
            </a:r>
            <a:r>
              <a:rPr lang="en-US" altLang="ko-KR" sz="16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 1,2,3,4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1605601-8C05-4BCE-B64F-1CDA1CEBB5D2}"/>
              </a:ext>
            </a:extLst>
          </p:cNvPr>
          <p:cNvSpPr/>
          <p:nvPr/>
        </p:nvSpPr>
        <p:spPr>
          <a:xfrm>
            <a:off x="7364630" y="5133929"/>
            <a:ext cx="1202838" cy="8146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BA8339-5DD5-485A-8848-3A9F5AC97C95}"/>
              </a:ext>
            </a:extLst>
          </p:cNvPr>
          <p:cNvSpPr txBox="1"/>
          <p:nvPr/>
        </p:nvSpPr>
        <p:spPr>
          <a:xfrm>
            <a:off x="7488584" y="5358363"/>
            <a:ext cx="9443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bg1"/>
                </a:solidFill>
              </a:rPr>
              <a:t>Client2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1E1FFA4-66B3-44EA-8EB7-3E3EED2CF2EF}"/>
              </a:ext>
            </a:extLst>
          </p:cNvPr>
          <p:cNvSpPr txBox="1"/>
          <p:nvPr/>
        </p:nvSpPr>
        <p:spPr>
          <a:xfrm>
            <a:off x="5569695" y="5131214"/>
            <a:ext cx="171801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6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4.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에코</a:t>
            </a:r>
            <a:endParaRPr lang="ko-KR" sz="1600" dirty="0">
              <a:ea typeface="함초롬돋움"/>
            </a:endParaRP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9C83D2A4-6B23-4CD4-9331-5AFBD4FDF31E}"/>
              </a:ext>
            </a:extLst>
          </p:cNvPr>
          <p:cNvCxnSpPr>
            <a:cxnSpLocks/>
            <a:stCxn id="72" idx="3"/>
            <a:endCxn id="78" idx="1"/>
          </p:cNvCxnSpPr>
          <p:nvPr/>
        </p:nvCxnSpPr>
        <p:spPr>
          <a:xfrm>
            <a:off x="5335348" y="5526858"/>
            <a:ext cx="2029282" cy="1439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35799DF9-424F-4DC7-B493-7DDAEE87B767}"/>
              </a:ext>
            </a:extLst>
          </p:cNvPr>
          <p:cNvSpPr txBox="1"/>
          <p:nvPr/>
        </p:nvSpPr>
        <p:spPr>
          <a:xfrm>
            <a:off x="5512276" y="5617748"/>
            <a:ext cx="171801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6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/</a:t>
            </a:r>
            <a:r>
              <a:rPr lang="en-US" altLang="ko-KR" sz="1600" dirty="0" err="1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sel</a:t>
            </a:r>
            <a:r>
              <a:rPr lang="en-US" altLang="ko-KR" sz="16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 1,2,3,4</a:t>
            </a:r>
          </a:p>
          <a:p>
            <a:pPr algn="ctr"/>
            <a:endParaRPr lang="en-US" altLang="ko-KR" sz="1600" dirty="0">
              <a:latin typeface="함초롬돋움" panose="020B0604000101010101" pitchFamily="50" charset="-127"/>
              <a:ea typeface="함초롬돋움"/>
              <a:cs typeface="함초롬돋움" panose="020B0604000101010101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26B2470-47A6-4151-A7EC-F8E1271EAB5C}"/>
              </a:ext>
            </a:extLst>
          </p:cNvPr>
          <p:cNvSpPr txBox="1"/>
          <p:nvPr/>
        </p:nvSpPr>
        <p:spPr>
          <a:xfrm>
            <a:off x="2297325" y="5131214"/>
            <a:ext cx="171801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6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4.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에코</a:t>
            </a:r>
            <a:endParaRPr lang="ko-KR" sz="1600" dirty="0">
              <a:ea typeface="함초롬돋움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DC2BC2A4-7A9E-4EB7-8EE8-1E540A4786B5}"/>
              </a:ext>
            </a:extLst>
          </p:cNvPr>
          <p:cNvSpPr/>
          <p:nvPr/>
        </p:nvSpPr>
        <p:spPr>
          <a:xfrm>
            <a:off x="-32219" y="5333849"/>
            <a:ext cx="820494" cy="386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F0"/>
                </a:solidFill>
              </a:rPr>
              <a:t>7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1FF8376-ECFF-4483-A93B-C8E251078F42}"/>
              </a:ext>
            </a:extLst>
          </p:cNvPr>
          <p:cNvSpPr/>
          <p:nvPr/>
        </p:nvSpPr>
        <p:spPr>
          <a:xfrm>
            <a:off x="7364630" y="1237214"/>
            <a:ext cx="1202838" cy="8146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A655BFD-027B-4E23-A2A8-4F24C4B0D021}"/>
              </a:ext>
            </a:extLst>
          </p:cNvPr>
          <p:cNvSpPr txBox="1"/>
          <p:nvPr/>
        </p:nvSpPr>
        <p:spPr>
          <a:xfrm>
            <a:off x="7488584" y="1492892"/>
            <a:ext cx="9443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bg1"/>
                </a:solidFill>
              </a:rPr>
              <a:t>Client2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C3DFA42-F65E-48D0-8F4A-FD65D52AAD46}"/>
              </a:ext>
            </a:extLst>
          </p:cNvPr>
          <p:cNvSpPr txBox="1"/>
          <p:nvPr/>
        </p:nvSpPr>
        <p:spPr>
          <a:xfrm>
            <a:off x="9327596" y="921667"/>
            <a:ext cx="1827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선 접속 승리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후 접속 승리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무승부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C7174B3-E98E-4D6E-997C-4510DB85CEB2}"/>
              </a:ext>
            </a:extLst>
          </p:cNvPr>
          <p:cNvSpPr/>
          <p:nvPr/>
        </p:nvSpPr>
        <p:spPr>
          <a:xfrm>
            <a:off x="7364630" y="2425299"/>
            <a:ext cx="1202838" cy="8146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E73EFBC5-CEAA-4B17-AFFE-7DE132712186}"/>
              </a:ext>
            </a:extLst>
          </p:cNvPr>
          <p:cNvCxnSpPr>
            <a:cxnSpLocks/>
            <a:stCxn id="32" idx="3"/>
            <a:endCxn id="65" idx="1"/>
          </p:cNvCxnSpPr>
          <p:nvPr/>
        </p:nvCxnSpPr>
        <p:spPr>
          <a:xfrm>
            <a:off x="5335348" y="2820609"/>
            <a:ext cx="2029282" cy="1201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869DF437-86ED-4B2E-981A-9F0F61C7ABBA}"/>
              </a:ext>
            </a:extLst>
          </p:cNvPr>
          <p:cNvSpPr txBox="1"/>
          <p:nvPr/>
        </p:nvSpPr>
        <p:spPr>
          <a:xfrm>
            <a:off x="5490983" y="2442961"/>
            <a:ext cx="171801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6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2.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에코</a:t>
            </a:r>
            <a:endParaRPr lang="ko-KR" sz="1600" dirty="0">
              <a:ea typeface="함초롬돋움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23573A4-12A4-41A6-AE9B-A5CBB027BF5D}"/>
              </a:ext>
            </a:extLst>
          </p:cNvPr>
          <p:cNvSpPr txBox="1"/>
          <p:nvPr/>
        </p:nvSpPr>
        <p:spPr>
          <a:xfrm>
            <a:off x="5474418" y="2861896"/>
            <a:ext cx="171801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6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/res 1,2,3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121B91E-DA97-4D72-BBDA-48E4D62A8D39}"/>
              </a:ext>
            </a:extLst>
          </p:cNvPr>
          <p:cNvSpPr txBox="1"/>
          <p:nvPr/>
        </p:nvSpPr>
        <p:spPr>
          <a:xfrm>
            <a:off x="9096663" y="4003208"/>
            <a:ext cx="2514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If </a:t>
            </a:r>
            <a:r>
              <a:rPr lang="ko-KR" altLang="en-US" dirty="0">
                <a:solidFill>
                  <a:srgbClr val="FF0000"/>
                </a:solidFill>
              </a:rPr>
              <a:t>클라이언트 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>
                <a:solidFill>
                  <a:srgbClr val="FF0000"/>
                </a:solidFill>
              </a:rPr>
              <a:t>이 승리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D00D693-DD29-41DC-9A90-9ACEC8290D06}"/>
              </a:ext>
            </a:extLst>
          </p:cNvPr>
          <p:cNvSpPr txBox="1"/>
          <p:nvPr/>
        </p:nvSpPr>
        <p:spPr>
          <a:xfrm>
            <a:off x="7488584" y="2673418"/>
            <a:ext cx="9443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bg1"/>
                </a:solidFill>
              </a:rPr>
              <a:t>Client2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335852F4-7714-49B8-832C-BEADAEA18252}"/>
              </a:ext>
            </a:extLst>
          </p:cNvPr>
          <p:cNvCxnSpPr/>
          <p:nvPr/>
        </p:nvCxnSpPr>
        <p:spPr>
          <a:xfrm>
            <a:off x="2122368" y="4180052"/>
            <a:ext cx="198669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5BE64575-A680-4723-AF0B-6804EFCC3FED}"/>
              </a:ext>
            </a:extLst>
          </p:cNvPr>
          <p:cNvSpPr txBox="1"/>
          <p:nvPr/>
        </p:nvSpPr>
        <p:spPr>
          <a:xfrm>
            <a:off x="2343592" y="3804461"/>
            <a:ext cx="171801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6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3.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원하는 항목</a:t>
            </a:r>
            <a:endParaRPr lang="en-US" altLang="ko-KR" sz="1600" dirty="0">
              <a:latin typeface="함초롬돋움" panose="020B0604000101010101" pitchFamily="50" charset="-127"/>
              <a:ea typeface="함초롬돋움"/>
              <a:cs typeface="함초롬돋움" panose="020B0604000101010101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DD2D26B-48A8-4A2A-AAD8-3F51A70015B2}"/>
              </a:ext>
            </a:extLst>
          </p:cNvPr>
          <p:cNvSpPr txBox="1"/>
          <p:nvPr/>
        </p:nvSpPr>
        <p:spPr>
          <a:xfrm>
            <a:off x="2295604" y="4230917"/>
            <a:ext cx="171801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6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&gt;&gt; /</a:t>
            </a:r>
            <a:r>
              <a:rPr lang="en-US" altLang="ko-KR" sz="1600" dirty="0" err="1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sel</a:t>
            </a:r>
            <a:r>
              <a:rPr lang="en-US" altLang="ko-KR" sz="16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 1,2,3,4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4F1E7DB9-5281-4F10-BEA1-BEE83BAF216A}"/>
              </a:ext>
            </a:extLst>
          </p:cNvPr>
          <p:cNvSpPr/>
          <p:nvPr/>
        </p:nvSpPr>
        <p:spPr>
          <a:xfrm>
            <a:off x="9217410" y="5376315"/>
            <a:ext cx="712391" cy="38600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FE59D6B-1FA7-4935-9222-2A6A778F16E0}"/>
              </a:ext>
            </a:extLst>
          </p:cNvPr>
          <p:cNvSpPr txBox="1"/>
          <p:nvPr/>
        </p:nvSpPr>
        <p:spPr>
          <a:xfrm>
            <a:off x="10090199" y="5384653"/>
            <a:ext cx="1698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빙고 게임 시작</a:t>
            </a:r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E5FF9697-0532-4B37-BEFE-9B959B6F97F6}"/>
              </a:ext>
            </a:extLst>
          </p:cNvPr>
          <p:cNvCxnSpPr>
            <a:cxnSpLocks/>
          </p:cNvCxnSpPr>
          <p:nvPr/>
        </p:nvCxnSpPr>
        <p:spPr>
          <a:xfrm>
            <a:off x="9009530" y="660685"/>
            <a:ext cx="0" cy="578681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131046" y="333376"/>
            <a:ext cx="4631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현재 시나리오 내용 및 결과</a:t>
            </a:r>
          </a:p>
        </p:txBody>
      </p:sp>
    </p:spTree>
    <p:extLst>
      <p:ext uri="{BB962C8B-B14F-4D97-AF65-F5344CB8AC3E}">
        <p14:creationId xmlns:p14="http://schemas.microsoft.com/office/powerpoint/2010/main" val="4125543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AFC303-7ABD-4F1D-A33F-985B590CF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8081300C-F5C6-43FC-A711-CFF72848AD74}"/>
              </a:ext>
            </a:extLst>
          </p:cNvPr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829E08BF-DF07-4E76-B38B-70F26AD16F4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9" r="21084" b="37250"/>
          <a:stretch/>
        </p:blipFill>
        <p:spPr>
          <a:xfrm>
            <a:off x="464296" y="409575"/>
            <a:ext cx="478680" cy="504826"/>
          </a:xfrm>
          <a:prstGeom prst="rect">
            <a:avLst/>
          </a:prstGeom>
          <a:effectLst>
            <a:outerShdw dist="25400" dir="2700000" algn="tl" rotWithShape="0">
              <a:schemeClr val="accent1">
                <a:lumMod val="50000"/>
                <a:alpha val="40000"/>
              </a:schemeClr>
            </a:outerShdw>
          </a:effec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E4C8ED1-7882-45DC-9FC9-C4873F53FC70}"/>
              </a:ext>
            </a:extLst>
          </p:cNvPr>
          <p:cNvSpPr txBox="1"/>
          <p:nvPr/>
        </p:nvSpPr>
        <p:spPr>
          <a:xfrm>
            <a:off x="10119457" y="6593495"/>
            <a:ext cx="20024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latin typeface="+mn-ea"/>
              </a:rPr>
              <a:t>Copyrightⓒ. </a:t>
            </a:r>
            <a:r>
              <a:rPr lang="ko-KR" altLang="en-US" sz="800" dirty="0">
                <a:latin typeface="+mn-ea"/>
              </a:rPr>
              <a:t>네트워크프로그래밍 </a:t>
            </a:r>
            <a:r>
              <a:rPr lang="en-US" altLang="ko-KR" sz="800" dirty="0">
                <a:latin typeface="+mn-ea"/>
              </a:rPr>
              <a:t>3</a:t>
            </a:r>
            <a:r>
              <a:rPr lang="ko-KR" altLang="en-US" sz="800" dirty="0">
                <a:latin typeface="+mn-ea"/>
              </a:rPr>
              <a:t>팀</a:t>
            </a:r>
            <a:r>
              <a:rPr lang="en-US" altLang="ko-KR" sz="800" dirty="0">
                <a:latin typeface="+mn-ea"/>
              </a:rPr>
              <a:t> </a:t>
            </a:r>
            <a:endParaRPr lang="ko-KR" altLang="en-US" sz="800" dirty="0">
              <a:latin typeface="+mn-e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6FD1CB6-CAD9-49F5-B234-082471951A26}"/>
              </a:ext>
            </a:extLst>
          </p:cNvPr>
          <p:cNvSpPr txBox="1"/>
          <p:nvPr/>
        </p:nvSpPr>
        <p:spPr>
          <a:xfrm>
            <a:off x="1150096" y="764546"/>
            <a:ext cx="39741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TEAM 3, Network Programming – design content and results</a:t>
            </a:r>
            <a:endParaRPr lang="ko-KR" altLang="en-US" sz="1100" dirty="0"/>
          </a:p>
        </p:txBody>
      </p:sp>
      <p:sp>
        <p:nvSpPr>
          <p:cNvPr id="63" name="슬라이드 번호 개체 틀 7">
            <a:extLst>
              <a:ext uri="{FF2B5EF4-FFF2-40B4-BE49-F238E27FC236}">
                <a16:creationId xmlns:a16="http://schemas.microsoft.com/office/drawing/2014/main" id="{802E3EA0-D08B-423A-B61C-2432C9709E7F}"/>
              </a:ext>
            </a:extLst>
          </p:cNvPr>
          <p:cNvSpPr txBox="1">
            <a:spLocks/>
          </p:cNvSpPr>
          <p:nvPr/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89EC6C-4145-4527-B052-BF633A9807EA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1C16B73-926D-4165-9FE5-B34261EC0968}"/>
              </a:ext>
            </a:extLst>
          </p:cNvPr>
          <p:cNvSpPr/>
          <p:nvPr/>
        </p:nvSpPr>
        <p:spPr>
          <a:xfrm>
            <a:off x="4109064" y="1242897"/>
            <a:ext cx="1202838" cy="8146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CA22201-8133-4604-A34C-1F64C84A28DB}"/>
              </a:ext>
            </a:extLst>
          </p:cNvPr>
          <p:cNvSpPr txBox="1"/>
          <p:nvPr/>
        </p:nvSpPr>
        <p:spPr>
          <a:xfrm>
            <a:off x="4243625" y="1467331"/>
            <a:ext cx="9443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accent6"/>
                </a:solidFill>
              </a:rPr>
              <a:t>Server</a:t>
            </a:r>
            <a:endParaRPr lang="ko-KR" altLang="en-US" sz="1500" b="1" dirty="0">
              <a:solidFill>
                <a:schemeClr val="accent6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FC9D45A-8BC7-4476-99CD-A5C6FEE0070D}"/>
              </a:ext>
            </a:extLst>
          </p:cNvPr>
          <p:cNvSpPr/>
          <p:nvPr/>
        </p:nvSpPr>
        <p:spPr>
          <a:xfrm>
            <a:off x="919530" y="1242897"/>
            <a:ext cx="1202838" cy="8146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E1C778A-0791-42FA-8B63-DF553B5ED84B}"/>
              </a:ext>
            </a:extLst>
          </p:cNvPr>
          <p:cNvSpPr txBox="1"/>
          <p:nvPr/>
        </p:nvSpPr>
        <p:spPr>
          <a:xfrm>
            <a:off x="1043484" y="1467331"/>
            <a:ext cx="9443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bg1"/>
                </a:solidFill>
              </a:rPr>
              <a:t>Client1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C05DCA69-03E3-43A6-AC51-9AA500B793CA}"/>
              </a:ext>
            </a:extLst>
          </p:cNvPr>
          <p:cNvCxnSpPr>
            <a:stCxn id="67" idx="3"/>
            <a:endCxn id="64" idx="1"/>
          </p:cNvCxnSpPr>
          <p:nvPr/>
        </p:nvCxnSpPr>
        <p:spPr>
          <a:xfrm>
            <a:off x="2122368" y="1650218"/>
            <a:ext cx="198669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DCEAA83-8BEE-4B8B-8EE6-E9C702EE6878}"/>
              </a:ext>
            </a:extLst>
          </p:cNvPr>
          <p:cNvCxnSpPr/>
          <p:nvPr/>
        </p:nvCxnSpPr>
        <p:spPr>
          <a:xfrm>
            <a:off x="265723" y="2200034"/>
            <a:ext cx="11072446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AA13C4AD-0D3F-419F-97C9-9918E8B65B44}"/>
              </a:ext>
            </a:extLst>
          </p:cNvPr>
          <p:cNvCxnSpPr/>
          <p:nvPr/>
        </p:nvCxnSpPr>
        <p:spPr>
          <a:xfrm>
            <a:off x="281354" y="3480778"/>
            <a:ext cx="11072446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D8C8F6F9-8BCF-4272-877E-3C60C8F7FFB9}"/>
              </a:ext>
            </a:extLst>
          </p:cNvPr>
          <p:cNvSpPr txBox="1"/>
          <p:nvPr/>
        </p:nvSpPr>
        <p:spPr>
          <a:xfrm>
            <a:off x="2253945" y="1274627"/>
            <a:ext cx="171801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6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1.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빙고 칸 선택</a:t>
            </a:r>
            <a:endParaRPr lang="en-US" altLang="ko-KR" sz="1600" dirty="0">
              <a:latin typeface="함초롬돋움" panose="020B0604000101010101" pitchFamily="50" charset="-127"/>
              <a:ea typeface="함초롬돋움"/>
              <a:cs typeface="함초롬돋움" panose="020B0604000101010101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2E544AC4-AC06-4548-8CBF-55551D0675F8}"/>
              </a:ext>
            </a:extLst>
          </p:cNvPr>
          <p:cNvSpPr/>
          <p:nvPr/>
        </p:nvSpPr>
        <p:spPr>
          <a:xfrm>
            <a:off x="4132510" y="2413288"/>
            <a:ext cx="1202838" cy="8146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F5D2448-FA27-4AEA-B8A2-9581D4F25104}"/>
              </a:ext>
            </a:extLst>
          </p:cNvPr>
          <p:cNvSpPr txBox="1"/>
          <p:nvPr/>
        </p:nvSpPr>
        <p:spPr>
          <a:xfrm>
            <a:off x="4267071" y="2637722"/>
            <a:ext cx="9443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accent6"/>
                </a:solidFill>
              </a:rPr>
              <a:t>Server</a:t>
            </a:r>
            <a:endParaRPr lang="ko-KR" altLang="en-US" sz="1500" b="1" dirty="0">
              <a:solidFill>
                <a:schemeClr val="accent6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67A04AC-7169-4D2B-B6C5-7DE884C3ABD3}"/>
              </a:ext>
            </a:extLst>
          </p:cNvPr>
          <p:cNvSpPr/>
          <p:nvPr/>
        </p:nvSpPr>
        <p:spPr>
          <a:xfrm>
            <a:off x="942976" y="2413288"/>
            <a:ext cx="1202838" cy="8146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70E8AEC-6402-495C-A1AE-E8320D87AECE}"/>
              </a:ext>
            </a:extLst>
          </p:cNvPr>
          <p:cNvSpPr txBox="1"/>
          <p:nvPr/>
        </p:nvSpPr>
        <p:spPr>
          <a:xfrm>
            <a:off x="1066930" y="2637722"/>
            <a:ext cx="9443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bg1"/>
                </a:solidFill>
              </a:rPr>
              <a:t>Client1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371C0BCD-3923-4910-B9EC-2CEF8F30C8F6}"/>
              </a:ext>
            </a:extLst>
          </p:cNvPr>
          <p:cNvCxnSpPr>
            <a:cxnSpLocks/>
            <a:stCxn id="73" idx="1"/>
            <a:endCxn id="75" idx="3"/>
          </p:cNvCxnSpPr>
          <p:nvPr/>
        </p:nvCxnSpPr>
        <p:spPr>
          <a:xfrm flipH="1">
            <a:off x="2145814" y="2820609"/>
            <a:ext cx="198669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0CFBD4F4-049B-4EC0-81A1-9B80792CB7F0}"/>
              </a:ext>
            </a:extLst>
          </p:cNvPr>
          <p:cNvSpPr/>
          <p:nvPr/>
        </p:nvSpPr>
        <p:spPr>
          <a:xfrm>
            <a:off x="-8187" y="1228137"/>
            <a:ext cx="820494" cy="386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F0"/>
                </a:solidFill>
              </a:rPr>
              <a:t>8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8F72994-0C90-4F08-AACE-C6E03C1B484A}"/>
              </a:ext>
            </a:extLst>
          </p:cNvPr>
          <p:cNvSpPr/>
          <p:nvPr/>
        </p:nvSpPr>
        <p:spPr>
          <a:xfrm>
            <a:off x="-23427" y="2731531"/>
            <a:ext cx="820494" cy="386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F0"/>
                </a:solidFill>
              </a:rPr>
              <a:t>9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BA0E607-9740-456C-81D4-E6BA2F7E0D66}"/>
              </a:ext>
            </a:extLst>
          </p:cNvPr>
          <p:cNvSpPr/>
          <p:nvPr/>
        </p:nvSpPr>
        <p:spPr>
          <a:xfrm>
            <a:off x="-36862" y="3974815"/>
            <a:ext cx="820494" cy="386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F0"/>
                </a:solidFill>
              </a:rPr>
              <a:t>10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B534EC6-9B3F-4761-8B46-3078DC7C0846}"/>
              </a:ext>
            </a:extLst>
          </p:cNvPr>
          <p:cNvSpPr txBox="1"/>
          <p:nvPr/>
        </p:nvSpPr>
        <p:spPr>
          <a:xfrm>
            <a:off x="2340175" y="2442961"/>
            <a:ext cx="171801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6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2.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에코</a:t>
            </a:r>
            <a:endParaRPr lang="ko-KR" sz="1600" dirty="0">
              <a:ea typeface="함초롬돋움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591C765-D4F1-4268-B2DF-1C7A50B395F3}"/>
              </a:ext>
            </a:extLst>
          </p:cNvPr>
          <p:cNvSpPr txBox="1"/>
          <p:nvPr/>
        </p:nvSpPr>
        <p:spPr>
          <a:xfrm>
            <a:off x="2261465" y="1701083"/>
            <a:ext cx="178800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6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&gt;&gt; /n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문제 번호</a:t>
            </a:r>
            <a:endParaRPr lang="en-US" altLang="ko-KR" sz="1600" dirty="0">
              <a:latin typeface="함초롬돋움" panose="020B0604000101010101" pitchFamily="50" charset="-127"/>
              <a:ea typeface="함초롬돋움"/>
              <a:cs typeface="함초롬돋움" panose="020B0604000101010101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7F728EC-CE1E-4370-AFD2-E2019E618EE2}"/>
              </a:ext>
            </a:extLst>
          </p:cNvPr>
          <p:cNvSpPr txBox="1"/>
          <p:nvPr/>
        </p:nvSpPr>
        <p:spPr>
          <a:xfrm>
            <a:off x="2341875" y="2835001"/>
            <a:ext cx="171801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6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/n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문제 번호</a:t>
            </a:r>
            <a:endParaRPr lang="en-US" altLang="ko-KR" sz="1600" dirty="0">
              <a:latin typeface="함초롬돋움" panose="020B0604000101010101" pitchFamily="50" charset="-127"/>
              <a:ea typeface="함초롬돋움"/>
              <a:cs typeface="함초롬돋움" panose="020B0604000101010101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B6FC0AE-21F4-44E8-97F7-2C254728E05F}"/>
              </a:ext>
            </a:extLst>
          </p:cNvPr>
          <p:cNvSpPr/>
          <p:nvPr/>
        </p:nvSpPr>
        <p:spPr>
          <a:xfrm>
            <a:off x="4132510" y="3793861"/>
            <a:ext cx="1202838" cy="8146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5BB1A58-6AD0-4D89-B831-3AC2BCB920ED}"/>
              </a:ext>
            </a:extLst>
          </p:cNvPr>
          <p:cNvSpPr txBox="1"/>
          <p:nvPr/>
        </p:nvSpPr>
        <p:spPr>
          <a:xfrm>
            <a:off x="4267071" y="4018295"/>
            <a:ext cx="9443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accent6"/>
                </a:solidFill>
              </a:rPr>
              <a:t>Server</a:t>
            </a:r>
            <a:endParaRPr lang="ko-KR" altLang="en-US" sz="1500" b="1" dirty="0">
              <a:solidFill>
                <a:schemeClr val="accent6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074C297E-862D-4B7F-9544-A32D01A3DD9A}"/>
              </a:ext>
            </a:extLst>
          </p:cNvPr>
          <p:cNvSpPr/>
          <p:nvPr/>
        </p:nvSpPr>
        <p:spPr>
          <a:xfrm>
            <a:off x="942976" y="3793861"/>
            <a:ext cx="1202838" cy="8146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6858B0A-E521-4EF9-B1E5-40E4C32A7714}"/>
              </a:ext>
            </a:extLst>
          </p:cNvPr>
          <p:cNvSpPr txBox="1"/>
          <p:nvPr/>
        </p:nvSpPr>
        <p:spPr>
          <a:xfrm>
            <a:off x="1066930" y="4018295"/>
            <a:ext cx="9443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bg1"/>
                </a:solidFill>
              </a:rPr>
              <a:t>Client1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09E5DA0-F39A-4FFF-96E1-E43B1D2F8A9A}"/>
              </a:ext>
            </a:extLst>
          </p:cNvPr>
          <p:cNvSpPr/>
          <p:nvPr/>
        </p:nvSpPr>
        <p:spPr>
          <a:xfrm>
            <a:off x="7364630" y="3808253"/>
            <a:ext cx="1202838" cy="8146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391046B-D614-49CB-B3C4-B07E45AC6D20}"/>
              </a:ext>
            </a:extLst>
          </p:cNvPr>
          <p:cNvSpPr txBox="1"/>
          <p:nvPr/>
        </p:nvSpPr>
        <p:spPr>
          <a:xfrm>
            <a:off x="7488584" y="4032687"/>
            <a:ext cx="9443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bg1"/>
                </a:solidFill>
              </a:rPr>
              <a:t>Client2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928552E5-349E-412D-82C6-28FE9EEF22D1}"/>
              </a:ext>
            </a:extLst>
          </p:cNvPr>
          <p:cNvCxnSpPr/>
          <p:nvPr/>
        </p:nvCxnSpPr>
        <p:spPr>
          <a:xfrm>
            <a:off x="281354" y="4832840"/>
            <a:ext cx="11072446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3B5988A-6548-441D-BC20-103B66E7C8EB}"/>
              </a:ext>
            </a:extLst>
          </p:cNvPr>
          <p:cNvSpPr/>
          <p:nvPr/>
        </p:nvSpPr>
        <p:spPr>
          <a:xfrm>
            <a:off x="4132510" y="5119537"/>
            <a:ext cx="1202838" cy="8146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53424EC-F103-4F0A-A98E-AE5D72C9E88D}"/>
              </a:ext>
            </a:extLst>
          </p:cNvPr>
          <p:cNvSpPr txBox="1"/>
          <p:nvPr/>
        </p:nvSpPr>
        <p:spPr>
          <a:xfrm>
            <a:off x="4267071" y="5343971"/>
            <a:ext cx="9443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accent6"/>
                </a:solidFill>
              </a:rPr>
              <a:t>Server</a:t>
            </a:r>
            <a:endParaRPr lang="ko-KR" altLang="en-US" sz="1500" b="1" dirty="0">
              <a:solidFill>
                <a:schemeClr val="accent6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C4E8A5E0-E6BD-4221-8361-7A154A134F6B}"/>
              </a:ext>
            </a:extLst>
          </p:cNvPr>
          <p:cNvSpPr/>
          <p:nvPr/>
        </p:nvSpPr>
        <p:spPr>
          <a:xfrm>
            <a:off x="942976" y="5119537"/>
            <a:ext cx="1202838" cy="8146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87CB4B3-CB84-4BBF-A68B-577C6AD468DC}"/>
              </a:ext>
            </a:extLst>
          </p:cNvPr>
          <p:cNvSpPr txBox="1"/>
          <p:nvPr/>
        </p:nvSpPr>
        <p:spPr>
          <a:xfrm>
            <a:off x="1066930" y="5343971"/>
            <a:ext cx="9443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bg1"/>
                </a:solidFill>
              </a:rPr>
              <a:t>Client1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755E714A-AAAD-4EA7-8F29-2B4B86D99A0D}"/>
              </a:ext>
            </a:extLst>
          </p:cNvPr>
          <p:cNvSpPr/>
          <p:nvPr/>
        </p:nvSpPr>
        <p:spPr>
          <a:xfrm>
            <a:off x="7364630" y="5133929"/>
            <a:ext cx="1202838" cy="8146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4B4C73D-32E2-46BA-9345-BC64399CA9AC}"/>
              </a:ext>
            </a:extLst>
          </p:cNvPr>
          <p:cNvSpPr txBox="1"/>
          <p:nvPr/>
        </p:nvSpPr>
        <p:spPr>
          <a:xfrm>
            <a:off x="7488584" y="5358363"/>
            <a:ext cx="9443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bg1"/>
                </a:solidFill>
              </a:rPr>
              <a:t>Client2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CFE93A54-1FB4-405A-875C-DFE7E0203D13}"/>
              </a:ext>
            </a:extLst>
          </p:cNvPr>
          <p:cNvSpPr/>
          <p:nvPr/>
        </p:nvSpPr>
        <p:spPr>
          <a:xfrm>
            <a:off x="-49803" y="5333849"/>
            <a:ext cx="820494" cy="386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F0"/>
                </a:solidFill>
              </a:rPr>
              <a:t>11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7BD6CE0-7FAA-425F-859F-BE2C6FE32051}"/>
              </a:ext>
            </a:extLst>
          </p:cNvPr>
          <p:cNvSpPr/>
          <p:nvPr/>
        </p:nvSpPr>
        <p:spPr>
          <a:xfrm>
            <a:off x="7364630" y="1237214"/>
            <a:ext cx="1202838" cy="8146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47EFA88-3038-4058-B4EC-3E0A633F8526}"/>
              </a:ext>
            </a:extLst>
          </p:cNvPr>
          <p:cNvSpPr txBox="1"/>
          <p:nvPr/>
        </p:nvSpPr>
        <p:spPr>
          <a:xfrm>
            <a:off x="7488584" y="1492892"/>
            <a:ext cx="9443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bg1"/>
                </a:solidFill>
              </a:rPr>
              <a:t>Client2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C7A8A0A-8CDA-4494-B8F0-00A96D641E72}"/>
              </a:ext>
            </a:extLst>
          </p:cNvPr>
          <p:cNvSpPr txBox="1"/>
          <p:nvPr/>
        </p:nvSpPr>
        <p:spPr>
          <a:xfrm>
            <a:off x="9243584" y="1318888"/>
            <a:ext cx="2026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문제 번호 </a:t>
            </a:r>
            <a:r>
              <a:rPr lang="en-US" altLang="ko-KR" dirty="0">
                <a:solidFill>
                  <a:srgbClr val="FF0000"/>
                </a:solidFill>
              </a:rPr>
              <a:t>: 1 ~ 16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D53D7823-65D0-45F8-A772-F2439786C7F4}"/>
              </a:ext>
            </a:extLst>
          </p:cNvPr>
          <p:cNvSpPr/>
          <p:nvPr/>
        </p:nvSpPr>
        <p:spPr>
          <a:xfrm>
            <a:off x="7364630" y="2425299"/>
            <a:ext cx="1202838" cy="8146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ADE1A95F-2155-4580-82CB-91A5F9CEF684}"/>
              </a:ext>
            </a:extLst>
          </p:cNvPr>
          <p:cNvCxnSpPr>
            <a:cxnSpLocks/>
            <a:stCxn id="73" idx="3"/>
            <a:endCxn id="107" idx="1"/>
          </p:cNvCxnSpPr>
          <p:nvPr/>
        </p:nvCxnSpPr>
        <p:spPr>
          <a:xfrm>
            <a:off x="5335348" y="2820609"/>
            <a:ext cx="2029282" cy="1201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5A8C6D51-F6D1-4040-BDB3-4FE5E3A4B381}"/>
              </a:ext>
            </a:extLst>
          </p:cNvPr>
          <p:cNvSpPr txBox="1"/>
          <p:nvPr/>
        </p:nvSpPr>
        <p:spPr>
          <a:xfrm>
            <a:off x="5490983" y="2442961"/>
            <a:ext cx="171801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6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2.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에코</a:t>
            </a:r>
            <a:endParaRPr lang="ko-KR" sz="1600" dirty="0">
              <a:ea typeface="함초롬돋움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75CDDDE-C613-4B57-A6BF-B60056A80B6B}"/>
              </a:ext>
            </a:extLst>
          </p:cNvPr>
          <p:cNvSpPr txBox="1"/>
          <p:nvPr/>
        </p:nvSpPr>
        <p:spPr>
          <a:xfrm>
            <a:off x="5474418" y="2835001"/>
            <a:ext cx="171801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6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/n 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문제번호</a:t>
            </a:r>
            <a:endParaRPr lang="en-US" altLang="ko-KR" sz="1600" dirty="0">
              <a:latin typeface="함초롬돋움" panose="020B0604000101010101" pitchFamily="50" charset="-127"/>
              <a:ea typeface="함초롬돋움"/>
              <a:cs typeface="함초롬돋움" panose="020B0604000101010101" pitchFamily="50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A7CCE46-9320-4333-AC1F-5EA4225626E3}"/>
              </a:ext>
            </a:extLst>
          </p:cNvPr>
          <p:cNvSpPr txBox="1"/>
          <p:nvPr/>
        </p:nvSpPr>
        <p:spPr>
          <a:xfrm>
            <a:off x="9066869" y="3594104"/>
            <a:ext cx="29745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>
                <a:solidFill>
                  <a:srgbClr val="FF0000"/>
                </a:solidFill>
              </a:rPr>
              <a:t>문제 답 </a:t>
            </a:r>
            <a:r>
              <a:rPr lang="en-US" altLang="ko-KR" dirty="0">
                <a:solidFill>
                  <a:srgbClr val="FF0000"/>
                </a:solidFill>
              </a:rPr>
              <a:t>: 1~ 4</a:t>
            </a:r>
          </a:p>
          <a:p>
            <a:pPr algn="just"/>
            <a:endParaRPr lang="en-US" altLang="ko-KR" dirty="0">
              <a:solidFill>
                <a:srgbClr val="FF0000"/>
              </a:solidFill>
            </a:endParaRPr>
          </a:p>
          <a:p>
            <a:pPr algn="just"/>
            <a:r>
              <a:rPr lang="ko-KR" altLang="en-US" dirty="0">
                <a:solidFill>
                  <a:srgbClr val="FF0000"/>
                </a:solidFill>
              </a:rPr>
              <a:t>전달하지 않고 클라이언트 스스로 문제 답을 저장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7775DF4-426B-4F8C-BFCB-AE1F75011FC7}"/>
              </a:ext>
            </a:extLst>
          </p:cNvPr>
          <p:cNvSpPr txBox="1"/>
          <p:nvPr/>
        </p:nvSpPr>
        <p:spPr>
          <a:xfrm>
            <a:off x="7488584" y="2673418"/>
            <a:ext cx="9443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bg1"/>
                </a:solidFill>
              </a:rPr>
              <a:t>Client2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02278F5-D07F-415F-8560-2D2CEB2ABBD0}"/>
              </a:ext>
            </a:extLst>
          </p:cNvPr>
          <p:cNvSpPr txBox="1"/>
          <p:nvPr/>
        </p:nvSpPr>
        <p:spPr>
          <a:xfrm>
            <a:off x="2343592" y="3804461"/>
            <a:ext cx="171801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6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3.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문제 번호 입력</a:t>
            </a:r>
            <a:endParaRPr lang="en-US" altLang="ko-KR" sz="1600" dirty="0">
              <a:latin typeface="함초롬돋움" panose="020B0604000101010101" pitchFamily="50" charset="-127"/>
              <a:ea typeface="함초롬돋움"/>
              <a:cs typeface="함초롬돋움" panose="020B0604000101010101" pitchFamily="50" charset="-127"/>
            </a:endParaRPr>
          </a:p>
        </p:txBody>
      </p: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2641926B-ADDD-44A0-92FF-238EE37D4A51}"/>
              </a:ext>
            </a:extLst>
          </p:cNvPr>
          <p:cNvCxnSpPr>
            <a:cxnSpLocks/>
          </p:cNvCxnSpPr>
          <p:nvPr/>
        </p:nvCxnSpPr>
        <p:spPr>
          <a:xfrm>
            <a:off x="9009530" y="660685"/>
            <a:ext cx="0" cy="578681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C2666D6D-05BE-4A6A-BFDA-FF38F9006338}"/>
              </a:ext>
            </a:extLst>
          </p:cNvPr>
          <p:cNvSpPr txBox="1"/>
          <p:nvPr/>
        </p:nvSpPr>
        <p:spPr>
          <a:xfrm>
            <a:off x="5490983" y="3804461"/>
            <a:ext cx="171801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6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3.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문제 번호 입력</a:t>
            </a:r>
            <a:endParaRPr lang="en-US" altLang="ko-KR" sz="1600" dirty="0">
              <a:latin typeface="함초롬돋움" panose="020B0604000101010101" pitchFamily="50" charset="-127"/>
              <a:ea typeface="함초롬돋움"/>
              <a:cs typeface="함초롬돋움" panose="020B0604000101010101" pitchFamily="50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F1BBA88-868D-4B15-83D4-5CB74A5E9C4D}"/>
              </a:ext>
            </a:extLst>
          </p:cNvPr>
          <p:cNvSpPr txBox="1"/>
          <p:nvPr/>
        </p:nvSpPr>
        <p:spPr>
          <a:xfrm>
            <a:off x="2203037" y="5402517"/>
            <a:ext cx="171801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6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정답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/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오답 처리</a:t>
            </a:r>
            <a:endParaRPr lang="ko-KR" sz="1600" dirty="0">
              <a:ea typeface="함초롬돋움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02EB89C-B87F-4D4B-AD76-9F8ECE71BEB4}"/>
              </a:ext>
            </a:extLst>
          </p:cNvPr>
          <p:cNvSpPr txBox="1"/>
          <p:nvPr/>
        </p:nvSpPr>
        <p:spPr>
          <a:xfrm>
            <a:off x="2290544" y="4247180"/>
            <a:ext cx="171801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6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/a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문제 답</a:t>
            </a:r>
            <a:endParaRPr lang="en-US" altLang="ko-KR" sz="1600" dirty="0">
              <a:latin typeface="함초롬돋움" panose="020B0604000101010101" pitchFamily="50" charset="-127"/>
              <a:ea typeface="함초롬돋움"/>
              <a:cs typeface="함초롬돋움" panose="020B0604000101010101" pitchFamily="50" charset="-127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5A554C2-4CB0-4E43-AA5C-529139D74EA8}"/>
              </a:ext>
            </a:extLst>
          </p:cNvPr>
          <p:cNvSpPr txBox="1"/>
          <p:nvPr/>
        </p:nvSpPr>
        <p:spPr>
          <a:xfrm>
            <a:off x="5436722" y="4247180"/>
            <a:ext cx="171801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6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/a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문제 답</a:t>
            </a:r>
            <a:endParaRPr lang="en-US" altLang="ko-KR" sz="1600" dirty="0">
              <a:latin typeface="함초롬돋움" panose="020B0604000101010101" pitchFamily="50" charset="-127"/>
              <a:ea typeface="함초롬돋움"/>
              <a:cs typeface="함초롬돋움" panose="020B0604000101010101" pitchFamily="50" charset="-12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2BB67BB-913E-4A1B-A3DF-4AB0804440DD}"/>
              </a:ext>
            </a:extLst>
          </p:cNvPr>
          <p:cNvSpPr txBox="1"/>
          <p:nvPr/>
        </p:nvSpPr>
        <p:spPr>
          <a:xfrm>
            <a:off x="5459302" y="5402517"/>
            <a:ext cx="171801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6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정답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/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오답 처리</a:t>
            </a:r>
            <a:endParaRPr lang="ko-KR" sz="1600" dirty="0">
              <a:ea typeface="함초롬돋움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9AAC4FA-A42A-4FD7-9E4B-C0E0C019E4F3}"/>
              </a:ext>
            </a:extLst>
          </p:cNvPr>
          <p:cNvSpPr txBox="1"/>
          <p:nvPr/>
        </p:nvSpPr>
        <p:spPr>
          <a:xfrm>
            <a:off x="9066869" y="5018771"/>
            <a:ext cx="29745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>
                <a:solidFill>
                  <a:srgbClr val="FF0000"/>
                </a:solidFill>
              </a:rPr>
              <a:t>정답 </a:t>
            </a:r>
            <a:r>
              <a:rPr lang="en-US" altLang="ko-KR" dirty="0">
                <a:solidFill>
                  <a:srgbClr val="FF0000"/>
                </a:solidFill>
              </a:rPr>
              <a:t>/ </a:t>
            </a:r>
            <a:r>
              <a:rPr lang="ko-KR" altLang="en-US" dirty="0">
                <a:solidFill>
                  <a:srgbClr val="FF0000"/>
                </a:solidFill>
              </a:rPr>
              <a:t>오답 처리</a:t>
            </a:r>
            <a:endParaRPr lang="en-US" altLang="ko-KR" dirty="0">
              <a:solidFill>
                <a:srgbClr val="FF0000"/>
              </a:solidFill>
            </a:endParaRPr>
          </a:p>
          <a:p>
            <a:pPr algn="just"/>
            <a:endParaRPr lang="en-US" altLang="ko-KR" dirty="0">
              <a:solidFill>
                <a:srgbClr val="FF0000"/>
              </a:solidFill>
            </a:endParaRPr>
          </a:p>
          <a:p>
            <a:pPr algn="just"/>
            <a:r>
              <a:rPr lang="ko-KR" altLang="en-US" dirty="0">
                <a:solidFill>
                  <a:srgbClr val="FF0000"/>
                </a:solidFill>
              </a:rPr>
              <a:t>클라이언트 스스로 빙고판을 갱신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131046" y="333376"/>
            <a:ext cx="4631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현재 시나리오 내용 및 결과</a:t>
            </a:r>
          </a:p>
        </p:txBody>
      </p:sp>
    </p:spTree>
    <p:extLst>
      <p:ext uri="{BB962C8B-B14F-4D97-AF65-F5344CB8AC3E}">
        <p14:creationId xmlns:p14="http://schemas.microsoft.com/office/powerpoint/2010/main" val="3264806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AFC303-7ABD-4F1D-A33F-985B590CF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8081300C-F5C6-43FC-A711-CFF72848AD74}"/>
              </a:ext>
            </a:extLst>
          </p:cNvPr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829E08BF-DF07-4E76-B38B-70F26AD16F4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9" r="21084" b="37250"/>
          <a:stretch/>
        </p:blipFill>
        <p:spPr>
          <a:xfrm>
            <a:off x="464296" y="409575"/>
            <a:ext cx="478680" cy="504826"/>
          </a:xfrm>
          <a:prstGeom prst="rect">
            <a:avLst/>
          </a:prstGeom>
          <a:effectLst>
            <a:outerShdw dist="25400" dir="2700000" algn="tl" rotWithShape="0">
              <a:schemeClr val="accent1">
                <a:lumMod val="50000"/>
                <a:alpha val="40000"/>
              </a:schemeClr>
            </a:outerShdw>
          </a:effec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E4C8ED1-7882-45DC-9FC9-C4873F53FC70}"/>
              </a:ext>
            </a:extLst>
          </p:cNvPr>
          <p:cNvSpPr txBox="1"/>
          <p:nvPr/>
        </p:nvSpPr>
        <p:spPr>
          <a:xfrm>
            <a:off x="10119457" y="6593495"/>
            <a:ext cx="20024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latin typeface="+mn-ea"/>
              </a:rPr>
              <a:t>Copyrightⓒ. </a:t>
            </a:r>
            <a:r>
              <a:rPr lang="ko-KR" altLang="en-US" sz="800" dirty="0">
                <a:latin typeface="+mn-ea"/>
              </a:rPr>
              <a:t>네트워크프로그래밍 </a:t>
            </a:r>
            <a:r>
              <a:rPr lang="en-US" altLang="ko-KR" sz="800" dirty="0">
                <a:latin typeface="+mn-ea"/>
              </a:rPr>
              <a:t>3</a:t>
            </a:r>
            <a:r>
              <a:rPr lang="ko-KR" altLang="en-US" sz="800" dirty="0">
                <a:latin typeface="+mn-ea"/>
              </a:rPr>
              <a:t>팀</a:t>
            </a:r>
            <a:r>
              <a:rPr lang="en-US" altLang="ko-KR" sz="800" dirty="0">
                <a:latin typeface="+mn-ea"/>
              </a:rPr>
              <a:t> </a:t>
            </a:r>
            <a:endParaRPr lang="ko-KR" altLang="en-US" sz="800" dirty="0">
              <a:latin typeface="+mn-e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6FD1CB6-CAD9-49F5-B234-082471951A26}"/>
              </a:ext>
            </a:extLst>
          </p:cNvPr>
          <p:cNvSpPr txBox="1"/>
          <p:nvPr/>
        </p:nvSpPr>
        <p:spPr>
          <a:xfrm>
            <a:off x="1150096" y="764546"/>
            <a:ext cx="39741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TEAM 3, Network Programming – design content and results</a:t>
            </a:r>
            <a:endParaRPr lang="ko-KR" altLang="en-US" sz="1100" dirty="0"/>
          </a:p>
        </p:txBody>
      </p:sp>
      <p:sp>
        <p:nvSpPr>
          <p:cNvPr id="63" name="슬라이드 번호 개체 틀 7">
            <a:extLst>
              <a:ext uri="{FF2B5EF4-FFF2-40B4-BE49-F238E27FC236}">
                <a16:creationId xmlns:a16="http://schemas.microsoft.com/office/drawing/2014/main" id="{802E3EA0-D08B-423A-B61C-2432C9709E7F}"/>
              </a:ext>
            </a:extLst>
          </p:cNvPr>
          <p:cNvSpPr txBox="1">
            <a:spLocks/>
          </p:cNvSpPr>
          <p:nvPr/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89EC6C-4145-4527-B052-BF633A9807EA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1C16B73-926D-4165-9FE5-B34261EC0968}"/>
              </a:ext>
            </a:extLst>
          </p:cNvPr>
          <p:cNvSpPr/>
          <p:nvPr/>
        </p:nvSpPr>
        <p:spPr>
          <a:xfrm>
            <a:off x="4109064" y="1242897"/>
            <a:ext cx="1202838" cy="8146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CA22201-8133-4604-A34C-1F64C84A28DB}"/>
              </a:ext>
            </a:extLst>
          </p:cNvPr>
          <p:cNvSpPr txBox="1"/>
          <p:nvPr/>
        </p:nvSpPr>
        <p:spPr>
          <a:xfrm>
            <a:off x="4243625" y="1467331"/>
            <a:ext cx="9443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accent6"/>
                </a:solidFill>
              </a:rPr>
              <a:t>Server</a:t>
            </a:r>
            <a:endParaRPr lang="ko-KR" altLang="en-US" sz="1500" b="1" dirty="0">
              <a:solidFill>
                <a:schemeClr val="accent6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FC9D45A-8BC7-4476-99CD-A5C6FEE0070D}"/>
              </a:ext>
            </a:extLst>
          </p:cNvPr>
          <p:cNvSpPr/>
          <p:nvPr/>
        </p:nvSpPr>
        <p:spPr>
          <a:xfrm>
            <a:off x="919530" y="1242897"/>
            <a:ext cx="1202838" cy="8146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E1C778A-0791-42FA-8B63-DF553B5ED84B}"/>
              </a:ext>
            </a:extLst>
          </p:cNvPr>
          <p:cNvSpPr txBox="1"/>
          <p:nvPr/>
        </p:nvSpPr>
        <p:spPr>
          <a:xfrm>
            <a:off x="1043484" y="1467331"/>
            <a:ext cx="9443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bg1"/>
                </a:solidFill>
              </a:rPr>
              <a:t>Client1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C05DCA69-03E3-43A6-AC51-9AA500B793CA}"/>
              </a:ext>
            </a:extLst>
          </p:cNvPr>
          <p:cNvCxnSpPr>
            <a:stCxn id="67" idx="3"/>
            <a:endCxn id="64" idx="1"/>
          </p:cNvCxnSpPr>
          <p:nvPr/>
        </p:nvCxnSpPr>
        <p:spPr>
          <a:xfrm>
            <a:off x="2122368" y="1650218"/>
            <a:ext cx="198669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DCEAA83-8BEE-4B8B-8EE6-E9C702EE6878}"/>
              </a:ext>
            </a:extLst>
          </p:cNvPr>
          <p:cNvCxnSpPr/>
          <p:nvPr/>
        </p:nvCxnSpPr>
        <p:spPr>
          <a:xfrm>
            <a:off x="265723" y="2200034"/>
            <a:ext cx="11072446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AA13C4AD-0D3F-419F-97C9-9918E8B65B44}"/>
              </a:ext>
            </a:extLst>
          </p:cNvPr>
          <p:cNvCxnSpPr/>
          <p:nvPr/>
        </p:nvCxnSpPr>
        <p:spPr>
          <a:xfrm>
            <a:off x="281354" y="3480778"/>
            <a:ext cx="11072446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D8C8F6F9-8BCF-4272-877E-3C60C8F7FFB9}"/>
              </a:ext>
            </a:extLst>
          </p:cNvPr>
          <p:cNvSpPr txBox="1"/>
          <p:nvPr/>
        </p:nvSpPr>
        <p:spPr>
          <a:xfrm>
            <a:off x="2253945" y="1274627"/>
            <a:ext cx="171801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6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1.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아이템 사용 </a:t>
            </a:r>
            <a:endParaRPr lang="en-US" altLang="ko-KR" sz="1600" dirty="0">
              <a:latin typeface="함초롬돋움" panose="020B0604000101010101" pitchFamily="50" charset="-127"/>
              <a:ea typeface="함초롬돋움"/>
              <a:cs typeface="함초롬돋움" panose="020B0604000101010101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2E544AC4-AC06-4548-8CBF-55551D0675F8}"/>
              </a:ext>
            </a:extLst>
          </p:cNvPr>
          <p:cNvSpPr/>
          <p:nvPr/>
        </p:nvSpPr>
        <p:spPr>
          <a:xfrm>
            <a:off x="4132510" y="2413288"/>
            <a:ext cx="1202838" cy="8146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F5D2448-FA27-4AEA-B8A2-9581D4F25104}"/>
              </a:ext>
            </a:extLst>
          </p:cNvPr>
          <p:cNvSpPr txBox="1"/>
          <p:nvPr/>
        </p:nvSpPr>
        <p:spPr>
          <a:xfrm>
            <a:off x="4267071" y="2637722"/>
            <a:ext cx="9443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accent6"/>
                </a:solidFill>
              </a:rPr>
              <a:t>Server</a:t>
            </a:r>
            <a:endParaRPr lang="ko-KR" altLang="en-US" sz="1500" b="1" dirty="0">
              <a:solidFill>
                <a:schemeClr val="accent6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67A04AC-7169-4D2B-B6C5-7DE884C3ABD3}"/>
              </a:ext>
            </a:extLst>
          </p:cNvPr>
          <p:cNvSpPr/>
          <p:nvPr/>
        </p:nvSpPr>
        <p:spPr>
          <a:xfrm>
            <a:off x="942976" y="2413288"/>
            <a:ext cx="1202838" cy="8146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70E8AEC-6402-495C-A1AE-E8320D87AECE}"/>
              </a:ext>
            </a:extLst>
          </p:cNvPr>
          <p:cNvSpPr txBox="1"/>
          <p:nvPr/>
        </p:nvSpPr>
        <p:spPr>
          <a:xfrm>
            <a:off x="1066930" y="2637722"/>
            <a:ext cx="9443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bg1"/>
                </a:solidFill>
              </a:rPr>
              <a:t>Client1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371C0BCD-3923-4910-B9EC-2CEF8F30C8F6}"/>
              </a:ext>
            </a:extLst>
          </p:cNvPr>
          <p:cNvCxnSpPr>
            <a:cxnSpLocks/>
            <a:stCxn id="73" idx="1"/>
            <a:endCxn id="75" idx="3"/>
          </p:cNvCxnSpPr>
          <p:nvPr/>
        </p:nvCxnSpPr>
        <p:spPr>
          <a:xfrm flipH="1">
            <a:off x="2145814" y="2820609"/>
            <a:ext cx="198669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0CFBD4F4-049B-4EC0-81A1-9B80792CB7F0}"/>
              </a:ext>
            </a:extLst>
          </p:cNvPr>
          <p:cNvSpPr/>
          <p:nvPr/>
        </p:nvSpPr>
        <p:spPr>
          <a:xfrm>
            <a:off x="-8187" y="1228137"/>
            <a:ext cx="820494" cy="386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F0"/>
                </a:solidFill>
              </a:rPr>
              <a:t>12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8F72994-0C90-4F08-AACE-C6E03C1B484A}"/>
              </a:ext>
            </a:extLst>
          </p:cNvPr>
          <p:cNvSpPr/>
          <p:nvPr/>
        </p:nvSpPr>
        <p:spPr>
          <a:xfrm>
            <a:off x="-23427" y="2731531"/>
            <a:ext cx="820494" cy="386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F0"/>
                </a:solidFill>
              </a:rPr>
              <a:t>13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BA0E607-9740-456C-81D4-E6BA2F7E0D66}"/>
              </a:ext>
            </a:extLst>
          </p:cNvPr>
          <p:cNvSpPr/>
          <p:nvPr/>
        </p:nvSpPr>
        <p:spPr>
          <a:xfrm>
            <a:off x="-28070" y="3974815"/>
            <a:ext cx="820494" cy="386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F0"/>
                </a:solidFill>
              </a:rPr>
              <a:t>14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B534EC6-9B3F-4761-8B46-3078DC7C0846}"/>
              </a:ext>
            </a:extLst>
          </p:cNvPr>
          <p:cNvSpPr txBox="1"/>
          <p:nvPr/>
        </p:nvSpPr>
        <p:spPr>
          <a:xfrm>
            <a:off x="2340175" y="2442961"/>
            <a:ext cx="171801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6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2.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에코</a:t>
            </a:r>
            <a:endParaRPr lang="ko-KR" sz="1600" dirty="0">
              <a:ea typeface="함초롬돋움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591C765-D4F1-4268-B2DF-1C7A50B395F3}"/>
              </a:ext>
            </a:extLst>
          </p:cNvPr>
          <p:cNvSpPr txBox="1"/>
          <p:nvPr/>
        </p:nvSpPr>
        <p:spPr>
          <a:xfrm>
            <a:off x="2261465" y="1701083"/>
            <a:ext cx="178800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6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&gt;&gt; /</a:t>
            </a:r>
            <a:r>
              <a:rPr lang="en-US" altLang="ko-KR" sz="1600" dirty="0" err="1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i</a:t>
            </a:r>
            <a:r>
              <a:rPr lang="en-US" altLang="ko-KR" sz="16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 </a:t>
            </a:r>
            <a:r>
              <a:rPr lang="ko-KR" altLang="en-US" sz="1600" dirty="0" err="1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빙고판</a:t>
            </a:r>
            <a:endParaRPr lang="en-US" altLang="ko-KR" sz="1600" dirty="0">
              <a:latin typeface="함초롬돋움" panose="020B0604000101010101" pitchFamily="50" charset="-127"/>
              <a:ea typeface="함초롬돋움"/>
              <a:cs typeface="함초롬돋움" panose="020B0604000101010101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7F728EC-CE1E-4370-AFD2-E2019E618EE2}"/>
              </a:ext>
            </a:extLst>
          </p:cNvPr>
          <p:cNvSpPr txBox="1"/>
          <p:nvPr/>
        </p:nvSpPr>
        <p:spPr>
          <a:xfrm>
            <a:off x="2341875" y="2835001"/>
            <a:ext cx="171801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6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/</a:t>
            </a:r>
            <a:r>
              <a:rPr lang="en-US" altLang="ko-KR" sz="1600" dirty="0" err="1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i</a:t>
            </a:r>
            <a:r>
              <a:rPr lang="en-US" altLang="ko-KR" sz="16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 </a:t>
            </a:r>
            <a:r>
              <a:rPr lang="ko-KR" altLang="en-US" sz="1600" dirty="0" err="1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빙고판</a:t>
            </a:r>
            <a:r>
              <a:rPr lang="en-US" altLang="ko-KR" sz="16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 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B6FC0AE-21F4-44E8-97F7-2C254728E05F}"/>
              </a:ext>
            </a:extLst>
          </p:cNvPr>
          <p:cNvSpPr/>
          <p:nvPr/>
        </p:nvSpPr>
        <p:spPr>
          <a:xfrm>
            <a:off x="4132510" y="3793861"/>
            <a:ext cx="1202838" cy="8146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5BB1A58-6AD0-4D89-B831-3AC2BCB920ED}"/>
              </a:ext>
            </a:extLst>
          </p:cNvPr>
          <p:cNvSpPr txBox="1"/>
          <p:nvPr/>
        </p:nvSpPr>
        <p:spPr>
          <a:xfrm>
            <a:off x="4267071" y="4018295"/>
            <a:ext cx="9443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accent6"/>
                </a:solidFill>
              </a:rPr>
              <a:t>Server</a:t>
            </a:r>
            <a:endParaRPr lang="ko-KR" altLang="en-US" sz="1500" b="1" dirty="0">
              <a:solidFill>
                <a:schemeClr val="accent6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074C297E-862D-4B7F-9544-A32D01A3DD9A}"/>
              </a:ext>
            </a:extLst>
          </p:cNvPr>
          <p:cNvSpPr/>
          <p:nvPr/>
        </p:nvSpPr>
        <p:spPr>
          <a:xfrm>
            <a:off x="942976" y="3793861"/>
            <a:ext cx="1202838" cy="8146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6858B0A-E521-4EF9-B1E5-40E4C32A7714}"/>
              </a:ext>
            </a:extLst>
          </p:cNvPr>
          <p:cNvSpPr txBox="1"/>
          <p:nvPr/>
        </p:nvSpPr>
        <p:spPr>
          <a:xfrm>
            <a:off x="1066930" y="4018295"/>
            <a:ext cx="9443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bg1"/>
                </a:solidFill>
              </a:rPr>
              <a:t>Client1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09E5DA0-F39A-4FFF-96E1-E43B1D2F8A9A}"/>
              </a:ext>
            </a:extLst>
          </p:cNvPr>
          <p:cNvSpPr/>
          <p:nvPr/>
        </p:nvSpPr>
        <p:spPr>
          <a:xfrm>
            <a:off x="7364630" y="3808253"/>
            <a:ext cx="1202838" cy="8146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391046B-D614-49CB-B3C4-B07E45AC6D20}"/>
              </a:ext>
            </a:extLst>
          </p:cNvPr>
          <p:cNvSpPr txBox="1"/>
          <p:nvPr/>
        </p:nvSpPr>
        <p:spPr>
          <a:xfrm>
            <a:off x="7488584" y="4032687"/>
            <a:ext cx="9443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bg1"/>
                </a:solidFill>
              </a:rPr>
              <a:t>Client2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928552E5-349E-412D-82C6-28FE9EEF22D1}"/>
              </a:ext>
            </a:extLst>
          </p:cNvPr>
          <p:cNvCxnSpPr/>
          <p:nvPr/>
        </p:nvCxnSpPr>
        <p:spPr>
          <a:xfrm>
            <a:off x="281354" y="4832840"/>
            <a:ext cx="11072446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3B5988A-6548-441D-BC20-103B66E7C8EB}"/>
              </a:ext>
            </a:extLst>
          </p:cNvPr>
          <p:cNvSpPr/>
          <p:nvPr/>
        </p:nvSpPr>
        <p:spPr>
          <a:xfrm>
            <a:off x="4132510" y="5119537"/>
            <a:ext cx="1202838" cy="8146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53424EC-F103-4F0A-A98E-AE5D72C9E88D}"/>
              </a:ext>
            </a:extLst>
          </p:cNvPr>
          <p:cNvSpPr txBox="1"/>
          <p:nvPr/>
        </p:nvSpPr>
        <p:spPr>
          <a:xfrm>
            <a:off x="4267071" y="5343971"/>
            <a:ext cx="9443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accent6"/>
                </a:solidFill>
              </a:rPr>
              <a:t>Server</a:t>
            </a:r>
            <a:endParaRPr lang="ko-KR" altLang="en-US" sz="1500" b="1" dirty="0">
              <a:solidFill>
                <a:schemeClr val="accent6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C4E8A5E0-E6BD-4221-8361-7A154A134F6B}"/>
              </a:ext>
            </a:extLst>
          </p:cNvPr>
          <p:cNvSpPr/>
          <p:nvPr/>
        </p:nvSpPr>
        <p:spPr>
          <a:xfrm>
            <a:off x="942976" y="5119537"/>
            <a:ext cx="1202838" cy="8146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87CB4B3-CB84-4BBF-A68B-577C6AD468DC}"/>
              </a:ext>
            </a:extLst>
          </p:cNvPr>
          <p:cNvSpPr txBox="1"/>
          <p:nvPr/>
        </p:nvSpPr>
        <p:spPr>
          <a:xfrm>
            <a:off x="1066930" y="5343971"/>
            <a:ext cx="9443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bg1"/>
                </a:solidFill>
              </a:rPr>
              <a:t>Client1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755E714A-AAAD-4EA7-8F29-2B4B86D99A0D}"/>
              </a:ext>
            </a:extLst>
          </p:cNvPr>
          <p:cNvSpPr/>
          <p:nvPr/>
        </p:nvSpPr>
        <p:spPr>
          <a:xfrm>
            <a:off x="7364630" y="5133929"/>
            <a:ext cx="1202838" cy="8146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4B4C73D-32E2-46BA-9345-BC64399CA9AC}"/>
              </a:ext>
            </a:extLst>
          </p:cNvPr>
          <p:cNvSpPr txBox="1"/>
          <p:nvPr/>
        </p:nvSpPr>
        <p:spPr>
          <a:xfrm>
            <a:off x="7488584" y="5358363"/>
            <a:ext cx="9443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bg1"/>
                </a:solidFill>
              </a:rPr>
              <a:t>Client2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CFE93A54-1FB4-405A-875C-DFE7E0203D13}"/>
              </a:ext>
            </a:extLst>
          </p:cNvPr>
          <p:cNvSpPr/>
          <p:nvPr/>
        </p:nvSpPr>
        <p:spPr>
          <a:xfrm>
            <a:off x="-41011" y="5333849"/>
            <a:ext cx="820494" cy="386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F0"/>
                </a:solidFill>
              </a:rPr>
              <a:t>15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7BD6CE0-7FAA-425F-859F-BE2C6FE32051}"/>
              </a:ext>
            </a:extLst>
          </p:cNvPr>
          <p:cNvSpPr/>
          <p:nvPr/>
        </p:nvSpPr>
        <p:spPr>
          <a:xfrm>
            <a:off x="7364630" y="1237214"/>
            <a:ext cx="1202838" cy="8146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47EFA88-3038-4058-B4EC-3E0A633F8526}"/>
              </a:ext>
            </a:extLst>
          </p:cNvPr>
          <p:cNvSpPr txBox="1"/>
          <p:nvPr/>
        </p:nvSpPr>
        <p:spPr>
          <a:xfrm>
            <a:off x="7488584" y="1492892"/>
            <a:ext cx="9443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bg1"/>
                </a:solidFill>
              </a:rPr>
              <a:t>Client2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C7A8A0A-8CDA-4494-B8F0-00A96D641E72}"/>
              </a:ext>
            </a:extLst>
          </p:cNvPr>
          <p:cNvSpPr txBox="1"/>
          <p:nvPr/>
        </p:nvSpPr>
        <p:spPr>
          <a:xfrm>
            <a:off x="9063375" y="1097979"/>
            <a:ext cx="2974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아이템을 사용하는 주체 클라이언트의 </a:t>
            </a:r>
            <a:r>
              <a:rPr lang="ko-KR" altLang="en-US">
                <a:solidFill>
                  <a:srgbClr val="FF0000"/>
                </a:solidFill>
              </a:rPr>
              <a:t>빙고판을 전달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D53D7823-65D0-45F8-A772-F2439786C7F4}"/>
              </a:ext>
            </a:extLst>
          </p:cNvPr>
          <p:cNvSpPr/>
          <p:nvPr/>
        </p:nvSpPr>
        <p:spPr>
          <a:xfrm>
            <a:off x="7364630" y="2425299"/>
            <a:ext cx="1202838" cy="8146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ADE1A95F-2155-4580-82CB-91A5F9CEF684}"/>
              </a:ext>
            </a:extLst>
          </p:cNvPr>
          <p:cNvCxnSpPr>
            <a:cxnSpLocks/>
            <a:stCxn id="73" idx="3"/>
            <a:endCxn id="107" idx="1"/>
          </p:cNvCxnSpPr>
          <p:nvPr/>
        </p:nvCxnSpPr>
        <p:spPr>
          <a:xfrm>
            <a:off x="5335348" y="2820609"/>
            <a:ext cx="2029282" cy="1201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5A8C6D51-F6D1-4040-BDB3-4FE5E3A4B381}"/>
              </a:ext>
            </a:extLst>
          </p:cNvPr>
          <p:cNvSpPr txBox="1"/>
          <p:nvPr/>
        </p:nvSpPr>
        <p:spPr>
          <a:xfrm>
            <a:off x="5490983" y="2442961"/>
            <a:ext cx="171801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6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2.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에코</a:t>
            </a:r>
            <a:endParaRPr lang="ko-KR" sz="1600" dirty="0">
              <a:ea typeface="함초롬돋움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75CDDDE-C613-4B57-A6BF-B60056A80B6B}"/>
              </a:ext>
            </a:extLst>
          </p:cNvPr>
          <p:cNvSpPr txBox="1"/>
          <p:nvPr/>
        </p:nvSpPr>
        <p:spPr>
          <a:xfrm>
            <a:off x="5474418" y="2835001"/>
            <a:ext cx="171801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6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/i </a:t>
            </a:r>
            <a:r>
              <a:rPr lang="ko-KR" altLang="en-US" sz="1600" dirty="0" err="1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빙고판</a:t>
            </a:r>
            <a:endParaRPr lang="en-US" altLang="ko-KR" sz="1600" dirty="0">
              <a:latin typeface="함초롬돋움" panose="020B0604000101010101" pitchFamily="50" charset="-127"/>
              <a:ea typeface="함초롬돋움"/>
              <a:cs typeface="함초롬돋움" panose="020B0604000101010101" pitchFamily="50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A7CCE46-9320-4333-AC1F-5EA4225626E3}"/>
              </a:ext>
            </a:extLst>
          </p:cNvPr>
          <p:cNvSpPr txBox="1"/>
          <p:nvPr/>
        </p:nvSpPr>
        <p:spPr>
          <a:xfrm>
            <a:off x="9066869" y="3594104"/>
            <a:ext cx="29745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>
                <a:solidFill>
                  <a:srgbClr val="FF0000"/>
                </a:solidFill>
              </a:rPr>
              <a:t>보낸 클라이언트가 받으면 저장하지 않고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보내지 않은 클라이언트는 받아서 저장 후 자신의 빙고 판 전달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7775DF4-426B-4F8C-BFCB-AE1F75011FC7}"/>
              </a:ext>
            </a:extLst>
          </p:cNvPr>
          <p:cNvSpPr txBox="1"/>
          <p:nvPr/>
        </p:nvSpPr>
        <p:spPr>
          <a:xfrm>
            <a:off x="7488584" y="2673418"/>
            <a:ext cx="9443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bg1"/>
                </a:solidFill>
              </a:rPr>
              <a:t>Client2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02278F5-D07F-415F-8560-2D2CEB2ABBD0}"/>
              </a:ext>
            </a:extLst>
          </p:cNvPr>
          <p:cNvSpPr txBox="1"/>
          <p:nvPr/>
        </p:nvSpPr>
        <p:spPr>
          <a:xfrm>
            <a:off x="2343592" y="3804461"/>
            <a:ext cx="171801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6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3. </a:t>
            </a:r>
            <a:r>
              <a:rPr lang="ko-KR" altLang="en-US" sz="1600" dirty="0" err="1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빙고판</a:t>
            </a:r>
            <a:r>
              <a:rPr lang="ko-KR" altLang="en-US" sz="16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 전달</a:t>
            </a:r>
            <a:endParaRPr lang="en-US" altLang="ko-KR" sz="1600" dirty="0">
              <a:latin typeface="함초롬돋움" panose="020B0604000101010101" pitchFamily="50" charset="-127"/>
              <a:ea typeface="함초롬돋움"/>
              <a:cs typeface="함초롬돋움" panose="020B0604000101010101" pitchFamily="50" charset="-127"/>
            </a:endParaRPr>
          </a:p>
        </p:txBody>
      </p: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2641926B-ADDD-44A0-92FF-238EE37D4A51}"/>
              </a:ext>
            </a:extLst>
          </p:cNvPr>
          <p:cNvCxnSpPr>
            <a:cxnSpLocks/>
          </p:cNvCxnSpPr>
          <p:nvPr/>
        </p:nvCxnSpPr>
        <p:spPr>
          <a:xfrm>
            <a:off x="9009530" y="660685"/>
            <a:ext cx="0" cy="578681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C2666D6D-05BE-4A6A-BFDA-FF38F9006338}"/>
              </a:ext>
            </a:extLst>
          </p:cNvPr>
          <p:cNvSpPr txBox="1"/>
          <p:nvPr/>
        </p:nvSpPr>
        <p:spPr>
          <a:xfrm>
            <a:off x="5490983" y="3804461"/>
            <a:ext cx="171801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6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3. </a:t>
            </a:r>
            <a:r>
              <a:rPr lang="ko-KR" altLang="en-US" sz="1600" dirty="0" err="1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빙고판</a:t>
            </a:r>
            <a:r>
              <a:rPr lang="ko-KR" altLang="en-US" sz="16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 전달</a:t>
            </a:r>
            <a:endParaRPr lang="en-US" altLang="ko-KR" sz="1600" dirty="0">
              <a:latin typeface="함초롬돋움" panose="020B0604000101010101" pitchFamily="50" charset="-127"/>
              <a:ea typeface="함초롬돋움"/>
              <a:cs typeface="함초롬돋움" panose="020B0604000101010101" pitchFamily="50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F1BBA88-868D-4B15-83D4-5CB74A5E9C4D}"/>
              </a:ext>
            </a:extLst>
          </p:cNvPr>
          <p:cNvSpPr txBox="1"/>
          <p:nvPr/>
        </p:nvSpPr>
        <p:spPr>
          <a:xfrm>
            <a:off x="660370" y="5983437"/>
            <a:ext cx="171801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6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서로의 판 교체</a:t>
            </a:r>
            <a:endParaRPr lang="ko-KR" sz="1600" dirty="0">
              <a:ea typeface="함초롬돋움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02EB89C-B87F-4D4B-AD76-9F8ECE71BEB4}"/>
              </a:ext>
            </a:extLst>
          </p:cNvPr>
          <p:cNvSpPr txBox="1"/>
          <p:nvPr/>
        </p:nvSpPr>
        <p:spPr>
          <a:xfrm>
            <a:off x="2290544" y="4247180"/>
            <a:ext cx="171801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6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&gt;&gt; /k </a:t>
            </a:r>
            <a:r>
              <a:rPr lang="ko-KR" altLang="en-US" sz="1600" dirty="0" err="1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빙고판</a:t>
            </a:r>
            <a:endParaRPr lang="en-US" altLang="ko-KR" sz="1600" dirty="0">
              <a:latin typeface="함초롬돋움" panose="020B0604000101010101" pitchFamily="50" charset="-127"/>
              <a:ea typeface="함초롬돋움"/>
              <a:cs typeface="함초롬돋움" panose="020B0604000101010101" pitchFamily="50" charset="-127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5A554C2-4CB0-4E43-AA5C-529139D74EA8}"/>
              </a:ext>
            </a:extLst>
          </p:cNvPr>
          <p:cNvSpPr txBox="1"/>
          <p:nvPr/>
        </p:nvSpPr>
        <p:spPr>
          <a:xfrm>
            <a:off x="5459302" y="4284340"/>
            <a:ext cx="171801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6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&gt;&gt; /k </a:t>
            </a:r>
            <a:r>
              <a:rPr lang="ko-KR" altLang="en-US" sz="1600" dirty="0" err="1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빙고판</a:t>
            </a:r>
            <a:endParaRPr lang="en-US" altLang="ko-KR" sz="1600" dirty="0">
              <a:latin typeface="함초롬돋움" panose="020B0604000101010101" pitchFamily="50" charset="-127"/>
              <a:ea typeface="함초롬돋움"/>
              <a:cs typeface="함초롬돋움" panose="020B0604000101010101" pitchFamily="50" charset="-12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2BB67BB-913E-4A1B-A3DF-4AB0804440DD}"/>
              </a:ext>
            </a:extLst>
          </p:cNvPr>
          <p:cNvSpPr txBox="1"/>
          <p:nvPr/>
        </p:nvSpPr>
        <p:spPr>
          <a:xfrm>
            <a:off x="7101739" y="5983437"/>
            <a:ext cx="171801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6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서로의 판 교체</a:t>
            </a:r>
            <a:endParaRPr lang="ko-KR" sz="1600" dirty="0">
              <a:ea typeface="함초롬돋움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9AAC4FA-A42A-4FD7-9E4B-C0E0C019E4F3}"/>
              </a:ext>
            </a:extLst>
          </p:cNvPr>
          <p:cNvSpPr txBox="1"/>
          <p:nvPr/>
        </p:nvSpPr>
        <p:spPr>
          <a:xfrm>
            <a:off x="9096663" y="5465583"/>
            <a:ext cx="2974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>
                <a:solidFill>
                  <a:srgbClr val="FF0000"/>
                </a:solidFill>
              </a:rPr>
              <a:t>서로의 빙고판으로 교체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7794CAB7-CC32-4414-B5DC-9D92D916D226}"/>
              </a:ext>
            </a:extLst>
          </p:cNvPr>
          <p:cNvCxnSpPr>
            <a:cxnSpLocks/>
            <a:stCxn id="86" idx="3"/>
            <a:endCxn id="84" idx="1"/>
          </p:cNvCxnSpPr>
          <p:nvPr/>
        </p:nvCxnSpPr>
        <p:spPr>
          <a:xfrm>
            <a:off x="2145814" y="4201182"/>
            <a:ext cx="198669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3EA6F80C-57D4-4FBD-A580-461D3F2E50F6}"/>
              </a:ext>
            </a:extLst>
          </p:cNvPr>
          <p:cNvCxnSpPr>
            <a:cxnSpLocks/>
            <a:stCxn id="88" idx="1"/>
            <a:endCxn id="84" idx="3"/>
          </p:cNvCxnSpPr>
          <p:nvPr/>
        </p:nvCxnSpPr>
        <p:spPr>
          <a:xfrm flipH="1" flipV="1">
            <a:off x="5335348" y="4201182"/>
            <a:ext cx="2029282" cy="1439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54A87797-6EC3-4A2A-BBC7-04D0DB11C1B1}"/>
              </a:ext>
            </a:extLst>
          </p:cNvPr>
          <p:cNvCxnSpPr>
            <a:cxnSpLocks/>
          </p:cNvCxnSpPr>
          <p:nvPr/>
        </p:nvCxnSpPr>
        <p:spPr>
          <a:xfrm flipH="1" flipV="1">
            <a:off x="2094184" y="5498357"/>
            <a:ext cx="2029282" cy="1439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B1E5101A-43E7-4B2E-B808-9F73B8304DC8}"/>
              </a:ext>
            </a:extLst>
          </p:cNvPr>
          <p:cNvCxnSpPr>
            <a:cxnSpLocks/>
          </p:cNvCxnSpPr>
          <p:nvPr/>
        </p:nvCxnSpPr>
        <p:spPr>
          <a:xfrm>
            <a:off x="5311902" y="5541249"/>
            <a:ext cx="198669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41027B44-17A2-4673-AEEB-E1B459ED2BA5}"/>
              </a:ext>
            </a:extLst>
          </p:cNvPr>
          <p:cNvSpPr txBox="1"/>
          <p:nvPr/>
        </p:nvSpPr>
        <p:spPr>
          <a:xfrm>
            <a:off x="2343592" y="5056422"/>
            <a:ext cx="171801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6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4</a:t>
            </a:r>
            <a:r>
              <a:rPr lang="en-US" altLang="ko-KR" sz="160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.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에코</a:t>
            </a:r>
            <a:endParaRPr lang="en-US" altLang="ko-KR" sz="1600" dirty="0">
              <a:latin typeface="함초롬돋움" panose="020B0604000101010101" pitchFamily="50" charset="-127"/>
              <a:ea typeface="함초롬돋움"/>
              <a:cs typeface="함초롬돋움" panose="020B0604000101010101" pitchFamily="50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7F943E3-1FD6-43EB-973D-DF7955B2C37C}"/>
              </a:ext>
            </a:extLst>
          </p:cNvPr>
          <p:cNvSpPr txBox="1"/>
          <p:nvPr/>
        </p:nvSpPr>
        <p:spPr>
          <a:xfrm>
            <a:off x="5457967" y="5092971"/>
            <a:ext cx="171801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6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4.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에코</a:t>
            </a:r>
            <a:endParaRPr lang="en-US" altLang="ko-KR" sz="1600" dirty="0">
              <a:latin typeface="함초롬돋움" panose="020B0604000101010101" pitchFamily="50" charset="-127"/>
              <a:ea typeface="함초롬돋움"/>
              <a:cs typeface="함초롬돋움" panose="020B0604000101010101" pitchFamily="50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BD5B3F5-0BE9-4F55-919F-452AAB33319E}"/>
              </a:ext>
            </a:extLst>
          </p:cNvPr>
          <p:cNvSpPr txBox="1"/>
          <p:nvPr/>
        </p:nvSpPr>
        <p:spPr>
          <a:xfrm>
            <a:off x="5459302" y="5650249"/>
            <a:ext cx="171801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6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/k </a:t>
            </a:r>
            <a:r>
              <a:rPr lang="ko-KR" altLang="en-US" sz="1600" dirty="0" err="1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빙고판</a:t>
            </a:r>
            <a:endParaRPr lang="en-US" altLang="ko-KR" sz="1600" dirty="0">
              <a:latin typeface="함초롬돋움" panose="020B0604000101010101" pitchFamily="50" charset="-127"/>
              <a:ea typeface="함초롬돋움"/>
              <a:cs typeface="함초롬돋움" panose="020B0604000101010101" pitchFamily="50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9F04DF4-8839-4EC3-A704-3D48CA289470}"/>
              </a:ext>
            </a:extLst>
          </p:cNvPr>
          <p:cNvSpPr txBox="1"/>
          <p:nvPr/>
        </p:nvSpPr>
        <p:spPr>
          <a:xfrm>
            <a:off x="2290544" y="5620060"/>
            <a:ext cx="171801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6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/k </a:t>
            </a:r>
            <a:r>
              <a:rPr lang="ko-KR" altLang="en-US" sz="1600" dirty="0" err="1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빙고판</a:t>
            </a:r>
            <a:endParaRPr lang="en-US" altLang="ko-KR" sz="1600" dirty="0">
              <a:latin typeface="함초롬돋움" panose="020B0604000101010101" pitchFamily="50" charset="-127"/>
              <a:ea typeface="함초롬돋움"/>
              <a:cs typeface="함초롬돋움" panose="020B0604000101010101" pitchFamily="50" charset="-127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131046" y="333376"/>
            <a:ext cx="4631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현재 시나리오 내용 및 결과</a:t>
            </a:r>
          </a:p>
        </p:txBody>
      </p:sp>
    </p:spTree>
    <p:extLst>
      <p:ext uri="{BB962C8B-B14F-4D97-AF65-F5344CB8AC3E}">
        <p14:creationId xmlns:p14="http://schemas.microsoft.com/office/powerpoint/2010/main" val="1221965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9" r="21084" b="37250"/>
          <a:stretch/>
        </p:blipFill>
        <p:spPr>
          <a:xfrm>
            <a:off x="464296" y="409575"/>
            <a:ext cx="478680" cy="504826"/>
          </a:xfrm>
          <a:prstGeom prst="rect">
            <a:avLst/>
          </a:prstGeom>
          <a:effectLst>
            <a:outerShdw dist="25400" dir="2700000" algn="tl" rotWithShape="0">
              <a:schemeClr val="accent1">
                <a:lumMod val="50000"/>
                <a:alpha val="40000"/>
              </a:scheme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131046" y="333376"/>
            <a:ext cx="3913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현재 동작 환경 및 구현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3209925" y="2228850"/>
            <a:ext cx="0" cy="324802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6081949" y="2209800"/>
            <a:ext cx="0" cy="324802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8972550" y="2143125"/>
            <a:ext cx="0" cy="324802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533400" y="2143127"/>
            <a:ext cx="2489880" cy="17890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386473" y="2143127"/>
            <a:ext cx="2489880" cy="17890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270759" y="2143126"/>
            <a:ext cx="2489880" cy="17890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155045" y="2143125"/>
            <a:ext cx="2489880" cy="17890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322036" y="4048126"/>
            <a:ext cx="885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Putty</a:t>
            </a:r>
            <a:endParaRPr lang="ko-KR" alt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3699108" y="4048126"/>
            <a:ext cx="1864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C Language</a:t>
            </a:r>
            <a:endParaRPr lang="ko-KR" alt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6305790" y="4048126"/>
            <a:ext cx="2384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TCP/IP Protocol</a:t>
            </a:r>
            <a:endParaRPr lang="ko-KR" alt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9186623" y="4048126"/>
            <a:ext cx="2356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err="1"/>
              <a:t>Pthread</a:t>
            </a:r>
            <a:r>
              <a:rPr lang="en-US" altLang="ko-KR" sz="2400" dirty="0"/>
              <a:t> , </a:t>
            </a:r>
            <a:r>
              <a:rPr lang="en-US" altLang="ko-KR" sz="2400" dirty="0" err="1"/>
              <a:t>mutex</a:t>
            </a:r>
            <a:endParaRPr lang="ko-KR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39187" y="4724594"/>
            <a:ext cx="24999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Putty</a:t>
            </a:r>
            <a:r>
              <a:rPr lang="ko-KR" altLang="en-US" dirty="0"/>
              <a:t>를 이용하여 학교 리눅스 서버를 통한 구현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395948" y="4724594"/>
            <a:ext cx="24999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C</a:t>
            </a:r>
            <a:r>
              <a:rPr lang="ko-KR" altLang="en-US" dirty="0"/>
              <a:t>언어를 이용하여 </a:t>
            </a:r>
            <a:r>
              <a:rPr lang="en-US" altLang="ko-KR" dirty="0" err="1"/>
              <a:t>Bingo_server.c</a:t>
            </a:r>
            <a:endParaRPr lang="en-US" altLang="ko-KR" dirty="0"/>
          </a:p>
          <a:p>
            <a:pPr algn="just"/>
            <a:r>
              <a:rPr lang="en-US" altLang="ko-KR" dirty="0" err="1"/>
              <a:t>Bingo_client.c</a:t>
            </a:r>
            <a:r>
              <a:rPr lang="en-US" altLang="ko-KR" dirty="0"/>
              <a:t> </a:t>
            </a:r>
            <a:r>
              <a:rPr lang="ko-KR" altLang="en-US" dirty="0"/>
              <a:t>를 생성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252709" y="4724594"/>
            <a:ext cx="2499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/>
              <a:t>연결 지향형 소켓 </a:t>
            </a:r>
            <a:r>
              <a:rPr lang="en-US" altLang="ko-KR" dirty="0"/>
              <a:t>TCP/IP </a:t>
            </a:r>
            <a:r>
              <a:rPr lang="ko-KR" altLang="en-US" dirty="0"/>
              <a:t>프로토콜 사용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109470" y="4724594"/>
            <a:ext cx="2499978" cy="14773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altLang="ko-KR" dirty="0" err="1"/>
              <a:t>Pthread</a:t>
            </a:r>
            <a:r>
              <a:rPr lang="en-US" altLang="ko-KR" dirty="0"/>
              <a:t> </a:t>
            </a:r>
            <a:r>
              <a:rPr lang="ko-KR" altLang="en-US" dirty="0"/>
              <a:t>함수를 </a:t>
            </a:r>
            <a:r>
              <a:rPr lang="ko-KR" altLang="en-US"/>
              <a:t>통한 멀티 쓰레드 </a:t>
            </a:r>
            <a:r>
              <a:rPr lang="ko-KR" altLang="en-US" dirty="0"/>
              <a:t>방식</a:t>
            </a:r>
            <a:r>
              <a:rPr lang="en-US" altLang="ko-KR" dirty="0"/>
              <a:t>, </a:t>
            </a:r>
            <a:r>
              <a:rPr lang="ko-KR" altLang="en-US" dirty="0" err="1"/>
              <a:t>쓰레드의</a:t>
            </a:r>
            <a:r>
              <a:rPr lang="ko-KR" altLang="en-US" dirty="0"/>
              <a:t> 충동을 방지하기 위해 </a:t>
            </a:r>
            <a:r>
              <a:rPr lang="en-US" altLang="ko-KR" dirty="0" err="1"/>
              <a:t>mutex</a:t>
            </a:r>
            <a:r>
              <a:rPr lang="ko-KR" altLang="en-US" dirty="0"/>
              <a:t>방식을 추가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119457" y="6593495"/>
            <a:ext cx="20024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latin typeface="+mn-ea"/>
              </a:rPr>
              <a:t>Copyrightⓒ. </a:t>
            </a:r>
            <a:r>
              <a:rPr lang="ko-KR" altLang="en-US" sz="800" dirty="0">
                <a:latin typeface="+mn-ea"/>
              </a:rPr>
              <a:t>네트워크프로그래밍 </a:t>
            </a:r>
            <a:r>
              <a:rPr lang="en-US" altLang="ko-KR" sz="800" dirty="0">
                <a:latin typeface="+mn-ea"/>
              </a:rPr>
              <a:t>3</a:t>
            </a:r>
            <a:r>
              <a:rPr lang="ko-KR" altLang="en-US" sz="800" dirty="0">
                <a:latin typeface="+mn-ea"/>
              </a:rPr>
              <a:t>팀</a:t>
            </a:r>
            <a:r>
              <a:rPr lang="en-US" altLang="ko-KR" sz="800" dirty="0">
                <a:latin typeface="+mn-ea"/>
              </a:rPr>
              <a:t> </a:t>
            </a:r>
            <a:endParaRPr lang="ko-KR" altLang="en-US" sz="800" dirty="0">
              <a:latin typeface="+mn-ea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563AA7E1-48A8-4D91-AEAF-125B054A8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781" y="2254577"/>
            <a:ext cx="2063738" cy="157923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825" y="2323575"/>
            <a:ext cx="2126717" cy="142816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366" y="2272168"/>
            <a:ext cx="1545949" cy="156164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359" y="2209800"/>
            <a:ext cx="1701414" cy="160861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150096" y="764546"/>
            <a:ext cx="35605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TEAM 3, Network Programming – design environment</a:t>
            </a:r>
            <a:endParaRPr lang="ko-KR" altLang="en-US" sz="1100" dirty="0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2866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9" r="21084" b="37250"/>
          <a:stretch/>
        </p:blipFill>
        <p:spPr>
          <a:xfrm>
            <a:off x="464296" y="409575"/>
            <a:ext cx="478680" cy="504826"/>
          </a:xfrm>
          <a:prstGeom prst="rect">
            <a:avLst/>
          </a:prstGeom>
          <a:effectLst>
            <a:outerShdw dist="25400" dir="2700000" algn="tl" rotWithShape="0">
              <a:schemeClr val="accent1">
                <a:lumMod val="50000"/>
                <a:alpha val="40000"/>
              </a:schemeClr>
            </a:outerShdw>
          </a:effectLst>
        </p:spPr>
      </p:pic>
      <p:sp>
        <p:nvSpPr>
          <p:cNvPr id="27" name="TextBox 26"/>
          <p:cNvSpPr txBox="1"/>
          <p:nvPr/>
        </p:nvSpPr>
        <p:spPr>
          <a:xfrm>
            <a:off x="10119457" y="6593495"/>
            <a:ext cx="20024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latin typeface="+mn-ea"/>
              </a:rPr>
              <a:t>Copyrightⓒ. </a:t>
            </a:r>
            <a:r>
              <a:rPr lang="ko-KR" altLang="en-US" sz="800" dirty="0">
                <a:latin typeface="+mn-ea"/>
              </a:rPr>
              <a:t>네트워크프로그래밍 </a:t>
            </a:r>
            <a:r>
              <a:rPr lang="en-US" altLang="ko-KR" sz="800" dirty="0">
                <a:latin typeface="+mn-ea"/>
              </a:rPr>
              <a:t>3</a:t>
            </a:r>
            <a:r>
              <a:rPr lang="ko-KR" altLang="en-US" sz="800" dirty="0">
                <a:latin typeface="+mn-ea"/>
              </a:rPr>
              <a:t>팀</a:t>
            </a:r>
            <a:r>
              <a:rPr lang="en-US" altLang="ko-KR" sz="800" dirty="0">
                <a:latin typeface="+mn-ea"/>
              </a:rPr>
              <a:t> </a:t>
            </a:r>
            <a:endParaRPr lang="ko-KR" altLang="en-US" sz="800" dirty="0"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50096" y="764546"/>
            <a:ext cx="39741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TEAM 3, Network Programming – design content and results</a:t>
            </a:r>
            <a:endParaRPr lang="ko-KR" altLang="en-US" sz="11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281354" y="2708031"/>
            <a:ext cx="11072446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81354" y="4785946"/>
            <a:ext cx="11072446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29488" y="1461466"/>
            <a:ext cx="820494" cy="386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F0"/>
                </a:solidFill>
              </a:rPr>
              <a:t>16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-10056" y="3499059"/>
            <a:ext cx="820494" cy="386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F0"/>
                </a:solidFill>
              </a:rPr>
              <a:t>17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-10056" y="5496713"/>
            <a:ext cx="820494" cy="386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F0"/>
                </a:solidFill>
              </a:rPr>
              <a:t>18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DE07F7D-4EC3-4EC6-96FF-B35A24207829}"/>
              </a:ext>
            </a:extLst>
          </p:cNvPr>
          <p:cNvSpPr/>
          <p:nvPr/>
        </p:nvSpPr>
        <p:spPr>
          <a:xfrm>
            <a:off x="4118029" y="1431157"/>
            <a:ext cx="1202838" cy="8146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FFAAEE2-EE3D-4247-8556-223A72D89E64}"/>
              </a:ext>
            </a:extLst>
          </p:cNvPr>
          <p:cNvSpPr txBox="1"/>
          <p:nvPr/>
        </p:nvSpPr>
        <p:spPr>
          <a:xfrm>
            <a:off x="4252590" y="1655591"/>
            <a:ext cx="9443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accent6"/>
                </a:solidFill>
              </a:rPr>
              <a:t>Server</a:t>
            </a:r>
            <a:endParaRPr lang="ko-KR" altLang="en-US" sz="1500" b="1" dirty="0">
              <a:solidFill>
                <a:schemeClr val="accent6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3681327-EADC-40E9-A89B-61348514611C}"/>
              </a:ext>
            </a:extLst>
          </p:cNvPr>
          <p:cNvSpPr/>
          <p:nvPr/>
        </p:nvSpPr>
        <p:spPr>
          <a:xfrm>
            <a:off x="928495" y="1431157"/>
            <a:ext cx="1202838" cy="8146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8F4517D-82D6-4983-957C-2F5EE5696948}"/>
              </a:ext>
            </a:extLst>
          </p:cNvPr>
          <p:cNvSpPr txBox="1"/>
          <p:nvPr/>
        </p:nvSpPr>
        <p:spPr>
          <a:xfrm>
            <a:off x="1052449" y="1655591"/>
            <a:ext cx="9443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bg1"/>
                </a:solidFill>
              </a:rPr>
              <a:t>Client1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276414AA-3955-4F57-916F-5B07CA431761}"/>
              </a:ext>
            </a:extLst>
          </p:cNvPr>
          <p:cNvCxnSpPr>
            <a:stCxn id="64" idx="3"/>
            <a:endCxn id="59" idx="1"/>
          </p:cNvCxnSpPr>
          <p:nvPr/>
        </p:nvCxnSpPr>
        <p:spPr>
          <a:xfrm>
            <a:off x="2131333" y="1838478"/>
            <a:ext cx="198669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E903025-97C0-44D1-A556-637415A5E02B}"/>
              </a:ext>
            </a:extLst>
          </p:cNvPr>
          <p:cNvSpPr/>
          <p:nvPr/>
        </p:nvSpPr>
        <p:spPr>
          <a:xfrm>
            <a:off x="7373595" y="1425474"/>
            <a:ext cx="1202838" cy="8146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9943E67-840E-43E4-AD18-7B97D47C8FF6}"/>
              </a:ext>
            </a:extLst>
          </p:cNvPr>
          <p:cNvSpPr txBox="1"/>
          <p:nvPr/>
        </p:nvSpPr>
        <p:spPr>
          <a:xfrm>
            <a:off x="7497549" y="1681152"/>
            <a:ext cx="9443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bg1"/>
                </a:solidFill>
              </a:rPr>
              <a:t>Client2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EEBD902-7490-400F-BBB7-CFFF6B371717}"/>
              </a:ext>
            </a:extLst>
          </p:cNvPr>
          <p:cNvSpPr/>
          <p:nvPr/>
        </p:nvSpPr>
        <p:spPr>
          <a:xfrm>
            <a:off x="4109064" y="3358525"/>
            <a:ext cx="1202838" cy="8146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FACEC3D-B0C4-4BA7-A161-3EEED3CDD1BC}"/>
              </a:ext>
            </a:extLst>
          </p:cNvPr>
          <p:cNvSpPr txBox="1"/>
          <p:nvPr/>
        </p:nvSpPr>
        <p:spPr>
          <a:xfrm>
            <a:off x="4243625" y="3582959"/>
            <a:ext cx="9443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accent6"/>
                </a:solidFill>
              </a:rPr>
              <a:t>Server</a:t>
            </a:r>
            <a:endParaRPr lang="ko-KR" altLang="en-US" sz="1500" b="1" dirty="0">
              <a:solidFill>
                <a:schemeClr val="accent6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344574E1-3F83-4336-980E-583EFC4289B2}"/>
              </a:ext>
            </a:extLst>
          </p:cNvPr>
          <p:cNvSpPr/>
          <p:nvPr/>
        </p:nvSpPr>
        <p:spPr>
          <a:xfrm>
            <a:off x="919530" y="3358525"/>
            <a:ext cx="1202838" cy="8146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BF07CAC-8C73-4F55-ABE6-6783B8B01C59}"/>
              </a:ext>
            </a:extLst>
          </p:cNvPr>
          <p:cNvSpPr txBox="1"/>
          <p:nvPr/>
        </p:nvSpPr>
        <p:spPr>
          <a:xfrm>
            <a:off x="1043484" y="3582959"/>
            <a:ext cx="9443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bg1"/>
                </a:solidFill>
              </a:rPr>
              <a:t>Client1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9A2C59A-30E2-492E-997D-EE7783B11E61}"/>
              </a:ext>
            </a:extLst>
          </p:cNvPr>
          <p:cNvSpPr txBox="1"/>
          <p:nvPr/>
        </p:nvSpPr>
        <p:spPr>
          <a:xfrm>
            <a:off x="656639" y="2985588"/>
            <a:ext cx="171801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6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5.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게임 승리</a:t>
            </a:r>
            <a:endParaRPr lang="en-US" altLang="ko-KR" sz="1600" dirty="0">
              <a:latin typeface="함초롬돋움" panose="020B0604000101010101" pitchFamily="50" charset="-127"/>
              <a:ea typeface="함초롬돋움"/>
              <a:cs typeface="함초롬돋움" panose="020B0604000101010101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E4E8DC6-DCD8-4D9C-B0E9-5D46B87B153F}"/>
              </a:ext>
            </a:extLst>
          </p:cNvPr>
          <p:cNvSpPr txBox="1"/>
          <p:nvPr/>
        </p:nvSpPr>
        <p:spPr>
          <a:xfrm>
            <a:off x="591605" y="4229070"/>
            <a:ext cx="178800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6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접속 종료</a:t>
            </a:r>
            <a:endParaRPr lang="en-US" altLang="ko-KR" sz="1600" dirty="0">
              <a:latin typeface="함초롬돋움" panose="020B0604000101010101" pitchFamily="50" charset="-127"/>
              <a:ea typeface="함초롬돋움"/>
              <a:cs typeface="함초롬돋움" panose="020B0604000101010101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8250C3FB-136D-47DC-A478-89E727DC3EAF}"/>
              </a:ext>
            </a:extLst>
          </p:cNvPr>
          <p:cNvSpPr/>
          <p:nvPr/>
        </p:nvSpPr>
        <p:spPr>
          <a:xfrm>
            <a:off x="7364630" y="3352842"/>
            <a:ext cx="1202838" cy="8146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F9A0E5F-E55E-4E6C-8B6C-1274F929F376}"/>
              </a:ext>
            </a:extLst>
          </p:cNvPr>
          <p:cNvSpPr txBox="1"/>
          <p:nvPr/>
        </p:nvSpPr>
        <p:spPr>
          <a:xfrm>
            <a:off x="7488584" y="3608520"/>
            <a:ext cx="9443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bg1"/>
                </a:solidFill>
              </a:rPr>
              <a:t>Client2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7DF6384-55E3-4531-B1ED-B7B7F951B9FE}"/>
              </a:ext>
            </a:extLst>
          </p:cNvPr>
          <p:cNvSpPr/>
          <p:nvPr/>
        </p:nvSpPr>
        <p:spPr>
          <a:xfrm>
            <a:off x="4109064" y="5365108"/>
            <a:ext cx="1202838" cy="8146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66615EA-EEC0-47AF-9309-077ACAACF4B6}"/>
              </a:ext>
            </a:extLst>
          </p:cNvPr>
          <p:cNvSpPr txBox="1"/>
          <p:nvPr/>
        </p:nvSpPr>
        <p:spPr>
          <a:xfrm>
            <a:off x="4243625" y="5589542"/>
            <a:ext cx="9443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accent6"/>
                </a:solidFill>
              </a:rPr>
              <a:t>Server</a:t>
            </a:r>
            <a:endParaRPr lang="ko-KR" altLang="en-US" sz="1500" b="1" dirty="0">
              <a:solidFill>
                <a:schemeClr val="accent6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7B20F104-7F61-48BD-ADA2-8B46BE62631D}"/>
              </a:ext>
            </a:extLst>
          </p:cNvPr>
          <p:cNvSpPr/>
          <p:nvPr/>
        </p:nvSpPr>
        <p:spPr>
          <a:xfrm>
            <a:off x="7364630" y="5359425"/>
            <a:ext cx="1202838" cy="8146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B7BDD0F-1573-4580-A94E-CD22825DDFB6}"/>
              </a:ext>
            </a:extLst>
          </p:cNvPr>
          <p:cNvSpPr txBox="1"/>
          <p:nvPr/>
        </p:nvSpPr>
        <p:spPr>
          <a:xfrm>
            <a:off x="7488584" y="5615103"/>
            <a:ext cx="9443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bg1"/>
                </a:solidFill>
              </a:rPr>
              <a:t>Client2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262295DD-8D5D-4278-9BD0-72C09B9F82F1}"/>
              </a:ext>
            </a:extLst>
          </p:cNvPr>
          <p:cNvCxnSpPr>
            <a:cxnSpLocks/>
          </p:cNvCxnSpPr>
          <p:nvPr/>
        </p:nvCxnSpPr>
        <p:spPr>
          <a:xfrm>
            <a:off x="9009530" y="660685"/>
            <a:ext cx="0" cy="578681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64234EAA-6ADD-4E80-86A5-CC29936B9397}"/>
              </a:ext>
            </a:extLst>
          </p:cNvPr>
          <p:cNvSpPr txBox="1"/>
          <p:nvPr/>
        </p:nvSpPr>
        <p:spPr>
          <a:xfrm>
            <a:off x="2409714" y="1247052"/>
            <a:ext cx="136390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600" dirty="0">
                <a:ea typeface="함초롬돋움"/>
              </a:rPr>
              <a:t>4. </a:t>
            </a:r>
            <a:r>
              <a:rPr lang="ko-KR" altLang="en-US" sz="1600" dirty="0">
                <a:ea typeface="함초롬돋움"/>
              </a:rPr>
              <a:t>게임 결과 메시지 전달</a:t>
            </a:r>
            <a:endParaRPr lang="ko-KR" sz="1600" dirty="0">
              <a:ea typeface="함초롬돋움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09D1D15-0873-4F7A-AA6B-56BA4A5CC9AA}"/>
              </a:ext>
            </a:extLst>
          </p:cNvPr>
          <p:cNvSpPr txBox="1"/>
          <p:nvPr/>
        </p:nvSpPr>
        <p:spPr>
          <a:xfrm>
            <a:off x="2212002" y="1905688"/>
            <a:ext cx="171801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600" dirty="0">
                <a:ea typeface="함초롬돋움"/>
              </a:rPr>
              <a:t>&gt;&gt; /win</a:t>
            </a:r>
            <a:endParaRPr lang="ko-KR" sz="1600" dirty="0">
              <a:ea typeface="함초롬돋움"/>
            </a:endParaRP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8B8E03E0-0628-47FA-B340-364BE18D8B48}"/>
              </a:ext>
            </a:extLst>
          </p:cNvPr>
          <p:cNvCxnSpPr>
            <a:cxnSpLocks/>
            <a:stCxn id="74" idx="3"/>
            <a:endCxn id="81" idx="1"/>
          </p:cNvCxnSpPr>
          <p:nvPr/>
        </p:nvCxnSpPr>
        <p:spPr>
          <a:xfrm flipV="1">
            <a:off x="5311902" y="3760163"/>
            <a:ext cx="2052728" cy="56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A47BCF58-3B67-4C1B-B9E9-E3312D7D286B}"/>
              </a:ext>
            </a:extLst>
          </p:cNvPr>
          <p:cNvSpPr txBox="1"/>
          <p:nvPr/>
        </p:nvSpPr>
        <p:spPr>
          <a:xfrm>
            <a:off x="5656314" y="3331959"/>
            <a:ext cx="136390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600" dirty="0">
                <a:ea typeface="함초롬돋움"/>
              </a:rPr>
              <a:t>5. </a:t>
            </a:r>
            <a:r>
              <a:rPr lang="ko-KR" altLang="en-US" sz="1600" dirty="0">
                <a:ea typeface="함초롬돋움"/>
              </a:rPr>
              <a:t>에코</a:t>
            </a:r>
            <a:endParaRPr lang="ko-KR" sz="1600" dirty="0">
              <a:ea typeface="함초롬돋움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409F10B-E08F-44C7-A8B3-BFACD6938DFD}"/>
              </a:ext>
            </a:extLst>
          </p:cNvPr>
          <p:cNvSpPr txBox="1"/>
          <p:nvPr/>
        </p:nvSpPr>
        <p:spPr>
          <a:xfrm>
            <a:off x="5459249" y="3814891"/>
            <a:ext cx="171801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600" dirty="0">
                <a:ea typeface="함초롬돋움"/>
              </a:rPr>
              <a:t>/win</a:t>
            </a:r>
            <a:endParaRPr lang="ko-KR" sz="1600" dirty="0">
              <a:ea typeface="함초롬돋움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534C008-E186-4A95-87F7-069DF5593CC7}"/>
              </a:ext>
            </a:extLst>
          </p:cNvPr>
          <p:cNvSpPr txBox="1"/>
          <p:nvPr/>
        </p:nvSpPr>
        <p:spPr>
          <a:xfrm>
            <a:off x="7070487" y="4972053"/>
            <a:ext cx="171801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6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6.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게임 패배</a:t>
            </a:r>
            <a:endParaRPr lang="en-US" altLang="ko-KR" sz="1600" dirty="0">
              <a:latin typeface="함초롬돋움" panose="020B0604000101010101" pitchFamily="50" charset="-127"/>
              <a:ea typeface="함초롬돋움"/>
              <a:cs typeface="함초롬돋움" panose="020B0604000101010101" pitchFamily="50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A6D9245-2895-42C4-8921-726641DAEFF7}"/>
              </a:ext>
            </a:extLst>
          </p:cNvPr>
          <p:cNvSpPr txBox="1"/>
          <p:nvPr/>
        </p:nvSpPr>
        <p:spPr>
          <a:xfrm>
            <a:off x="7080179" y="6239683"/>
            <a:ext cx="178800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6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접속 종료</a:t>
            </a:r>
            <a:endParaRPr lang="en-US" altLang="ko-KR" sz="1600" dirty="0">
              <a:latin typeface="함초롬돋움" panose="020B0604000101010101" pitchFamily="50" charset="-127"/>
              <a:ea typeface="함초롬돋움"/>
              <a:cs typeface="함초롬돋움" panose="020B0604000101010101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F39C2D3-7972-40BD-AB55-D89F07B106CF}"/>
              </a:ext>
            </a:extLst>
          </p:cNvPr>
          <p:cNvSpPr txBox="1"/>
          <p:nvPr/>
        </p:nvSpPr>
        <p:spPr>
          <a:xfrm>
            <a:off x="9100520" y="1335844"/>
            <a:ext cx="2974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>
                <a:solidFill>
                  <a:srgbClr val="FF0000"/>
                </a:solidFill>
              </a:rPr>
              <a:t>클라이언트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>
                <a:solidFill>
                  <a:srgbClr val="FF0000"/>
                </a:solidFill>
              </a:rPr>
              <a:t>이 </a:t>
            </a:r>
            <a:endParaRPr lang="en-US" altLang="ko-KR" dirty="0">
              <a:solidFill>
                <a:srgbClr val="FF0000"/>
              </a:solidFill>
            </a:endParaRPr>
          </a:p>
          <a:p>
            <a:pPr algn="just"/>
            <a:r>
              <a:rPr lang="ko-KR" altLang="en-US" dirty="0">
                <a:solidFill>
                  <a:srgbClr val="FF0000"/>
                </a:solidFill>
              </a:rPr>
              <a:t>빙고 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  <a:r>
              <a:rPr lang="ko-KR" altLang="en-US" dirty="0">
                <a:solidFill>
                  <a:srgbClr val="FF0000"/>
                </a:solidFill>
              </a:rPr>
              <a:t>줄 먼저 완성 </a:t>
            </a:r>
            <a:r>
              <a:rPr lang="en-US" altLang="ko-KR" dirty="0">
                <a:solidFill>
                  <a:srgbClr val="FF0000"/>
                </a:solidFill>
              </a:rPr>
              <a:t>-&gt; </a:t>
            </a:r>
            <a:r>
              <a:rPr lang="ko-KR" altLang="en-US" dirty="0">
                <a:solidFill>
                  <a:srgbClr val="FF0000"/>
                </a:solidFill>
              </a:rPr>
              <a:t>승리 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C6DCF9B-BECB-40F8-9EDA-23316BE365CD}"/>
              </a:ext>
            </a:extLst>
          </p:cNvPr>
          <p:cNvSpPr txBox="1"/>
          <p:nvPr/>
        </p:nvSpPr>
        <p:spPr>
          <a:xfrm>
            <a:off x="9113286" y="3227934"/>
            <a:ext cx="2974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>
                <a:solidFill>
                  <a:srgbClr val="FF0000"/>
                </a:solidFill>
              </a:rPr>
              <a:t>클라이언트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>
                <a:solidFill>
                  <a:srgbClr val="FF0000"/>
                </a:solidFill>
              </a:rPr>
              <a:t>은 메시지 전달 후 틀린 문제 출력</a:t>
            </a:r>
            <a:r>
              <a:rPr lang="en-US" altLang="ko-KR" dirty="0">
                <a:solidFill>
                  <a:srgbClr val="FF0000"/>
                </a:solidFill>
              </a:rPr>
              <a:t> -&gt; </a:t>
            </a:r>
            <a:r>
              <a:rPr lang="ko-KR" altLang="en-US" dirty="0">
                <a:solidFill>
                  <a:srgbClr val="FF0000"/>
                </a:solidFill>
              </a:rPr>
              <a:t>종료</a:t>
            </a:r>
            <a:endParaRPr lang="en-US" altLang="ko-KR" dirty="0">
              <a:solidFill>
                <a:srgbClr val="FF0000"/>
              </a:solidFill>
            </a:endParaRPr>
          </a:p>
          <a:p>
            <a:pPr algn="just"/>
            <a:r>
              <a:rPr lang="ko-KR" altLang="en-US" dirty="0">
                <a:solidFill>
                  <a:srgbClr val="FF0000"/>
                </a:solidFill>
              </a:rPr>
              <a:t>클라이언트</a:t>
            </a:r>
            <a:r>
              <a:rPr lang="en-US" altLang="ko-KR" dirty="0">
                <a:solidFill>
                  <a:srgbClr val="FF0000"/>
                </a:solidFill>
              </a:rPr>
              <a:t>2 </a:t>
            </a:r>
            <a:r>
              <a:rPr lang="ko-KR" altLang="en-US" dirty="0">
                <a:solidFill>
                  <a:srgbClr val="FF0000"/>
                </a:solidFill>
              </a:rPr>
              <a:t>메시지 받음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3B77181-06C7-4305-B08A-B36A5B135B72}"/>
              </a:ext>
            </a:extLst>
          </p:cNvPr>
          <p:cNvSpPr txBox="1"/>
          <p:nvPr/>
        </p:nvSpPr>
        <p:spPr>
          <a:xfrm>
            <a:off x="9215509" y="5175332"/>
            <a:ext cx="29745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>
                <a:solidFill>
                  <a:srgbClr val="FF0000"/>
                </a:solidFill>
              </a:rPr>
              <a:t>클라이언트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ko-KR" altLang="en-US" dirty="0">
                <a:solidFill>
                  <a:srgbClr val="FF0000"/>
                </a:solidFill>
              </a:rPr>
              <a:t>는 패배</a:t>
            </a:r>
            <a:endParaRPr lang="en-US" altLang="ko-KR" dirty="0">
              <a:solidFill>
                <a:srgbClr val="FF0000"/>
              </a:solidFill>
            </a:endParaRPr>
          </a:p>
          <a:p>
            <a:pPr algn="just"/>
            <a:endParaRPr lang="en-US" altLang="ko-KR" dirty="0">
              <a:solidFill>
                <a:srgbClr val="FF0000"/>
              </a:solidFill>
            </a:endParaRPr>
          </a:p>
          <a:p>
            <a:pPr algn="just"/>
            <a:r>
              <a:rPr lang="ko-KR" altLang="en-US" dirty="0">
                <a:solidFill>
                  <a:srgbClr val="FF0000"/>
                </a:solidFill>
              </a:rPr>
              <a:t>틀린 문제 출력 </a:t>
            </a:r>
            <a:r>
              <a:rPr lang="en-US" altLang="ko-KR" dirty="0">
                <a:solidFill>
                  <a:srgbClr val="FF0000"/>
                </a:solidFill>
              </a:rPr>
              <a:t>-&gt; </a:t>
            </a:r>
            <a:r>
              <a:rPr lang="ko-KR" altLang="en-US" dirty="0">
                <a:solidFill>
                  <a:srgbClr val="FF0000"/>
                </a:solidFill>
              </a:rPr>
              <a:t>종료</a:t>
            </a:r>
            <a:endParaRPr lang="en-US" altLang="ko-KR" dirty="0">
              <a:solidFill>
                <a:srgbClr val="FF0000"/>
              </a:solidFill>
            </a:endParaRPr>
          </a:p>
          <a:p>
            <a:pPr algn="just"/>
            <a:endParaRPr lang="en-US" altLang="ko-KR" dirty="0">
              <a:solidFill>
                <a:srgbClr val="FF0000"/>
              </a:solidFill>
            </a:endParaRPr>
          </a:p>
          <a:p>
            <a:pPr algn="just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E0D372E-0920-4530-815F-77CC23D08CC4}"/>
              </a:ext>
            </a:extLst>
          </p:cNvPr>
          <p:cNvSpPr txBox="1"/>
          <p:nvPr/>
        </p:nvSpPr>
        <p:spPr>
          <a:xfrm>
            <a:off x="2173708" y="3581285"/>
            <a:ext cx="178800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6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틀린 문제 출력</a:t>
            </a:r>
            <a:endParaRPr lang="en-US" altLang="ko-KR" sz="1600" dirty="0">
              <a:latin typeface="함초롬돋움" panose="020B0604000101010101" pitchFamily="50" charset="-127"/>
              <a:ea typeface="함초롬돋움"/>
              <a:cs typeface="함초롬돋움" panose="020B0604000101010101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24C30A7-6801-4D62-B4BD-5E4BF52EA85C}"/>
              </a:ext>
            </a:extLst>
          </p:cNvPr>
          <p:cNvSpPr txBox="1"/>
          <p:nvPr/>
        </p:nvSpPr>
        <p:spPr>
          <a:xfrm>
            <a:off x="5408979" y="5517541"/>
            <a:ext cx="178800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6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틀린 문제 출력</a:t>
            </a:r>
            <a:endParaRPr lang="en-US" altLang="ko-KR" sz="1600" dirty="0">
              <a:latin typeface="함초롬돋움" panose="020B0604000101010101" pitchFamily="50" charset="-127"/>
              <a:ea typeface="함초롬돋움"/>
              <a:cs typeface="함초롬돋움" panose="020B0604000101010101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131046" y="333376"/>
            <a:ext cx="4631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현재 시나리오 내용 및 결과</a:t>
            </a:r>
          </a:p>
        </p:txBody>
      </p:sp>
    </p:spTree>
    <p:extLst>
      <p:ext uri="{BB962C8B-B14F-4D97-AF65-F5344CB8AC3E}">
        <p14:creationId xmlns:p14="http://schemas.microsoft.com/office/powerpoint/2010/main" val="412177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209925" y="2162175"/>
            <a:ext cx="0" cy="324802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6081949" y="2143125"/>
            <a:ext cx="0" cy="324802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8972550" y="2143125"/>
            <a:ext cx="0" cy="324802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533400" y="2143127"/>
            <a:ext cx="2489880" cy="17890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386473" y="2143127"/>
            <a:ext cx="2489880" cy="17890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270759" y="2143126"/>
            <a:ext cx="2489880" cy="17890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155045" y="2143125"/>
            <a:ext cx="2489880" cy="17890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68817" y="4048126"/>
            <a:ext cx="21916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자신 턴이 아닐 때</a:t>
            </a:r>
            <a:endParaRPr lang="en-US" altLang="ko-KR" sz="2000" dirty="0"/>
          </a:p>
          <a:p>
            <a:pPr algn="ctr"/>
            <a:r>
              <a:rPr lang="ko-KR" altLang="en-US" sz="2000" dirty="0"/>
              <a:t>문제 번호 입력 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99113" y="4048126"/>
            <a:ext cx="18646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문제가 없는데</a:t>
            </a:r>
            <a:endParaRPr lang="en-US" altLang="ko-KR" sz="2000" dirty="0"/>
          </a:p>
          <a:p>
            <a:pPr algn="ctr"/>
            <a:r>
              <a:rPr lang="ko-KR" altLang="en-US" sz="2000" dirty="0"/>
              <a:t>정답 입력할 때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74149" y="4048126"/>
            <a:ext cx="2448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/>
              <a:t>1~16 </a:t>
            </a:r>
            <a:r>
              <a:rPr lang="ko-KR" altLang="en-US" sz="2000" dirty="0"/>
              <a:t>사이에</a:t>
            </a:r>
            <a:endParaRPr lang="en-US" altLang="ko-KR" sz="2000" dirty="0"/>
          </a:p>
          <a:p>
            <a:pPr algn="ctr"/>
            <a:r>
              <a:rPr lang="ko-KR" altLang="en-US" sz="2000" dirty="0"/>
              <a:t>문제 번호를</a:t>
            </a:r>
            <a:endParaRPr lang="en-US" altLang="ko-KR" sz="2000" dirty="0"/>
          </a:p>
          <a:p>
            <a:pPr algn="ctr"/>
            <a:r>
              <a:rPr lang="ko-KR" altLang="en-US" sz="2000" dirty="0"/>
              <a:t> 입력하지 않았을 때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211477" y="4048126"/>
            <a:ext cx="23070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문제가 출력됐는데</a:t>
            </a:r>
            <a:endParaRPr lang="en-US" altLang="ko-KR" sz="2000" dirty="0"/>
          </a:p>
          <a:p>
            <a:pPr algn="ctr"/>
            <a:r>
              <a:rPr lang="ko-KR" altLang="en-US" sz="2000" dirty="0"/>
              <a:t>문제를 추가로</a:t>
            </a:r>
            <a:endParaRPr lang="en-US" altLang="ko-KR" sz="2000" dirty="0"/>
          </a:p>
          <a:p>
            <a:pPr algn="ctr"/>
            <a:r>
              <a:rPr lang="ko-KR" altLang="en-US" sz="2000" dirty="0"/>
              <a:t>입력할 때</a:t>
            </a:r>
            <a:endParaRPr lang="en-US" altLang="ko-KR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10119457" y="6593495"/>
            <a:ext cx="20024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latin typeface="+mn-ea"/>
              </a:rPr>
              <a:t>Copyrightⓒ. </a:t>
            </a:r>
            <a:r>
              <a:rPr lang="ko-KR" altLang="en-US" sz="800" dirty="0">
                <a:latin typeface="+mn-ea"/>
              </a:rPr>
              <a:t>네트워크프로그래밍 </a:t>
            </a:r>
            <a:r>
              <a:rPr lang="en-US" altLang="ko-KR" sz="800" dirty="0">
                <a:latin typeface="+mn-ea"/>
              </a:rPr>
              <a:t>3</a:t>
            </a:r>
            <a:r>
              <a:rPr lang="ko-KR" altLang="en-US" sz="800" dirty="0">
                <a:latin typeface="+mn-ea"/>
              </a:rPr>
              <a:t>팀</a:t>
            </a:r>
            <a:r>
              <a:rPr lang="en-US" altLang="ko-KR" sz="800" dirty="0">
                <a:latin typeface="+mn-ea"/>
              </a:rPr>
              <a:t> </a:t>
            </a:r>
            <a:endParaRPr lang="ko-KR" altLang="en-US" sz="800" dirty="0">
              <a:latin typeface="+mn-ea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9" r="21084" b="37250"/>
          <a:stretch/>
        </p:blipFill>
        <p:spPr>
          <a:xfrm>
            <a:off x="464296" y="409575"/>
            <a:ext cx="478680" cy="504826"/>
          </a:xfrm>
          <a:prstGeom prst="rect">
            <a:avLst/>
          </a:prstGeom>
          <a:effectLst>
            <a:outerShdw dist="25400" dir="2700000" algn="tl" rotWithShape="0">
              <a:schemeClr val="accent1">
                <a:lumMod val="50000"/>
                <a:alpha val="40000"/>
              </a:schemeClr>
            </a:outerShdw>
          </a:effectLst>
        </p:spPr>
      </p:pic>
      <p:sp>
        <p:nvSpPr>
          <p:cNvPr id="30" name="TextBox 29"/>
          <p:cNvSpPr txBox="1"/>
          <p:nvPr/>
        </p:nvSpPr>
        <p:spPr>
          <a:xfrm>
            <a:off x="1150096" y="764546"/>
            <a:ext cx="39741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TEAM 3, Network Programming – design content and results</a:t>
            </a:r>
            <a:endParaRPr lang="ko-KR" altLang="en-US" sz="1100" dirty="0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32" y="2258921"/>
            <a:ext cx="1753336" cy="158393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317" y="2245609"/>
            <a:ext cx="1821763" cy="158820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032" y="2281604"/>
            <a:ext cx="1734334" cy="155220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115" y="2228850"/>
            <a:ext cx="1723135" cy="1614003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1131046" y="333376"/>
            <a:ext cx="3974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현재 시나리오 예외처리</a:t>
            </a:r>
          </a:p>
        </p:txBody>
      </p:sp>
    </p:spTree>
    <p:extLst>
      <p:ext uri="{BB962C8B-B14F-4D97-AF65-F5344CB8AC3E}">
        <p14:creationId xmlns:p14="http://schemas.microsoft.com/office/powerpoint/2010/main" val="27616359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52426" y="3669343"/>
            <a:ext cx="4550711" cy="24732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9" r="21084" b="37250"/>
          <a:stretch/>
        </p:blipFill>
        <p:spPr>
          <a:xfrm>
            <a:off x="464296" y="409575"/>
            <a:ext cx="478680" cy="504826"/>
          </a:xfrm>
          <a:prstGeom prst="rect">
            <a:avLst/>
          </a:prstGeom>
          <a:effectLst>
            <a:outerShdw dist="25400" dir="2700000" algn="tl" rotWithShape="0">
              <a:schemeClr val="accent1">
                <a:lumMod val="50000"/>
                <a:alpha val="40000"/>
              </a:scheme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131046" y="333376"/>
            <a:ext cx="2288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Turn</a:t>
            </a:r>
            <a:r>
              <a:rPr lang="ko-KR" altLang="en-US" sz="2800" dirty="0"/>
              <a:t> 변수란</a:t>
            </a:r>
            <a:r>
              <a:rPr lang="en-US" altLang="ko-KR" sz="2800" dirty="0"/>
              <a:t>?</a:t>
            </a:r>
            <a:endParaRPr lang="ko-KR" altLang="en-US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10119457" y="6593495"/>
            <a:ext cx="20024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latin typeface="+mn-ea"/>
              </a:rPr>
              <a:t>Copyrightⓒ. </a:t>
            </a:r>
            <a:r>
              <a:rPr lang="ko-KR" altLang="en-US" sz="800" dirty="0">
                <a:latin typeface="+mn-ea"/>
              </a:rPr>
              <a:t>네트워크프로그래밍 </a:t>
            </a:r>
            <a:r>
              <a:rPr lang="en-US" altLang="ko-KR" sz="800" dirty="0">
                <a:latin typeface="+mn-ea"/>
              </a:rPr>
              <a:t>3</a:t>
            </a:r>
            <a:r>
              <a:rPr lang="ko-KR" altLang="en-US" sz="800" dirty="0">
                <a:latin typeface="+mn-ea"/>
              </a:rPr>
              <a:t>팀</a:t>
            </a:r>
            <a:r>
              <a:rPr lang="en-US" altLang="ko-KR" sz="800" dirty="0">
                <a:latin typeface="+mn-ea"/>
              </a:rPr>
              <a:t> </a:t>
            </a:r>
            <a:endParaRPr lang="ko-KR" altLang="en-US" sz="800" dirty="0"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50096" y="764546"/>
            <a:ext cx="39741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TEAM 3, Network Programming – design content and results</a:t>
            </a:r>
            <a:endParaRPr lang="ko-KR" altLang="en-US" sz="11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52426" y="1239938"/>
            <a:ext cx="4550711" cy="22156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37F8C2-8403-407A-9D96-AF5300E7C97E}"/>
              </a:ext>
            </a:extLst>
          </p:cNvPr>
          <p:cNvSpPr txBox="1"/>
          <p:nvPr/>
        </p:nvSpPr>
        <p:spPr>
          <a:xfrm>
            <a:off x="5551052" y="1239938"/>
            <a:ext cx="5537622" cy="4916731"/>
          </a:xfrm>
          <a:prstGeom prst="rect">
            <a:avLst/>
          </a:prstGeom>
          <a:noFill/>
          <a:ln w="28575">
            <a:solidFill>
              <a:srgbClr val="8F807F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71500" indent="-571500">
              <a:lnSpc>
                <a:spcPct val="150000"/>
              </a:lnSpc>
              <a:buFont typeface="Arial"/>
              <a:buChar char="•"/>
            </a:pPr>
            <a:r>
              <a:rPr lang="en-US" altLang="ko-KR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lang="ko-KR" altLang="en-US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 </a:t>
            </a:r>
            <a:r>
              <a:rPr lang="en-US" altLang="ko-KR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ko-KR" altLang="en-US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통해 공격권을 제어</a:t>
            </a:r>
            <a:r>
              <a:rPr lang="en-US" altLang="ko-KR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571500" indent="-571500">
              <a:lnSpc>
                <a:spcPct val="150000"/>
              </a:lnSpc>
              <a:buFont typeface="Arial"/>
              <a:buChar char="•"/>
            </a:pPr>
            <a:r>
              <a:rPr lang="en-US" altLang="ko-KR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ko-KR" altLang="en-US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일 때 자신의 턴</a:t>
            </a:r>
            <a:r>
              <a:rPr lang="en-US" altLang="ko-KR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571500" indent="-571500">
              <a:lnSpc>
                <a:spcPct val="150000"/>
              </a:lnSpc>
              <a:buFont typeface="Arial"/>
              <a:buChar char="•"/>
            </a:pPr>
            <a:r>
              <a:rPr lang="ko-KR" altLang="en-US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가위바위보를 통해 선공</a:t>
            </a:r>
            <a:r>
              <a:rPr lang="en-US" altLang="ko-KR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sz="19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후공을</a:t>
            </a:r>
            <a:r>
              <a:rPr lang="ko-KR" altLang="en-US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결정</a:t>
            </a:r>
            <a:r>
              <a:rPr lang="en-US" altLang="ko-KR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571500" indent="-571500">
              <a:lnSpc>
                <a:spcPct val="150000"/>
              </a:lnSpc>
              <a:buFont typeface="Arial"/>
              <a:buChar char="•"/>
            </a:pPr>
            <a:r>
              <a:rPr lang="ko-KR" altLang="en-US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무승부 시 선 접속 클라이언트의 턴이 </a:t>
            </a:r>
            <a:r>
              <a:rPr lang="en-US" altLang="ko-KR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</a:p>
          <a:p>
            <a:pPr marL="571500" indent="-571500">
              <a:lnSpc>
                <a:spcPct val="150000"/>
              </a:lnSpc>
              <a:buFont typeface="Arial"/>
              <a:buChar char="•"/>
            </a:pPr>
            <a:endParaRPr lang="en-US" altLang="ko-KR" sz="19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571500" indent="-571500">
              <a:lnSpc>
                <a:spcPct val="150000"/>
              </a:lnSpc>
              <a:buFont typeface="Arial"/>
              <a:buChar char="•"/>
            </a:pPr>
            <a:endParaRPr lang="en-US" altLang="ko-KR" sz="1900" u="sng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571500" indent="-571500">
              <a:lnSpc>
                <a:spcPct val="150000"/>
              </a:lnSpc>
              <a:buFont typeface="Arial"/>
              <a:buChar char="•"/>
            </a:pPr>
            <a:endParaRPr lang="en-US" altLang="ko-KR" sz="19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571500" indent="-571500">
              <a:lnSpc>
                <a:spcPct val="150000"/>
              </a:lnSpc>
              <a:buFont typeface="Arial"/>
              <a:buChar char="•"/>
            </a:pPr>
            <a:endParaRPr lang="en-US" altLang="ko-KR" sz="19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571500" indent="-571500">
              <a:lnSpc>
                <a:spcPct val="150000"/>
              </a:lnSpc>
              <a:buFont typeface="Arial"/>
              <a:buChar char="•"/>
            </a:pPr>
            <a:endParaRPr lang="en-US" altLang="ko-KR" sz="19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571500" indent="-571500">
              <a:lnSpc>
                <a:spcPct val="150000"/>
              </a:lnSpc>
              <a:buFont typeface="Arial"/>
              <a:buChar char="•"/>
            </a:pPr>
            <a:endParaRPr lang="en-US" altLang="ko-KR" sz="19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571500" indent="-571500">
              <a:lnSpc>
                <a:spcPct val="150000"/>
              </a:lnSpc>
              <a:buFont typeface="Arial"/>
              <a:buChar char="•"/>
            </a:pPr>
            <a:endParaRPr lang="en-US" altLang="ko-KR" sz="19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57" y="3957184"/>
            <a:ext cx="4000847" cy="189754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76" y="1341275"/>
            <a:ext cx="3019424" cy="201294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D7A92A0-B2B1-4DFD-8F83-AD7377C2F480}"/>
              </a:ext>
            </a:extLst>
          </p:cNvPr>
          <p:cNvSpPr txBox="1"/>
          <p:nvPr/>
        </p:nvSpPr>
        <p:spPr>
          <a:xfrm>
            <a:off x="7299569" y="3323524"/>
            <a:ext cx="1693827" cy="323165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5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선접속</a:t>
            </a:r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Client 1</a:t>
            </a:r>
            <a:endParaRPr lang="ko-KR" altLang="en-US" sz="15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7A92A0-B2B1-4DFD-8F83-AD7377C2F480}"/>
              </a:ext>
            </a:extLst>
          </p:cNvPr>
          <p:cNvSpPr txBox="1"/>
          <p:nvPr/>
        </p:nvSpPr>
        <p:spPr>
          <a:xfrm>
            <a:off x="9270703" y="3318758"/>
            <a:ext cx="1347065" cy="323165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Client 2</a:t>
            </a:r>
            <a:endParaRPr lang="ko-KR" altLang="en-US" sz="15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D7A92A0-B2B1-4DFD-8F83-AD7377C2F480}"/>
              </a:ext>
            </a:extLst>
          </p:cNvPr>
          <p:cNvSpPr txBox="1"/>
          <p:nvPr/>
        </p:nvSpPr>
        <p:spPr>
          <a:xfrm>
            <a:off x="9559050" y="4046352"/>
            <a:ext cx="895416" cy="307777"/>
          </a:xfrm>
          <a:prstGeom prst="rect">
            <a:avLst/>
          </a:prstGeom>
          <a:solidFill>
            <a:srgbClr val="F2F2F2"/>
          </a:solidFill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400" dirty="0">
                <a:latin typeface="Ink Free" panose="03080402000500000000" pitchFamily="66" charset="0"/>
              </a:rPr>
              <a:t>Turn = 0</a:t>
            </a:r>
            <a:endParaRPr lang="ko-KR" altLang="en-US" sz="1400" dirty="0">
              <a:latin typeface="Ink Free" panose="03080402000500000000" pitchFamily="66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D7A92A0-B2B1-4DFD-8F83-AD7377C2F480}"/>
              </a:ext>
            </a:extLst>
          </p:cNvPr>
          <p:cNvSpPr txBox="1"/>
          <p:nvPr/>
        </p:nvSpPr>
        <p:spPr>
          <a:xfrm>
            <a:off x="7762743" y="4037378"/>
            <a:ext cx="895416" cy="307777"/>
          </a:xfrm>
          <a:prstGeom prst="rect">
            <a:avLst/>
          </a:prstGeom>
          <a:solidFill>
            <a:srgbClr val="F2F2F2"/>
          </a:solidFill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400" dirty="0">
                <a:latin typeface="Ink Free" panose="03080402000500000000" pitchFamily="66" charset="0"/>
              </a:rPr>
              <a:t>Turn = 1</a:t>
            </a:r>
            <a:endParaRPr lang="ko-KR" altLang="en-US" sz="1400" dirty="0">
              <a:latin typeface="Ink Free" panose="03080402000500000000" pitchFamily="66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A5F3AD-24ED-4DFC-B143-B81C7FDFCB1C}"/>
              </a:ext>
            </a:extLst>
          </p:cNvPr>
          <p:cNvSpPr txBox="1"/>
          <p:nvPr/>
        </p:nvSpPr>
        <p:spPr>
          <a:xfrm>
            <a:off x="7762743" y="4760888"/>
            <a:ext cx="895416" cy="307777"/>
          </a:xfrm>
          <a:prstGeom prst="rect">
            <a:avLst/>
          </a:prstGeom>
          <a:solidFill>
            <a:srgbClr val="F2F2F2"/>
          </a:solidFill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400" dirty="0">
                <a:latin typeface="Ink Free" panose="03080402000500000000" pitchFamily="66" charset="0"/>
              </a:rPr>
              <a:t>Turn = 0</a:t>
            </a:r>
            <a:endParaRPr lang="ko-KR" altLang="en-US" sz="1400" dirty="0">
              <a:latin typeface="Ink Free" panose="03080402000500000000" pitchFamily="66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201D6E3-A978-4882-9602-6E9BB1F3ECD0}"/>
              </a:ext>
            </a:extLst>
          </p:cNvPr>
          <p:cNvSpPr txBox="1"/>
          <p:nvPr/>
        </p:nvSpPr>
        <p:spPr>
          <a:xfrm>
            <a:off x="9559050" y="5475424"/>
            <a:ext cx="895416" cy="307777"/>
          </a:xfrm>
          <a:prstGeom prst="rect">
            <a:avLst/>
          </a:prstGeom>
          <a:solidFill>
            <a:srgbClr val="F2F2F2"/>
          </a:solidFill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400" dirty="0">
                <a:latin typeface="Ink Free" panose="03080402000500000000" pitchFamily="66" charset="0"/>
              </a:rPr>
              <a:t>Turn = 0</a:t>
            </a:r>
            <a:endParaRPr lang="ko-KR" altLang="en-US" sz="1400" dirty="0">
              <a:latin typeface="Ink Free" panose="03080402000500000000" pitchFamily="66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604F4F9-DA07-4C8B-99FD-65D23E550C97}"/>
              </a:ext>
            </a:extLst>
          </p:cNvPr>
          <p:cNvSpPr txBox="1"/>
          <p:nvPr/>
        </p:nvSpPr>
        <p:spPr>
          <a:xfrm>
            <a:off x="7762743" y="5466450"/>
            <a:ext cx="895416" cy="307777"/>
          </a:xfrm>
          <a:prstGeom prst="rect">
            <a:avLst/>
          </a:prstGeom>
          <a:solidFill>
            <a:srgbClr val="F2F2F2"/>
          </a:solidFill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400" dirty="0">
                <a:latin typeface="Ink Free" panose="03080402000500000000" pitchFamily="66" charset="0"/>
              </a:rPr>
              <a:t>Turn = 1</a:t>
            </a:r>
            <a:endParaRPr lang="ko-KR" altLang="en-US" sz="1400" dirty="0">
              <a:latin typeface="Ink Free" panose="03080402000500000000" pitchFamily="66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2747D8D-3013-4BFB-ACB6-3B269E76DBF0}"/>
              </a:ext>
            </a:extLst>
          </p:cNvPr>
          <p:cNvSpPr txBox="1"/>
          <p:nvPr/>
        </p:nvSpPr>
        <p:spPr>
          <a:xfrm>
            <a:off x="5760397" y="4021990"/>
            <a:ext cx="1347065" cy="323165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ko-KR" altLang="en-US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승리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54C2444-9649-4D94-856C-17CC937CC076}"/>
              </a:ext>
            </a:extLst>
          </p:cNvPr>
          <p:cNvSpPr txBox="1"/>
          <p:nvPr/>
        </p:nvSpPr>
        <p:spPr>
          <a:xfrm>
            <a:off x="5760397" y="4736526"/>
            <a:ext cx="1347065" cy="323165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 </a:t>
            </a:r>
            <a:r>
              <a:rPr lang="ko-KR" altLang="en-US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승리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DF2FB79-46E4-48DE-8187-6A6C48C5EA5A}"/>
              </a:ext>
            </a:extLst>
          </p:cNvPr>
          <p:cNvSpPr txBox="1"/>
          <p:nvPr/>
        </p:nvSpPr>
        <p:spPr>
          <a:xfrm>
            <a:off x="5760397" y="5446597"/>
            <a:ext cx="1347065" cy="323165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무승부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8FDE1F9-31BA-47A9-897C-0FBAF2FC3F07}"/>
              </a:ext>
            </a:extLst>
          </p:cNvPr>
          <p:cNvSpPr txBox="1"/>
          <p:nvPr/>
        </p:nvSpPr>
        <p:spPr>
          <a:xfrm>
            <a:off x="9554127" y="4752067"/>
            <a:ext cx="895416" cy="307777"/>
          </a:xfrm>
          <a:prstGeom prst="rect">
            <a:avLst/>
          </a:prstGeom>
          <a:solidFill>
            <a:srgbClr val="F2F2F2"/>
          </a:solidFill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400" dirty="0">
                <a:latin typeface="Ink Free" panose="03080402000500000000" pitchFamily="66" charset="0"/>
              </a:rPr>
              <a:t>Turn = 1</a:t>
            </a:r>
            <a:endParaRPr lang="ko-KR" altLang="en-US" sz="1400" dirty="0"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947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4968672" y="914401"/>
            <a:ext cx="7013921" cy="54419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8610602" y="3738173"/>
            <a:ext cx="2679708" cy="24380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277" y="3846286"/>
            <a:ext cx="1666358" cy="2221810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5384714" y="3738173"/>
            <a:ext cx="3094665" cy="192545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22300" y="3999317"/>
            <a:ext cx="1870893" cy="1403170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9" r="21084" b="37250"/>
          <a:stretch/>
        </p:blipFill>
        <p:spPr>
          <a:xfrm>
            <a:off x="464296" y="409575"/>
            <a:ext cx="478680" cy="504826"/>
          </a:xfrm>
          <a:prstGeom prst="rect">
            <a:avLst/>
          </a:prstGeom>
          <a:effectLst>
            <a:outerShdw dist="25400" dir="2700000" algn="tl" rotWithShape="0">
              <a:schemeClr val="accent1">
                <a:lumMod val="50000"/>
                <a:alpha val="40000"/>
              </a:scheme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131046" y="333376"/>
            <a:ext cx="2537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팀원 개별 소감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5799671" y="1206297"/>
            <a:ext cx="2679708" cy="243803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610600" y="1718873"/>
            <a:ext cx="3067555" cy="192545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372324"/>
              </p:ext>
            </p:extLst>
          </p:nvPr>
        </p:nvGraphicFramePr>
        <p:xfrm>
          <a:off x="527856" y="3306453"/>
          <a:ext cx="4309593" cy="136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5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3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46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b="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Title</a:t>
                      </a:r>
                      <a:endParaRPr lang="ko-KR" altLang="en-US" sz="2000" b="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b="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We are</a:t>
                      </a:r>
                      <a:r>
                        <a:rPr lang="en-US" altLang="ko-KR" sz="2000" b="0" baseline="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Team!</a:t>
                      </a:r>
                      <a:endParaRPr lang="ko-KR" altLang="en-US" sz="2000" b="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6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b="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Year</a:t>
                      </a:r>
                      <a:endParaRPr lang="ko-KR" altLang="en-US" sz="2000" b="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b="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2019</a:t>
                      </a:r>
                      <a:endParaRPr lang="ko-KR" altLang="en-US" sz="2000" b="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6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b="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Tools</a:t>
                      </a:r>
                      <a:endParaRPr lang="ko-KR" altLang="en-US" sz="2000" b="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b="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C</a:t>
                      </a:r>
                      <a:endParaRPr lang="ko-KR" altLang="en-US" sz="2000" b="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0119457" y="6593495"/>
            <a:ext cx="20024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latin typeface="+mn-ea"/>
              </a:rPr>
              <a:t>Copyrightⓒ. </a:t>
            </a:r>
            <a:r>
              <a:rPr lang="ko-KR" altLang="en-US" sz="800" dirty="0">
                <a:latin typeface="+mn-ea"/>
              </a:rPr>
              <a:t>네트워크프로그래밍 </a:t>
            </a:r>
            <a:r>
              <a:rPr lang="en-US" altLang="ko-KR" sz="800" dirty="0">
                <a:latin typeface="+mn-ea"/>
              </a:rPr>
              <a:t>3</a:t>
            </a:r>
            <a:r>
              <a:rPr lang="ko-KR" altLang="en-US" sz="800" dirty="0">
                <a:latin typeface="+mn-ea"/>
              </a:rPr>
              <a:t>팀</a:t>
            </a:r>
            <a:r>
              <a:rPr lang="en-US" altLang="ko-KR" sz="800" dirty="0">
                <a:latin typeface="+mn-ea"/>
              </a:rPr>
              <a:t> </a:t>
            </a:r>
            <a:endParaRPr lang="ko-KR" altLang="en-US" sz="800" dirty="0">
              <a:latin typeface="+mn-ea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899" y="1810055"/>
            <a:ext cx="1756955" cy="174309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150096" y="764546"/>
            <a:ext cx="26837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TEAM 3, Network Programming – Adieu</a:t>
            </a:r>
            <a:endParaRPr lang="ko-KR" altLang="en-US" sz="1100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340" y="1288259"/>
            <a:ext cx="1502369" cy="2274111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7259026" y="3252488"/>
            <a:ext cx="1149550" cy="3200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양현용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8655788" y="3252488"/>
            <a:ext cx="1149550" cy="3200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한승훈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7259026" y="3828372"/>
            <a:ext cx="1149550" cy="3200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조원희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8673323" y="3828372"/>
            <a:ext cx="1149550" cy="3200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박병남</a:t>
            </a:r>
          </a:p>
        </p:txBody>
      </p:sp>
    </p:spTree>
    <p:extLst>
      <p:ext uri="{BB962C8B-B14F-4D97-AF65-F5344CB8AC3E}">
        <p14:creationId xmlns:p14="http://schemas.microsoft.com/office/powerpoint/2010/main" val="33237111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9" r="21084" b="37250"/>
          <a:stretch/>
        </p:blipFill>
        <p:spPr>
          <a:xfrm>
            <a:off x="464296" y="409575"/>
            <a:ext cx="478680" cy="504826"/>
          </a:xfrm>
          <a:prstGeom prst="rect">
            <a:avLst/>
          </a:prstGeom>
          <a:effectLst>
            <a:outerShdw dist="25400" dir="2700000" algn="tl" rotWithShape="0">
              <a:schemeClr val="accent1">
                <a:lumMod val="50000"/>
                <a:alpha val="40000"/>
              </a:scheme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131046" y="333376"/>
            <a:ext cx="1720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참고 문헌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4305393" y="979864"/>
            <a:ext cx="0" cy="572135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8103637" y="1019176"/>
            <a:ext cx="0" cy="572135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679744" y="1289318"/>
            <a:ext cx="3358856" cy="31514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516911" y="1289318"/>
            <a:ext cx="3358856" cy="31514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343031" y="1289317"/>
            <a:ext cx="3358856" cy="31514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115255" y="4731255"/>
            <a:ext cx="262998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 err="1"/>
              <a:t>명돌님</a:t>
            </a:r>
            <a:r>
              <a:rPr lang="en-US" altLang="ko-KR" sz="1300" dirty="0"/>
              <a:t>, &lt;24. </a:t>
            </a:r>
            <a:r>
              <a:rPr lang="ko-KR" altLang="en-US" sz="1300" dirty="0"/>
              <a:t>문자열에서 숫자만 추출하기</a:t>
            </a:r>
            <a:r>
              <a:rPr lang="en-US" altLang="ko-KR" sz="1300" dirty="0"/>
              <a:t>.&gt;,</a:t>
            </a:r>
          </a:p>
          <a:p>
            <a:pPr algn="ctr"/>
            <a:r>
              <a:rPr lang="ko-KR" altLang="en-US" sz="1300" dirty="0" err="1"/>
              <a:t>다음블로그</a:t>
            </a:r>
            <a:r>
              <a:rPr lang="en-US" altLang="ko-KR" sz="1300" dirty="0"/>
              <a:t>, 2007.08.12</a:t>
            </a:r>
            <a:endParaRPr lang="ko-KR" altLang="en-US" sz="1300" dirty="0"/>
          </a:p>
        </p:txBody>
      </p:sp>
      <p:sp>
        <p:nvSpPr>
          <p:cNvPr id="22" name="TextBox 21"/>
          <p:cNvSpPr txBox="1"/>
          <p:nvPr/>
        </p:nvSpPr>
        <p:spPr>
          <a:xfrm>
            <a:off x="4860267" y="4731255"/>
            <a:ext cx="26299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Sjh836, &lt;bingo&gt;, GitHub, 2017.05.19</a:t>
            </a:r>
            <a:endParaRPr lang="ko-KR" altLang="en-US" sz="1300" dirty="0"/>
          </a:p>
        </p:txBody>
      </p:sp>
      <p:sp>
        <p:nvSpPr>
          <p:cNvPr id="23" name="TextBox 22"/>
          <p:cNvSpPr txBox="1"/>
          <p:nvPr/>
        </p:nvSpPr>
        <p:spPr>
          <a:xfrm>
            <a:off x="8707469" y="4731255"/>
            <a:ext cx="262998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 err="1"/>
              <a:t>윤성우</a:t>
            </a:r>
            <a:r>
              <a:rPr lang="en-US" altLang="ko-KR" sz="1300" dirty="0"/>
              <a:t>, &lt;</a:t>
            </a:r>
            <a:r>
              <a:rPr lang="ko-KR" altLang="en-US" sz="1300" dirty="0"/>
              <a:t>열혈 </a:t>
            </a:r>
            <a:r>
              <a:rPr lang="en-US" altLang="ko-KR" sz="1300" dirty="0"/>
              <a:t>TCP/IP </a:t>
            </a:r>
            <a:r>
              <a:rPr lang="ko-KR" altLang="en-US" sz="1300" dirty="0"/>
              <a:t>소켓 프로그래밍</a:t>
            </a:r>
            <a:r>
              <a:rPr lang="en-US" altLang="ko-KR" sz="1300" dirty="0"/>
              <a:t>&gt; , </a:t>
            </a:r>
            <a:r>
              <a:rPr lang="ko-KR" altLang="en-US" sz="1300" dirty="0"/>
              <a:t>오렌지미디어</a:t>
            </a:r>
            <a:r>
              <a:rPr lang="en-US" altLang="ko-KR" sz="1300" dirty="0"/>
              <a:t>, 2009, 18</a:t>
            </a:r>
            <a:r>
              <a:rPr lang="ko-KR" altLang="en-US" sz="1300" dirty="0"/>
              <a:t>장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9291" y="5596135"/>
            <a:ext cx="33724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dirty="0">
                <a:hlinkClick r:id="rId3"/>
              </a:rPr>
              <a:t>http://m.blog.daum.net/_blog/_m/articleView.do?blogid=0EyPK&amp;articleno=9666474</a:t>
            </a:r>
            <a:endParaRPr lang="ko-KR" alt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4634974" y="5613052"/>
            <a:ext cx="33724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hlinkClick r:id="rId4"/>
              </a:rPr>
              <a:t>https://github.com/sjh836/bingo</a:t>
            </a:r>
            <a:endParaRPr lang="ko-KR" altLang="en-US" sz="1100" dirty="0"/>
          </a:p>
        </p:txBody>
      </p:sp>
      <p:sp>
        <p:nvSpPr>
          <p:cNvPr id="27" name="TextBox 26"/>
          <p:cNvSpPr txBox="1"/>
          <p:nvPr/>
        </p:nvSpPr>
        <p:spPr>
          <a:xfrm>
            <a:off x="10119457" y="6593495"/>
            <a:ext cx="20024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latin typeface="+mn-ea"/>
              </a:rPr>
              <a:t>Copyrightⓒ. </a:t>
            </a:r>
            <a:r>
              <a:rPr lang="ko-KR" altLang="en-US" sz="800" dirty="0">
                <a:latin typeface="+mn-ea"/>
              </a:rPr>
              <a:t>네트워크프로그래밍 </a:t>
            </a:r>
            <a:r>
              <a:rPr lang="en-US" altLang="ko-KR" sz="800" dirty="0">
                <a:latin typeface="+mn-ea"/>
              </a:rPr>
              <a:t>3</a:t>
            </a:r>
            <a:r>
              <a:rPr lang="ko-KR" altLang="en-US" sz="800" dirty="0">
                <a:latin typeface="+mn-ea"/>
              </a:rPr>
              <a:t>팀</a:t>
            </a:r>
            <a:r>
              <a:rPr lang="en-US" altLang="ko-KR" sz="800" dirty="0">
                <a:latin typeface="+mn-ea"/>
              </a:rPr>
              <a:t> </a:t>
            </a:r>
            <a:endParaRPr lang="ko-KR" altLang="en-US" sz="800" dirty="0">
              <a:latin typeface="+mn-ea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150096" y="764546"/>
            <a:ext cx="26837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TEAM 3, Network Programming – Adieu</a:t>
            </a:r>
            <a:endParaRPr lang="ko-KR" altLang="en-US" sz="11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065" y="1614003"/>
            <a:ext cx="2662548" cy="254876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79" y="1590638"/>
            <a:ext cx="2597585" cy="2590289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052" y="1386706"/>
            <a:ext cx="2076813" cy="295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519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9" r="21084" b="37250"/>
          <a:stretch/>
        </p:blipFill>
        <p:spPr>
          <a:xfrm>
            <a:off x="464296" y="409575"/>
            <a:ext cx="478680" cy="504826"/>
          </a:xfrm>
          <a:prstGeom prst="rect">
            <a:avLst/>
          </a:prstGeom>
          <a:effectLst>
            <a:outerShdw dist="25400" dir="2700000" algn="tl" rotWithShape="0">
              <a:schemeClr val="accent1">
                <a:lumMod val="50000"/>
                <a:alpha val="40000"/>
              </a:scheme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131046" y="333376"/>
            <a:ext cx="2079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현재 흐름도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119457" y="6593495"/>
            <a:ext cx="20024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latin typeface="+mn-ea"/>
              </a:rPr>
              <a:t>Copyrightⓒ. </a:t>
            </a:r>
            <a:r>
              <a:rPr lang="ko-KR" altLang="en-US" sz="800" dirty="0">
                <a:latin typeface="+mn-ea"/>
              </a:rPr>
              <a:t>네트워크프로그래밍 </a:t>
            </a:r>
            <a:r>
              <a:rPr lang="en-US" altLang="ko-KR" sz="800" dirty="0">
                <a:latin typeface="+mn-ea"/>
              </a:rPr>
              <a:t>3</a:t>
            </a:r>
            <a:r>
              <a:rPr lang="ko-KR" altLang="en-US" sz="800" dirty="0">
                <a:latin typeface="+mn-ea"/>
              </a:rPr>
              <a:t>팀</a:t>
            </a:r>
            <a:r>
              <a:rPr lang="en-US" altLang="ko-KR" sz="800" dirty="0">
                <a:latin typeface="+mn-ea"/>
              </a:rPr>
              <a:t> </a:t>
            </a:r>
            <a:endParaRPr lang="ko-KR" altLang="en-US" sz="800" dirty="0"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50096" y="764546"/>
            <a:ext cx="35605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TEAM 3, Network Programming – design environment</a:t>
            </a:r>
            <a:endParaRPr lang="ko-KR" altLang="en-US" sz="1100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3</a:t>
            </a:fld>
            <a:endParaRPr lang="ko-KR" altLang="en-US"/>
          </a:p>
        </p:txBody>
      </p:sp>
      <p:cxnSp>
        <p:nvCxnSpPr>
          <p:cNvPr id="29" name="구부러진 연결선 28"/>
          <p:cNvCxnSpPr>
            <a:stCxn id="69" idx="2"/>
          </p:cNvCxnSpPr>
          <p:nvPr/>
        </p:nvCxnSpPr>
        <p:spPr>
          <a:xfrm rot="5400000" flipH="1" flipV="1">
            <a:off x="4824323" y="3537276"/>
            <a:ext cx="2078756" cy="45301"/>
          </a:xfrm>
          <a:prstGeom prst="curvedConnector5">
            <a:avLst>
              <a:gd name="adj1" fmla="val -2444"/>
              <a:gd name="adj2" fmla="val 1504689"/>
              <a:gd name="adj3" fmla="val 99877"/>
            </a:avLst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B6EB8B2-930A-44CE-9709-D48ACB1A3CED}"/>
              </a:ext>
            </a:extLst>
          </p:cNvPr>
          <p:cNvGrpSpPr/>
          <p:nvPr/>
        </p:nvGrpSpPr>
        <p:grpSpPr>
          <a:xfrm>
            <a:off x="1432846" y="1166911"/>
            <a:ext cx="9201939" cy="5101979"/>
            <a:chOff x="1253571" y="939685"/>
            <a:chExt cx="9363629" cy="5703711"/>
          </a:xfrm>
        </p:grpSpPr>
        <p:cxnSp>
          <p:nvCxnSpPr>
            <p:cNvPr id="35" name="직선 화살표 연결선 34"/>
            <p:cNvCxnSpPr>
              <a:cxnSpLocks/>
              <a:stCxn id="84" idx="2"/>
            </p:cNvCxnSpPr>
            <p:nvPr/>
          </p:nvCxnSpPr>
          <p:spPr>
            <a:xfrm>
              <a:off x="4297054" y="4559726"/>
              <a:ext cx="7506" cy="2083670"/>
            </a:xfrm>
            <a:prstGeom prst="straightConnector1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D7A92A0-B2B1-4DFD-8F83-AD7377C2F480}"/>
                </a:ext>
              </a:extLst>
            </p:cNvPr>
            <p:cNvSpPr txBox="1"/>
            <p:nvPr/>
          </p:nvSpPr>
          <p:spPr>
            <a:xfrm>
              <a:off x="1253571" y="939685"/>
              <a:ext cx="1370735" cy="461665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24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Client 1</a:t>
              </a:r>
              <a:endPara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D7A92A0-B2B1-4DFD-8F83-AD7377C2F480}"/>
                </a:ext>
              </a:extLst>
            </p:cNvPr>
            <p:cNvSpPr txBox="1"/>
            <p:nvPr/>
          </p:nvSpPr>
          <p:spPr>
            <a:xfrm>
              <a:off x="5151120" y="939685"/>
              <a:ext cx="1370735" cy="461665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24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Server</a:t>
              </a:r>
              <a:endPara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D7A92A0-B2B1-4DFD-8F83-AD7377C2F480}"/>
                </a:ext>
              </a:extLst>
            </p:cNvPr>
            <p:cNvSpPr txBox="1"/>
            <p:nvPr/>
          </p:nvSpPr>
          <p:spPr>
            <a:xfrm>
              <a:off x="9246465" y="939685"/>
              <a:ext cx="1370735" cy="461665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240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Client 2</a:t>
              </a:r>
              <a:endParaRPr lang="ko-KR" altLang="en-US" sz="24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cxnSp>
          <p:nvCxnSpPr>
            <p:cNvPr id="39" name="직선 화살표 연결선 38"/>
            <p:cNvCxnSpPr>
              <a:cxnSpLocks/>
            </p:cNvCxnSpPr>
            <p:nvPr/>
          </p:nvCxnSpPr>
          <p:spPr>
            <a:xfrm>
              <a:off x="1897899" y="1423445"/>
              <a:ext cx="0" cy="4432002"/>
            </a:xfrm>
            <a:prstGeom prst="straightConnector1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/>
            <p:nvPr/>
          </p:nvCxnSpPr>
          <p:spPr>
            <a:xfrm flipH="1">
              <a:off x="5777919" y="1423445"/>
              <a:ext cx="17528" cy="4784201"/>
            </a:xfrm>
            <a:prstGeom prst="straightConnector1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/>
            <p:nvPr/>
          </p:nvCxnSpPr>
          <p:spPr>
            <a:xfrm>
              <a:off x="9900029" y="1423445"/>
              <a:ext cx="0" cy="4647041"/>
            </a:xfrm>
            <a:prstGeom prst="straightConnector1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D7A92A0-B2B1-4DFD-8F83-AD7377C2F480}"/>
                </a:ext>
              </a:extLst>
            </p:cNvPr>
            <p:cNvSpPr txBox="1"/>
            <p:nvPr/>
          </p:nvSpPr>
          <p:spPr>
            <a:xfrm>
              <a:off x="1465368" y="1492281"/>
              <a:ext cx="831859" cy="307777"/>
            </a:xfrm>
            <a:prstGeom prst="rect">
              <a:avLst/>
            </a:prstGeom>
            <a:solidFill>
              <a:srgbClr val="F2F2F2"/>
            </a:solidFill>
            <a:ln w="1905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400">
                  <a:latin typeface="Ink Free" panose="03080402000500000000" pitchFamily="66" charset="0"/>
                </a:rPr>
                <a:t>socket</a:t>
              </a:r>
              <a:endParaRPr lang="ko-KR" altLang="en-US" sz="1400" dirty="0">
                <a:latin typeface="Ink Free" panose="03080402000500000000" pitchFamily="66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D7A92A0-B2B1-4DFD-8F83-AD7377C2F480}"/>
                </a:ext>
              </a:extLst>
            </p:cNvPr>
            <p:cNvSpPr txBox="1"/>
            <p:nvPr/>
          </p:nvSpPr>
          <p:spPr>
            <a:xfrm>
              <a:off x="1465368" y="1926643"/>
              <a:ext cx="831859" cy="307777"/>
            </a:xfrm>
            <a:prstGeom prst="rect">
              <a:avLst/>
            </a:prstGeom>
            <a:solidFill>
              <a:srgbClr val="F2F2F2"/>
            </a:solidFill>
            <a:ln w="1905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400">
                  <a:latin typeface="Ink Free" panose="03080402000500000000" pitchFamily="66" charset="0"/>
                </a:rPr>
                <a:t>connect</a:t>
              </a:r>
              <a:endParaRPr lang="ko-KR" altLang="en-US" sz="1400">
                <a:latin typeface="Ink Free" panose="03080402000500000000" pitchFamily="66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D7A92A0-B2B1-4DFD-8F83-AD7377C2F480}"/>
                </a:ext>
              </a:extLst>
            </p:cNvPr>
            <p:cNvSpPr txBox="1"/>
            <p:nvPr/>
          </p:nvSpPr>
          <p:spPr>
            <a:xfrm>
              <a:off x="5357098" y="1453116"/>
              <a:ext cx="831859" cy="307777"/>
            </a:xfrm>
            <a:prstGeom prst="rect">
              <a:avLst/>
            </a:prstGeom>
            <a:solidFill>
              <a:srgbClr val="F2F2F2"/>
            </a:solidFill>
            <a:ln w="1905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400" dirty="0">
                  <a:latin typeface="Ink Free" panose="03080402000500000000" pitchFamily="66" charset="0"/>
                </a:rPr>
                <a:t>socket</a:t>
              </a:r>
              <a:endParaRPr lang="ko-KR" altLang="en-US" sz="1400" dirty="0">
                <a:latin typeface="Ink Free" panose="03080402000500000000" pitchFamily="66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D7A92A0-B2B1-4DFD-8F83-AD7377C2F480}"/>
                </a:ext>
              </a:extLst>
            </p:cNvPr>
            <p:cNvSpPr txBox="1"/>
            <p:nvPr/>
          </p:nvSpPr>
          <p:spPr>
            <a:xfrm>
              <a:off x="5357098" y="1793855"/>
              <a:ext cx="831859" cy="307777"/>
            </a:xfrm>
            <a:prstGeom prst="rect">
              <a:avLst/>
            </a:prstGeom>
            <a:solidFill>
              <a:srgbClr val="F2F2F2"/>
            </a:solidFill>
            <a:ln w="1905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400">
                  <a:latin typeface="Ink Free" panose="03080402000500000000" pitchFamily="66" charset="0"/>
                </a:rPr>
                <a:t>bind</a:t>
              </a:r>
              <a:endParaRPr lang="ko-KR" altLang="en-US" sz="1400">
                <a:latin typeface="Ink Free" panose="03080402000500000000" pitchFamily="66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D7A92A0-B2B1-4DFD-8F83-AD7377C2F480}"/>
                </a:ext>
              </a:extLst>
            </p:cNvPr>
            <p:cNvSpPr txBox="1"/>
            <p:nvPr/>
          </p:nvSpPr>
          <p:spPr>
            <a:xfrm>
              <a:off x="9467498" y="1491719"/>
              <a:ext cx="831859" cy="307777"/>
            </a:xfrm>
            <a:prstGeom prst="rect">
              <a:avLst/>
            </a:prstGeom>
            <a:solidFill>
              <a:srgbClr val="F2F2F2"/>
            </a:solidFill>
            <a:ln w="1905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400">
                  <a:latin typeface="Ink Free" panose="03080402000500000000" pitchFamily="66" charset="0"/>
                </a:rPr>
                <a:t>socket</a:t>
              </a:r>
              <a:endParaRPr lang="ko-KR" altLang="en-US" sz="1400">
                <a:latin typeface="Ink Free" panose="03080402000500000000" pitchFamily="66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D7A92A0-B2B1-4DFD-8F83-AD7377C2F480}"/>
                </a:ext>
              </a:extLst>
            </p:cNvPr>
            <p:cNvSpPr txBox="1"/>
            <p:nvPr/>
          </p:nvSpPr>
          <p:spPr>
            <a:xfrm>
              <a:off x="9467498" y="1921492"/>
              <a:ext cx="831859" cy="307777"/>
            </a:xfrm>
            <a:prstGeom prst="rect">
              <a:avLst/>
            </a:prstGeom>
            <a:solidFill>
              <a:srgbClr val="F2F2F2"/>
            </a:solidFill>
            <a:ln w="1905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400">
                  <a:latin typeface="Ink Free" panose="03080402000500000000" pitchFamily="66" charset="0"/>
                </a:rPr>
                <a:t>connect</a:t>
              </a:r>
              <a:endParaRPr lang="ko-KR" altLang="en-US" sz="1400">
                <a:latin typeface="Ink Free" panose="03080402000500000000" pitchFamily="66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D7A92A0-B2B1-4DFD-8F83-AD7377C2F480}"/>
                </a:ext>
              </a:extLst>
            </p:cNvPr>
            <p:cNvSpPr txBox="1"/>
            <p:nvPr/>
          </p:nvSpPr>
          <p:spPr>
            <a:xfrm>
              <a:off x="5357098" y="2482574"/>
              <a:ext cx="831859" cy="307777"/>
            </a:xfrm>
            <a:prstGeom prst="rect">
              <a:avLst/>
            </a:prstGeom>
            <a:solidFill>
              <a:srgbClr val="F2F2F2"/>
            </a:solidFill>
            <a:ln w="1905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400">
                  <a:latin typeface="Ink Free" panose="03080402000500000000" pitchFamily="66" charset="0"/>
                </a:rPr>
                <a:t>accept</a:t>
              </a:r>
              <a:endParaRPr lang="ko-KR" altLang="en-US" sz="1400">
                <a:latin typeface="Ink Free" panose="03080402000500000000" pitchFamily="66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D7A92A0-B2B1-4DFD-8F83-AD7377C2F480}"/>
                </a:ext>
              </a:extLst>
            </p:cNvPr>
            <p:cNvSpPr txBox="1"/>
            <p:nvPr/>
          </p:nvSpPr>
          <p:spPr>
            <a:xfrm>
              <a:off x="5317680" y="4976407"/>
              <a:ext cx="831859" cy="307777"/>
            </a:xfrm>
            <a:prstGeom prst="rect">
              <a:avLst/>
            </a:prstGeom>
            <a:solidFill>
              <a:srgbClr val="F2F2F2"/>
            </a:solidFill>
            <a:ln w="1905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400">
                  <a:latin typeface="Ink Free" panose="03080402000500000000" pitchFamily="66" charset="0"/>
                </a:rPr>
                <a:t>close</a:t>
              </a:r>
              <a:endParaRPr lang="ko-KR" altLang="en-US" sz="1400">
                <a:latin typeface="Ink Free" panose="03080402000500000000" pitchFamily="66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D7A92A0-B2B1-4DFD-8F83-AD7377C2F480}"/>
                </a:ext>
              </a:extLst>
            </p:cNvPr>
            <p:cNvSpPr txBox="1"/>
            <p:nvPr/>
          </p:nvSpPr>
          <p:spPr>
            <a:xfrm>
              <a:off x="5311167" y="5400902"/>
              <a:ext cx="831859" cy="307777"/>
            </a:xfrm>
            <a:prstGeom prst="rect">
              <a:avLst/>
            </a:prstGeom>
            <a:solidFill>
              <a:srgbClr val="F2F2F2"/>
            </a:solidFill>
            <a:ln w="1905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400">
                  <a:latin typeface="Ink Free" panose="03080402000500000000" pitchFamily="66" charset="0"/>
                </a:rPr>
                <a:t>return</a:t>
              </a:r>
              <a:endParaRPr lang="ko-KR" altLang="en-US" sz="1400">
                <a:latin typeface="Ink Free" panose="03080402000500000000" pitchFamily="66" charset="0"/>
              </a:endParaRPr>
            </a:p>
          </p:txBody>
        </p:sp>
        <p:cxnSp>
          <p:nvCxnSpPr>
            <p:cNvPr id="52" name="꺾인 연결선 51"/>
            <p:cNvCxnSpPr>
              <a:stCxn id="43" idx="3"/>
              <a:endCxn id="48" idx="1"/>
            </p:cNvCxnSpPr>
            <p:nvPr/>
          </p:nvCxnSpPr>
          <p:spPr>
            <a:xfrm>
              <a:off x="2297227" y="2080532"/>
              <a:ext cx="3059871" cy="555931"/>
            </a:xfrm>
            <a:prstGeom prst="bentConnector3">
              <a:avLst>
                <a:gd name="adj1" fmla="val 82018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꺾인 연결선 52"/>
            <p:cNvCxnSpPr>
              <a:stCxn id="47" idx="1"/>
              <a:endCxn id="48" idx="3"/>
            </p:cNvCxnSpPr>
            <p:nvPr/>
          </p:nvCxnSpPr>
          <p:spPr>
            <a:xfrm rot="10800000" flipV="1">
              <a:off x="6188958" y="2075381"/>
              <a:ext cx="3278541" cy="561082"/>
            </a:xfrm>
            <a:prstGeom prst="bentConnector3">
              <a:avLst>
                <a:gd name="adj1" fmla="val 85575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>
              <a:cxnSpLocks/>
            </p:cNvCxnSpPr>
            <p:nvPr/>
          </p:nvCxnSpPr>
          <p:spPr>
            <a:xfrm>
              <a:off x="2574511" y="3132275"/>
              <a:ext cx="0" cy="1083255"/>
            </a:xfrm>
            <a:prstGeom prst="straightConnector1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>
              <a:cxnSpLocks/>
            </p:cNvCxnSpPr>
            <p:nvPr/>
          </p:nvCxnSpPr>
          <p:spPr>
            <a:xfrm>
              <a:off x="2576682" y="4751872"/>
              <a:ext cx="0" cy="1083255"/>
            </a:xfrm>
            <a:prstGeom prst="straightConnector1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D7A92A0-B2B1-4DFD-8F83-AD7377C2F480}"/>
                </a:ext>
              </a:extLst>
            </p:cNvPr>
            <p:cNvSpPr txBox="1"/>
            <p:nvPr/>
          </p:nvSpPr>
          <p:spPr>
            <a:xfrm>
              <a:off x="2086185" y="2813439"/>
              <a:ext cx="961816" cy="318836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200" dirty="0" err="1"/>
                <a:t>send_msg</a:t>
              </a:r>
              <a:endParaRPr lang="ko-KR" altLang="en-US" sz="120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D7A92A0-B2B1-4DFD-8F83-AD7377C2F480}"/>
                </a:ext>
              </a:extLst>
            </p:cNvPr>
            <p:cNvSpPr txBox="1"/>
            <p:nvPr/>
          </p:nvSpPr>
          <p:spPr>
            <a:xfrm>
              <a:off x="2110722" y="4419608"/>
              <a:ext cx="961816" cy="318836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200" err="1"/>
                <a:t>recv_msg</a:t>
              </a:r>
              <a:endParaRPr lang="ko-KR" altLang="en-US" sz="1200"/>
            </a:p>
          </p:txBody>
        </p:sp>
        <p:cxnSp>
          <p:nvCxnSpPr>
            <p:cNvPr id="58" name="직선 화살표 연결선 57"/>
            <p:cNvCxnSpPr/>
            <p:nvPr/>
          </p:nvCxnSpPr>
          <p:spPr>
            <a:xfrm>
              <a:off x="1897899" y="3229465"/>
              <a:ext cx="676612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D7A92A0-B2B1-4DFD-8F83-AD7377C2F480}"/>
                </a:ext>
              </a:extLst>
            </p:cNvPr>
            <p:cNvSpPr txBox="1"/>
            <p:nvPr/>
          </p:nvSpPr>
          <p:spPr>
            <a:xfrm>
              <a:off x="2278792" y="3306910"/>
              <a:ext cx="591438" cy="307777"/>
            </a:xfrm>
            <a:prstGeom prst="rect">
              <a:avLst/>
            </a:prstGeom>
            <a:solidFill>
              <a:srgbClr val="F2F2F2"/>
            </a:solidFill>
            <a:ln w="1905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400" err="1">
                  <a:latin typeface="Ink Free" panose="03080402000500000000" pitchFamily="66" charset="0"/>
                </a:rPr>
                <a:t>fget</a:t>
              </a:r>
              <a:endParaRPr lang="ko-KR" altLang="en-US" sz="1400">
                <a:latin typeface="Ink Free" panose="03080402000500000000" pitchFamily="66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D7A92A0-B2B1-4DFD-8F83-AD7377C2F480}"/>
                </a:ext>
              </a:extLst>
            </p:cNvPr>
            <p:cNvSpPr txBox="1"/>
            <p:nvPr/>
          </p:nvSpPr>
          <p:spPr>
            <a:xfrm>
              <a:off x="2278485" y="3650328"/>
              <a:ext cx="591438" cy="326873"/>
            </a:xfrm>
            <a:prstGeom prst="rect">
              <a:avLst/>
            </a:prstGeom>
            <a:solidFill>
              <a:srgbClr val="F2F2F2"/>
            </a:solidFill>
            <a:ln w="1905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300" dirty="0">
                  <a:latin typeface="Ink Free" panose="03080402000500000000" pitchFamily="66" charset="0"/>
                </a:rPr>
                <a:t>write</a:t>
              </a:r>
              <a:endParaRPr lang="ko-KR" altLang="en-US" sz="1300" dirty="0">
                <a:latin typeface="Ink Free" panose="03080402000500000000" pitchFamily="66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D7A92A0-B2B1-4DFD-8F83-AD7377C2F480}"/>
                </a:ext>
              </a:extLst>
            </p:cNvPr>
            <p:cNvSpPr txBox="1"/>
            <p:nvPr/>
          </p:nvSpPr>
          <p:spPr>
            <a:xfrm>
              <a:off x="2242925" y="4887125"/>
              <a:ext cx="658883" cy="307777"/>
            </a:xfrm>
            <a:prstGeom prst="rect">
              <a:avLst/>
            </a:prstGeom>
            <a:solidFill>
              <a:srgbClr val="F2F2F2"/>
            </a:solidFill>
            <a:ln w="1905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400">
                  <a:latin typeface="Ink Free" panose="03080402000500000000" pitchFamily="66" charset="0"/>
                </a:rPr>
                <a:t>read</a:t>
              </a:r>
              <a:endParaRPr lang="ko-KR" altLang="en-US" sz="1400">
                <a:latin typeface="Ink Free" panose="03080402000500000000" pitchFamily="66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D7A92A0-B2B1-4DFD-8F83-AD7377C2F480}"/>
                </a:ext>
              </a:extLst>
            </p:cNvPr>
            <p:cNvSpPr txBox="1"/>
            <p:nvPr/>
          </p:nvSpPr>
          <p:spPr>
            <a:xfrm>
              <a:off x="2242925" y="5230543"/>
              <a:ext cx="659866" cy="307777"/>
            </a:xfrm>
            <a:prstGeom prst="rect">
              <a:avLst/>
            </a:prstGeom>
            <a:solidFill>
              <a:srgbClr val="F2F2F2"/>
            </a:solidFill>
            <a:ln w="1905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400" err="1">
                  <a:latin typeface="Ink Free" panose="03080402000500000000" pitchFamily="66" charset="0"/>
                </a:rPr>
                <a:t>fputs</a:t>
              </a:r>
              <a:endParaRPr lang="ko-KR" altLang="en-US" sz="1400">
                <a:latin typeface="Ink Free" panose="03080402000500000000" pitchFamily="66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D7A92A0-B2B1-4DFD-8F83-AD7377C2F480}"/>
                </a:ext>
              </a:extLst>
            </p:cNvPr>
            <p:cNvSpPr txBox="1"/>
            <p:nvPr/>
          </p:nvSpPr>
          <p:spPr>
            <a:xfrm>
              <a:off x="3844321" y="4702702"/>
              <a:ext cx="929690" cy="307777"/>
            </a:xfrm>
            <a:prstGeom prst="rect">
              <a:avLst/>
            </a:prstGeom>
            <a:solidFill>
              <a:srgbClr val="F2F2F2"/>
            </a:solidFill>
            <a:ln w="1905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400">
                  <a:latin typeface="Ink Free" panose="03080402000500000000" pitchFamily="66" charset="0"/>
                </a:rPr>
                <a:t>read</a:t>
              </a:r>
              <a:endParaRPr lang="ko-KR" altLang="en-US" sz="1400">
                <a:latin typeface="Ink Free" panose="03080402000500000000" pitchFamily="66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D7A92A0-B2B1-4DFD-8F83-AD7377C2F480}"/>
                </a:ext>
              </a:extLst>
            </p:cNvPr>
            <p:cNvSpPr txBox="1"/>
            <p:nvPr/>
          </p:nvSpPr>
          <p:spPr>
            <a:xfrm>
              <a:off x="3844320" y="5846553"/>
              <a:ext cx="928027" cy="307777"/>
            </a:xfrm>
            <a:prstGeom prst="rect">
              <a:avLst/>
            </a:prstGeom>
            <a:solidFill>
              <a:srgbClr val="F2F2F2"/>
            </a:solidFill>
            <a:ln w="1905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400">
                  <a:latin typeface="Ink Free" panose="03080402000500000000" pitchFamily="66" charset="0"/>
                </a:rPr>
                <a:t>return</a:t>
              </a:r>
              <a:endParaRPr lang="ko-KR" altLang="en-US" sz="1400">
                <a:latin typeface="Ink Free" panose="03080402000500000000" pitchFamily="66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D7A92A0-B2B1-4DFD-8F83-AD7377C2F480}"/>
                </a:ext>
              </a:extLst>
            </p:cNvPr>
            <p:cNvSpPr txBox="1"/>
            <p:nvPr/>
          </p:nvSpPr>
          <p:spPr>
            <a:xfrm>
              <a:off x="3844320" y="5499478"/>
              <a:ext cx="928027" cy="307777"/>
            </a:xfrm>
            <a:prstGeom prst="rect">
              <a:avLst/>
            </a:prstGeom>
            <a:solidFill>
              <a:srgbClr val="F2F2F2"/>
            </a:solidFill>
            <a:ln w="1905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400">
                  <a:latin typeface="Ink Free" panose="03080402000500000000" pitchFamily="66" charset="0"/>
                </a:rPr>
                <a:t>close</a:t>
              </a:r>
              <a:endParaRPr lang="ko-KR" altLang="en-US" sz="1400">
                <a:latin typeface="Ink Free" panose="03080402000500000000" pitchFamily="66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D7A92A0-B2B1-4DFD-8F83-AD7377C2F480}"/>
                </a:ext>
              </a:extLst>
            </p:cNvPr>
            <p:cNvSpPr txBox="1"/>
            <p:nvPr/>
          </p:nvSpPr>
          <p:spPr>
            <a:xfrm>
              <a:off x="3844321" y="5073535"/>
              <a:ext cx="928028" cy="307777"/>
            </a:xfrm>
            <a:prstGeom prst="rect">
              <a:avLst/>
            </a:prstGeom>
            <a:solidFill>
              <a:srgbClr val="F2F2F2"/>
            </a:solidFill>
            <a:ln w="1905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400">
                  <a:latin typeface="Ink Free" panose="03080402000500000000" pitchFamily="66" charset="0"/>
                </a:rPr>
                <a:t>send meg</a:t>
              </a:r>
              <a:endParaRPr lang="ko-KR" altLang="en-US" sz="1400">
                <a:latin typeface="Ink Free" panose="03080402000500000000" pitchFamily="66" charset="0"/>
              </a:endParaRPr>
            </a:p>
          </p:txBody>
        </p:sp>
        <p:cxnSp>
          <p:nvCxnSpPr>
            <p:cNvPr id="76" name="꺾인 연결선 75"/>
            <p:cNvCxnSpPr/>
            <p:nvPr/>
          </p:nvCxnSpPr>
          <p:spPr>
            <a:xfrm>
              <a:off x="2869923" y="3869534"/>
              <a:ext cx="974398" cy="1052374"/>
            </a:xfrm>
            <a:prstGeom prst="bentConnector3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꺾인 연결선 76"/>
            <p:cNvCxnSpPr>
              <a:stCxn id="75" idx="1"/>
              <a:endCxn id="70" idx="3"/>
            </p:cNvCxnSpPr>
            <p:nvPr/>
          </p:nvCxnSpPr>
          <p:spPr>
            <a:xfrm rot="10800000">
              <a:off x="2901809" y="5041014"/>
              <a:ext cx="942513" cy="186410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구부러진 연결선 77"/>
            <p:cNvCxnSpPr>
              <a:stCxn id="71" idx="2"/>
            </p:cNvCxnSpPr>
            <p:nvPr/>
          </p:nvCxnSpPr>
          <p:spPr>
            <a:xfrm rot="5400000" flipH="1">
              <a:off x="2230308" y="5195770"/>
              <a:ext cx="651192" cy="33908"/>
            </a:xfrm>
            <a:prstGeom prst="curvedConnector5">
              <a:avLst>
                <a:gd name="adj1" fmla="val -19893"/>
                <a:gd name="adj2" fmla="val -1517303"/>
                <a:gd name="adj3" fmla="val 107567"/>
              </a:avLst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구부러진 연결선 79"/>
            <p:cNvCxnSpPr>
              <a:stCxn id="75" idx="2"/>
              <a:endCxn id="72" idx="0"/>
            </p:cNvCxnSpPr>
            <p:nvPr/>
          </p:nvCxnSpPr>
          <p:spPr>
            <a:xfrm rot="5400000" flipH="1" flipV="1">
              <a:off x="3969445" y="5041591"/>
              <a:ext cx="678610" cy="831"/>
            </a:xfrm>
            <a:prstGeom prst="curvedConnector5">
              <a:avLst>
                <a:gd name="adj1" fmla="val -6188"/>
                <a:gd name="adj2" fmla="val -91612756"/>
                <a:gd name="adj3" fmla="val 110312"/>
              </a:avLst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>
              <a:off x="3246668" y="5041013"/>
              <a:ext cx="0" cy="116663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 flipV="1">
              <a:off x="3246668" y="6198121"/>
              <a:ext cx="5227043" cy="557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D7A92A0-B2B1-4DFD-8F83-AD7377C2F480}"/>
                </a:ext>
              </a:extLst>
            </p:cNvPr>
            <p:cNvSpPr txBox="1"/>
            <p:nvPr/>
          </p:nvSpPr>
          <p:spPr>
            <a:xfrm>
              <a:off x="3717457" y="4251949"/>
              <a:ext cx="1159194" cy="307777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200" err="1"/>
                <a:t>Handle_chat</a:t>
              </a:r>
              <a:endParaRPr lang="en-US" altLang="ko-KR" sz="120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D7A92A0-B2B1-4DFD-8F83-AD7377C2F480}"/>
                </a:ext>
              </a:extLst>
            </p:cNvPr>
            <p:cNvSpPr txBox="1"/>
            <p:nvPr/>
          </p:nvSpPr>
          <p:spPr>
            <a:xfrm>
              <a:off x="5357098" y="2137336"/>
              <a:ext cx="831859" cy="307777"/>
            </a:xfrm>
            <a:prstGeom prst="rect">
              <a:avLst/>
            </a:prstGeom>
            <a:solidFill>
              <a:srgbClr val="F2F2F2"/>
            </a:solidFill>
            <a:ln w="1905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400">
                  <a:latin typeface="Ink Free" panose="03080402000500000000" pitchFamily="66" charset="0"/>
                </a:rPr>
                <a:t>listen</a:t>
              </a:r>
              <a:endParaRPr lang="ko-KR" altLang="en-US" sz="1400">
                <a:latin typeface="Ink Free" panose="03080402000500000000" pitchFamily="66" charset="0"/>
              </a:endParaRPr>
            </a:p>
          </p:txBody>
        </p:sp>
        <p:cxnSp>
          <p:nvCxnSpPr>
            <p:cNvPr id="86" name="직선 화살표 연결선 85"/>
            <p:cNvCxnSpPr/>
            <p:nvPr/>
          </p:nvCxnSpPr>
          <p:spPr>
            <a:xfrm flipH="1" flipV="1">
              <a:off x="4285213" y="4644865"/>
              <a:ext cx="1031781" cy="372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화살표 연결선 99"/>
            <p:cNvCxnSpPr>
              <a:cxnSpLocks/>
              <a:stCxn id="105" idx="2"/>
            </p:cNvCxnSpPr>
            <p:nvPr/>
          </p:nvCxnSpPr>
          <p:spPr>
            <a:xfrm>
              <a:off x="7346423" y="4555776"/>
              <a:ext cx="1053" cy="2087620"/>
            </a:xfrm>
            <a:prstGeom prst="straightConnector1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FD7A92A0-B2B1-4DFD-8F83-AD7377C2F480}"/>
                </a:ext>
              </a:extLst>
            </p:cNvPr>
            <p:cNvSpPr txBox="1"/>
            <p:nvPr/>
          </p:nvSpPr>
          <p:spPr>
            <a:xfrm>
              <a:off x="6912352" y="4698752"/>
              <a:ext cx="929690" cy="307777"/>
            </a:xfrm>
            <a:prstGeom prst="rect">
              <a:avLst/>
            </a:prstGeom>
            <a:solidFill>
              <a:srgbClr val="F2F2F2"/>
            </a:solidFill>
            <a:ln w="1905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400">
                  <a:latin typeface="Ink Free" panose="03080402000500000000" pitchFamily="66" charset="0"/>
                </a:rPr>
                <a:t>read</a:t>
              </a:r>
              <a:endParaRPr lang="ko-KR" altLang="en-US" sz="1400">
                <a:latin typeface="Ink Free" panose="03080402000500000000" pitchFamily="66" charset="0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D7A92A0-B2B1-4DFD-8F83-AD7377C2F480}"/>
                </a:ext>
              </a:extLst>
            </p:cNvPr>
            <p:cNvSpPr txBox="1"/>
            <p:nvPr/>
          </p:nvSpPr>
          <p:spPr>
            <a:xfrm>
              <a:off x="6912351" y="5842603"/>
              <a:ext cx="928027" cy="307777"/>
            </a:xfrm>
            <a:prstGeom prst="rect">
              <a:avLst/>
            </a:prstGeom>
            <a:solidFill>
              <a:srgbClr val="F2F2F2"/>
            </a:solidFill>
            <a:ln w="1905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400">
                  <a:latin typeface="Ink Free" panose="03080402000500000000" pitchFamily="66" charset="0"/>
                </a:rPr>
                <a:t>return</a:t>
              </a:r>
              <a:endParaRPr lang="ko-KR" altLang="en-US" sz="1400">
                <a:latin typeface="Ink Free" panose="03080402000500000000" pitchFamily="66" charset="0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D7A92A0-B2B1-4DFD-8F83-AD7377C2F480}"/>
                </a:ext>
              </a:extLst>
            </p:cNvPr>
            <p:cNvSpPr txBox="1"/>
            <p:nvPr/>
          </p:nvSpPr>
          <p:spPr>
            <a:xfrm>
              <a:off x="6912351" y="5495528"/>
              <a:ext cx="928027" cy="307777"/>
            </a:xfrm>
            <a:prstGeom prst="rect">
              <a:avLst/>
            </a:prstGeom>
            <a:solidFill>
              <a:srgbClr val="F2F2F2"/>
            </a:solidFill>
            <a:ln w="1905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400">
                  <a:latin typeface="Ink Free" panose="03080402000500000000" pitchFamily="66" charset="0"/>
                </a:rPr>
                <a:t>close</a:t>
              </a:r>
              <a:endParaRPr lang="ko-KR" altLang="en-US" sz="1400">
                <a:latin typeface="Ink Free" panose="03080402000500000000" pitchFamily="66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D7A92A0-B2B1-4DFD-8F83-AD7377C2F480}"/>
                </a:ext>
              </a:extLst>
            </p:cNvPr>
            <p:cNvSpPr txBox="1"/>
            <p:nvPr/>
          </p:nvSpPr>
          <p:spPr>
            <a:xfrm>
              <a:off x="6912352" y="5069585"/>
              <a:ext cx="928028" cy="307777"/>
            </a:xfrm>
            <a:prstGeom prst="rect">
              <a:avLst/>
            </a:prstGeom>
            <a:solidFill>
              <a:srgbClr val="F2F2F2"/>
            </a:solidFill>
            <a:ln w="1905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400">
                  <a:latin typeface="Ink Free" panose="03080402000500000000" pitchFamily="66" charset="0"/>
                </a:rPr>
                <a:t>send meg</a:t>
              </a:r>
              <a:endParaRPr lang="ko-KR" altLang="en-US" sz="1400">
                <a:latin typeface="Ink Free" panose="03080402000500000000" pitchFamily="66" charset="0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FD7A92A0-B2B1-4DFD-8F83-AD7377C2F480}"/>
                </a:ext>
              </a:extLst>
            </p:cNvPr>
            <p:cNvSpPr txBox="1"/>
            <p:nvPr/>
          </p:nvSpPr>
          <p:spPr>
            <a:xfrm>
              <a:off x="6766826" y="4247999"/>
              <a:ext cx="1159194" cy="307777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200" err="1"/>
                <a:t>Handle_chat</a:t>
              </a:r>
              <a:endParaRPr lang="en-US" altLang="ko-KR" sz="1200"/>
            </a:p>
          </p:txBody>
        </p:sp>
        <p:cxnSp>
          <p:nvCxnSpPr>
            <p:cNvPr id="106" name="직선 화살표 연결선 105"/>
            <p:cNvCxnSpPr/>
            <p:nvPr/>
          </p:nvCxnSpPr>
          <p:spPr>
            <a:xfrm>
              <a:off x="6170295" y="4644865"/>
              <a:ext cx="1127356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화살표 연결선 106"/>
            <p:cNvCxnSpPr>
              <a:cxnSpLocks/>
            </p:cNvCxnSpPr>
            <p:nvPr/>
          </p:nvCxnSpPr>
          <p:spPr>
            <a:xfrm>
              <a:off x="8916952" y="3132275"/>
              <a:ext cx="0" cy="1083255"/>
            </a:xfrm>
            <a:prstGeom prst="straightConnector1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FD7A92A0-B2B1-4DFD-8F83-AD7377C2F480}"/>
                </a:ext>
              </a:extLst>
            </p:cNvPr>
            <p:cNvSpPr txBox="1"/>
            <p:nvPr/>
          </p:nvSpPr>
          <p:spPr>
            <a:xfrm>
              <a:off x="8428626" y="2813439"/>
              <a:ext cx="961816" cy="318836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200" err="1"/>
                <a:t>send_msg</a:t>
              </a:r>
              <a:endParaRPr lang="ko-KR" altLang="en-US" sz="120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FD7A92A0-B2B1-4DFD-8F83-AD7377C2F480}"/>
                </a:ext>
              </a:extLst>
            </p:cNvPr>
            <p:cNvSpPr txBox="1"/>
            <p:nvPr/>
          </p:nvSpPr>
          <p:spPr>
            <a:xfrm>
              <a:off x="8621233" y="3306910"/>
              <a:ext cx="591438" cy="307777"/>
            </a:xfrm>
            <a:prstGeom prst="rect">
              <a:avLst/>
            </a:prstGeom>
            <a:solidFill>
              <a:srgbClr val="F2F2F2"/>
            </a:solidFill>
            <a:ln w="1905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400" err="1">
                  <a:latin typeface="Ink Free" panose="03080402000500000000" pitchFamily="66" charset="0"/>
                </a:rPr>
                <a:t>fget</a:t>
              </a:r>
              <a:endParaRPr lang="ko-KR" altLang="en-US" sz="1400">
                <a:latin typeface="Ink Free" panose="03080402000500000000" pitchFamily="66" charset="0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FD7A92A0-B2B1-4DFD-8F83-AD7377C2F480}"/>
                </a:ext>
              </a:extLst>
            </p:cNvPr>
            <p:cNvSpPr txBox="1"/>
            <p:nvPr/>
          </p:nvSpPr>
          <p:spPr>
            <a:xfrm>
              <a:off x="8620926" y="3650328"/>
              <a:ext cx="591438" cy="326873"/>
            </a:xfrm>
            <a:prstGeom prst="rect">
              <a:avLst/>
            </a:prstGeom>
            <a:solidFill>
              <a:srgbClr val="F2F2F2"/>
            </a:solidFill>
            <a:ln w="1905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300">
                  <a:latin typeface="Ink Free" panose="03080402000500000000" pitchFamily="66" charset="0"/>
                </a:rPr>
                <a:t>write</a:t>
              </a:r>
              <a:endParaRPr lang="ko-KR" altLang="en-US" sz="1300">
                <a:latin typeface="Ink Free" panose="03080402000500000000" pitchFamily="66" charset="0"/>
              </a:endParaRPr>
            </a:p>
          </p:txBody>
        </p:sp>
        <p:cxnSp>
          <p:nvCxnSpPr>
            <p:cNvPr id="111" name="직선 화살표 연결선 110"/>
            <p:cNvCxnSpPr/>
            <p:nvPr/>
          </p:nvCxnSpPr>
          <p:spPr>
            <a:xfrm flipH="1">
              <a:off x="8959233" y="3229465"/>
              <a:ext cx="940796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꺾인 연결선 111"/>
            <p:cNvCxnSpPr>
              <a:stCxn id="110" idx="1"/>
              <a:endCxn id="101" idx="3"/>
            </p:cNvCxnSpPr>
            <p:nvPr/>
          </p:nvCxnSpPr>
          <p:spPr>
            <a:xfrm rot="10800000" flipV="1">
              <a:off x="7842042" y="3813763"/>
              <a:ext cx="778884" cy="1038877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화살표 연결선 112"/>
            <p:cNvCxnSpPr>
              <a:cxnSpLocks/>
            </p:cNvCxnSpPr>
            <p:nvPr/>
          </p:nvCxnSpPr>
          <p:spPr>
            <a:xfrm>
              <a:off x="9151562" y="4746624"/>
              <a:ext cx="0" cy="1083255"/>
            </a:xfrm>
            <a:prstGeom prst="straightConnector1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FD7A92A0-B2B1-4DFD-8F83-AD7377C2F480}"/>
                </a:ext>
              </a:extLst>
            </p:cNvPr>
            <p:cNvSpPr txBox="1"/>
            <p:nvPr/>
          </p:nvSpPr>
          <p:spPr>
            <a:xfrm>
              <a:off x="8685602" y="4414360"/>
              <a:ext cx="961816" cy="318836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200" err="1"/>
                <a:t>recv_msg</a:t>
              </a:r>
              <a:endParaRPr lang="ko-KR" altLang="en-US" sz="120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D7A92A0-B2B1-4DFD-8F83-AD7377C2F480}"/>
                </a:ext>
              </a:extLst>
            </p:cNvPr>
            <p:cNvSpPr txBox="1"/>
            <p:nvPr/>
          </p:nvSpPr>
          <p:spPr>
            <a:xfrm>
              <a:off x="8817805" y="4872546"/>
              <a:ext cx="658883" cy="307777"/>
            </a:xfrm>
            <a:prstGeom prst="rect">
              <a:avLst/>
            </a:prstGeom>
            <a:solidFill>
              <a:srgbClr val="F2F2F2"/>
            </a:solidFill>
            <a:ln w="1905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400">
                  <a:latin typeface="Ink Free" panose="03080402000500000000" pitchFamily="66" charset="0"/>
                </a:rPr>
                <a:t>read</a:t>
              </a:r>
              <a:endParaRPr lang="ko-KR" altLang="en-US" sz="1400">
                <a:latin typeface="Ink Free" panose="03080402000500000000" pitchFamily="66" charset="0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FD7A92A0-B2B1-4DFD-8F83-AD7377C2F480}"/>
                </a:ext>
              </a:extLst>
            </p:cNvPr>
            <p:cNvSpPr txBox="1"/>
            <p:nvPr/>
          </p:nvSpPr>
          <p:spPr>
            <a:xfrm>
              <a:off x="8817805" y="5215964"/>
              <a:ext cx="659866" cy="307777"/>
            </a:xfrm>
            <a:prstGeom prst="rect">
              <a:avLst/>
            </a:prstGeom>
            <a:solidFill>
              <a:srgbClr val="F2F2F2"/>
            </a:solidFill>
            <a:ln w="1905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400" err="1">
                  <a:latin typeface="Ink Free" panose="03080402000500000000" pitchFamily="66" charset="0"/>
                </a:rPr>
                <a:t>fputs</a:t>
              </a:r>
              <a:endParaRPr lang="ko-KR" altLang="en-US" sz="1400">
                <a:latin typeface="Ink Free" panose="03080402000500000000" pitchFamily="66" charset="0"/>
              </a:endParaRPr>
            </a:p>
          </p:txBody>
        </p:sp>
        <p:cxnSp>
          <p:nvCxnSpPr>
            <p:cNvPr id="117" name="구부러진 연결선 116"/>
            <p:cNvCxnSpPr>
              <a:stCxn id="116" idx="2"/>
            </p:cNvCxnSpPr>
            <p:nvPr/>
          </p:nvCxnSpPr>
          <p:spPr>
            <a:xfrm rot="5400000" flipH="1">
              <a:off x="8805188" y="5181191"/>
              <a:ext cx="651192" cy="33908"/>
            </a:xfrm>
            <a:prstGeom prst="curvedConnector5">
              <a:avLst>
                <a:gd name="adj1" fmla="val -19893"/>
                <a:gd name="adj2" fmla="val 1537136"/>
                <a:gd name="adj3" fmla="val 107567"/>
              </a:avLst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꺾인 연결선 117"/>
            <p:cNvCxnSpPr>
              <a:stCxn id="104" idx="3"/>
              <a:endCxn id="115" idx="1"/>
            </p:cNvCxnSpPr>
            <p:nvPr/>
          </p:nvCxnSpPr>
          <p:spPr>
            <a:xfrm flipV="1">
              <a:off x="7840380" y="5026435"/>
              <a:ext cx="977425" cy="197039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구부러진 연결선 118"/>
            <p:cNvCxnSpPr/>
            <p:nvPr/>
          </p:nvCxnSpPr>
          <p:spPr>
            <a:xfrm rot="5400000" flipH="1" flipV="1">
              <a:off x="7014815" y="5041590"/>
              <a:ext cx="678610" cy="831"/>
            </a:xfrm>
            <a:prstGeom prst="curvedConnector5">
              <a:avLst>
                <a:gd name="adj1" fmla="val -6188"/>
                <a:gd name="adj2" fmla="val 94775090"/>
                <a:gd name="adj3" fmla="val 110312"/>
              </a:avLst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>
              <a:off x="8437862" y="5022541"/>
              <a:ext cx="0" cy="11626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 flipH="1">
              <a:off x="3140364" y="5069585"/>
              <a:ext cx="6777" cy="123885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/>
            <p:cNvCxnSpPr/>
            <p:nvPr/>
          </p:nvCxnSpPr>
          <p:spPr>
            <a:xfrm flipV="1">
              <a:off x="3147141" y="6280727"/>
              <a:ext cx="5396495" cy="923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>
              <a:off x="8533453" y="5026434"/>
              <a:ext cx="10183" cy="129123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화살표 연결선 127"/>
            <p:cNvCxnSpPr/>
            <p:nvPr/>
          </p:nvCxnSpPr>
          <p:spPr>
            <a:xfrm flipH="1" flipV="1">
              <a:off x="9246465" y="4814223"/>
              <a:ext cx="636962" cy="418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화살표 연결선 128"/>
            <p:cNvCxnSpPr/>
            <p:nvPr/>
          </p:nvCxnSpPr>
          <p:spPr>
            <a:xfrm>
              <a:off x="1910048" y="4821808"/>
              <a:ext cx="662319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FD7A92A0-B2B1-4DFD-8F83-AD7377C2F480}"/>
              </a:ext>
            </a:extLst>
          </p:cNvPr>
          <p:cNvSpPr txBox="1"/>
          <p:nvPr/>
        </p:nvSpPr>
        <p:spPr>
          <a:xfrm>
            <a:off x="5425410" y="4323998"/>
            <a:ext cx="831281" cy="307777"/>
          </a:xfrm>
          <a:prstGeom prst="rect">
            <a:avLst/>
          </a:prstGeom>
          <a:solidFill>
            <a:srgbClr val="F2F2F2"/>
          </a:solidFill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400" dirty="0">
                <a:latin typeface="Ink Free" panose="03080402000500000000" pitchFamily="66" charset="0"/>
              </a:rPr>
              <a:t>create</a:t>
            </a:r>
            <a:endParaRPr lang="ko-KR" altLang="en-US" sz="1400" dirty="0">
              <a:latin typeface="Ink Free" panose="03080402000500000000" pitchFamily="66" charset="0"/>
            </a:endParaRPr>
          </a:p>
        </p:txBody>
      </p:sp>
      <p:cxnSp>
        <p:nvCxnSpPr>
          <p:cNvPr id="79" name="직선 화살표 연결선 78"/>
          <p:cNvCxnSpPr/>
          <p:nvPr/>
        </p:nvCxnSpPr>
        <p:spPr>
          <a:xfrm flipH="1">
            <a:off x="2081647" y="5353721"/>
            <a:ext cx="61438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9254207" y="5354583"/>
            <a:ext cx="65088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965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9" r="21084" b="37250"/>
          <a:stretch/>
        </p:blipFill>
        <p:spPr>
          <a:xfrm>
            <a:off x="464296" y="409575"/>
            <a:ext cx="478680" cy="504826"/>
          </a:xfrm>
          <a:prstGeom prst="rect">
            <a:avLst/>
          </a:prstGeom>
          <a:effectLst>
            <a:outerShdw dist="25400" dir="2700000" algn="tl" rotWithShape="0">
              <a:schemeClr val="accent1">
                <a:lumMod val="50000"/>
                <a:alpha val="40000"/>
              </a:scheme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131046" y="333376"/>
            <a:ext cx="4631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현재 시나리오 내용 및 결과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119457" y="6593495"/>
            <a:ext cx="20024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latin typeface="+mn-ea"/>
              </a:rPr>
              <a:t>Copyrightⓒ. </a:t>
            </a:r>
            <a:r>
              <a:rPr lang="ko-KR" altLang="en-US" sz="800" dirty="0">
                <a:latin typeface="+mn-ea"/>
              </a:rPr>
              <a:t>네트워크프로그래밍 </a:t>
            </a:r>
            <a:r>
              <a:rPr lang="en-US" altLang="ko-KR" sz="800" dirty="0">
                <a:latin typeface="+mn-ea"/>
              </a:rPr>
              <a:t>3</a:t>
            </a:r>
            <a:r>
              <a:rPr lang="ko-KR" altLang="en-US" sz="800" dirty="0">
                <a:latin typeface="+mn-ea"/>
              </a:rPr>
              <a:t>팀</a:t>
            </a:r>
            <a:r>
              <a:rPr lang="en-US" altLang="ko-KR" sz="800" dirty="0">
                <a:latin typeface="+mn-ea"/>
              </a:rPr>
              <a:t> </a:t>
            </a:r>
            <a:endParaRPr lang="ko-KR" altLang="en-US" sz="800" dirty="0"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50096" y="764546"/>
            <a:ext cx="39741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TEAM 3, Network Programming – design content and results</a:t>
            </a:r>
            <a:endParaRPr lang="ko-KR" altLang="en-US" sz="1100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337F8C2-8403-407A-9D96-AF5300E7C97E}"/>
              </a:ext>
            </a:extLst>
          </p:cNvPr>
          <p:cNvSpPr txBox="1"/>
          <p:nvPr/>
        </p:nvSpPr>
        <p:spPr>
          <a:xfrm>
            <a:off x="442912" y="4328568"/>
            <a:ext cx="11306175" cy="1788759"/>
          </a:xfrm>
          <a:prstGeom prst="rect">
            <a:avLst/>
          </a:prstGeom>
          <a:noFill/>
          <a:ln w="28575">
            <a:solidFill>
              <a:srgbClr val="8F807F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71500" indent="-571500">
              <a:lnSpc>
                <a:spcPct val="150000"/>
              </a:lnSpc>
              <a:buFont typeface="Arial"/>
              <a:buChar char="•"/>
            </a:pPr>
            <a:r>
              <a:rPr lang="ko-KR" altLang="en-US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서버 접속 방법 </a:t>
            </a:r>
            <a:r>
              <a:rPr lang="en-US" altLang="ko-KR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./pc  &lt;IP&gt; &lt;port&gt; &lt;name&gt; &lt;RSP&gt; &lt;Category&gt;</a:t>
            </a:r>
          </a:p>
          <a:p>
            <a:pPr marL="571500" indent="-571500">
              <a:lnSpc>
                <a:spcPct val="150000"/>
              </a:lnSpc>
              <a:buFont typeface="Arial"/>
              <a:buChar char="•"/>
            </a:pPr>
            <a:r>
              <a:rPr lang="en-US" altLang="ko-KR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Name : </a:t>
            </a:r>
            <a:r>
              <a:rPr lang="ko-KR" altLang="en-US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접속 시 사용될 유저의 이름</a:t>
            </a:r>
            <a:endParaRPr lang="en-US" altLang="ko-KR" sz="19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571500" indent="-571500">
              <a:lnSpc>
                <a:spcPct val="150000"/>
              </a:lnSpc>
              <a:buFont typeface="Arial"/>
              <a:buChar char="•"/>
            </a:pPr>
            <a:r>
              <a:rPr lang="en-US" altLang="ko-KR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RSP :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1.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바위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/ 2.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가위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/ 3.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보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-&gt;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숫자만 입력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571500" indent="-571500">
              <a:lnSpc>
                <a:spcPct val="150000"/>
              </a:lnSpc>
              <a:buFont typeface="Arial"/>
              <a:buChar char="•"/>
            </a:pPr>
            <a:r>
              <a:rPr lang="en-US" altLang="ko-KR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Category :1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영어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(Easy) / 2.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영어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(Hard) / 3.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한국사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(Easy) / 4.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한국사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(Hard)</a:t>
            </a:r>
            <a:endParaRPr lang="en-US" altLang="ko-KR" sz="19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311762" y="1071309"/>
            <a:ext cx="4385653" cy="30453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644759" y="1071309"/>
            <a:ext cx="4385653" cy="30453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793652" y="1090016"/>
            <a:ext cx="34430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solidFill>
                  <a:schemeClr val="accent6"/>
                </a:solidFill>
              </a:rPr>
              <a:t>Client1</a:t>
            </a:r>
            <a:endParaRPr lang="ko-KR" altLang="en-US" sz="3000" b="1" dirty="0">
              <a:solidFill>
                <a:schemeClr val="accent6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16042" y="1090016"/>
            <a:ext cx="34430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</a:rPr>
              <a:t>Client2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EA4BC4B-1DCA-4E62-8A54-19D2AA7072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594"/>
          <a:stretch/>
        </p:blipFill>
        <p:spPr>
          <a:xfrm>
            <a:off x="1371717" y="2008271"/>
            <a:ext cx="4265742" cy="133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938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9" r="21084" b="37250"/>
          <a:stretch/>
        </p:blipFill>
        <p:spPr>
          <a:xfrm>
            <a:off x="464296" y="409575"/>
            <a:ext cx="478680" cy="504826"/>
          </a:xfrm>
          <a:prstGeom prst="rect">
            <a:avLst/>
          </a:prstGeom>
          <a:effectLst>
            <a:outerShdw dist="25400" dir="2700000" algn="tl" rotWithShape="0">
              <a:schemeClr val="accent1">
                <a:lumMod val="50000"/>
                <a:alpha val="40000"/>
              </a:schemeClr>
            </a:outerShdw>
          </a:effectLst>
        </p:spPr>
      </p:pic>
      <p:sp>
        <p:nvSpPr>
          <p:cNvPr id="27" name="TextBox 26"/>
          <p:cNvSpPr txBox="1"/>
          <p:nvPr/>
        </p:nvSpPr>
        <p:spPr>
          <a:xfrm>
            <a:off x="10119457" y="6593495"/>
            <a:ext cx="20024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latin typeface="+mn-ea"/>
              </a:rPr>
              <a:t>Copyrightⓒ. </a:t>
            </a:r>
            <a:r>
              <a:rPr lang="ko-KR" altLang="en-US" sz="800" dirty="0">
                <a:latin typeface="+mn-ea"/>
              </a:rPr>
              <a:t>네트워크프로그래밍 </a:t>
            </a:r>
            <a:r>
              <a:rPr lang="en-US" altLang="ko-KR" sz="800" dirty="0">
                <a:latin typeface="+mn-ea"/>
              </a:rPr>
              <a:t>3</a:t>
            </a:r>
            <a:r>
              <a:rPr lang="ko-KR" altLang="en-US" sz="800" dirty="0">
                <a:latin typeface="+mn-ea"/>
              </a:rPr>
              <a:t>팀</a:t>
            </a:r>
            <a:r>
              <a:rPr lang="en-US" altLang="ko-KR" sz="800" dirty="0">
                <a:latin typeface="+mn-ea"/>
              </a:rPr>
              <a:t> </a:t>
            </a:r>
            <a:endParaRPr lang="ko-KR" altLang="en-US" sz="800" dirty="0"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50096" y="764546"/>
            <a:ext cx="39741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TEAM 3, Network Programming – design content and results</a:t>
            </a:r>
            <a:endParaRPr lang="ko-KR" altLang="en-US" sz="1100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337F8C2-8403-407A-9D96-AF5300E7C97E}"/>
              </a:ext>
            </a:extLst>
          </p:cNvPr>
          <p:cNvSpPr txBox="1"/>
          <p:nvPr/>
        </p:nvSpPr>
        <p:spPr>
          <a:xfrm>
            <a:off x="442912" y="4328568"/>
            <a:ext cx="11306175" cy="1350178"/>
          </a:xfrm>
          <a:prstGeom prst="rect">
            <a:avLst/>
          </a:prstGeom>
          <a:noFill/>
          <a:ln w="28575">
            <a:solidFill>
              <a:srgbClr val="8F807F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71500" indent="-571500">
              <a:lnSpc>
                <a:spcPct val="150000"/>
              </a:lnSpc>
              <a:buFont typeface="Arial"/>
              <a:buChar char="•"/>
            </a:pPr>
            <a:r>
              <a:rPr lang="ko-KR" altLang="en-US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한 클라이언트가 접속하면</a:t>
            </a:r>
            <a:r>
              <a:rPr lang="en-US" altLang="ko-KR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먼저 접속한 선 접속 클라이언트는 다른 클라이언트를 기다린다</a:t>
            </a:r>
            <a:r>
              <a:rPr lang="en-US" altLang="ko-KR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571500" indent="-571500">
              <a:lnSpc>
                <a:spcPct val="150000"/>
              </a:lnSpc>
              <a:buFont typeface="Arial"/>
              <a:buChar char="•"/>
            </a:pPr>
            <a:r>
              <a:rPr lang="ko-KR" altLang="en-US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선 접속 클라이언트는 가위바위보 결과가 무승부일 경우</a:t>
            </a:r>
            <a:r>
              <a:rPr lang="en-US" altLang="ko-KR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가위바위보 승자가 된다</a:t>
            </a:r>
            <a:r>
              <a:rPr lang="en-US" altLang="ko-KR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571500" indent="-571500">
              <a:lnSpc>
                <a:spcPct val="150000"/>
              </a:lnSpc>
              <a:buFont typeface="Arial"/>
              <a:buChar char="•"/>
            </a:pPr>
            <a:r>
              <a:rPr lang="ko-KR" altLang="en-US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접속하면 자신의 가위바위보 수와 원하는 항목을 출력한다</a:t>
            </a:r>
            <a:r>
              <a:rPr lang="en-US" altLang="ko-KR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311762" y="1071309"/>
            <a:ext cx="4385653" cy="30453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644759" y="1071309"/>
            <a:ext cx="4385653" cy="30453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793652" y="1090016"/>
            <a:ext cx="34430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solidFill>
                  <a:schemeClr val="accent6"/>
                </a:solidFill>
              </a:rPr>
              <a:t>Client1</a:t>
            </a:r>
            <a:endParaRPr lang="ko-KR" altLang="en-US" sz="3000" b="1" dirty="0">
              <a:solidFill>
                <a:schemeClr val="accent6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16042" y="1090016"/>
            <a:ext cx="34430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</a:rPr>
              <a:t>Client2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0048979A-5C5F-411D-9195-EB50533AC5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128" b="44520"/>
          <a:stretch/>
        </p:blipFill>
        <p:spPr>
          <a:xfrm>
            <a:off x="1404226" y="1848993"/>
            <a:ext cx="4200723" cy="193929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0472994-8328-424C-8DA7-C557D7196D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03" t="11900" r="11964" b="1108"/>
          <a:stretch/>
        </p:blipFill>
        <p:spPr>
          <a:xfrm>
            <a:off x="6494587" y="2070601"/>
            <a:ext cx="4790830" cy="120654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131046" y="333376"/>
            <a:ext cx="4631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현재 시나리오 내용 및 결과</a:t>
            </a:r>
          </a:p>
        </p:txBody>
      </p:sp>
    </p:spTree>
    <p:extLst>
      <p:ext uri="{BB962C8B-B14F-4D97-AF65-F5344CB8AC3E}">
        <p14:creationId xmlns:p14="http://schemas.microsoft.com/office/powerpoint/2010/main" val="1400829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9" r="21084" b="37250"/>
          <a:stretch/>
        </p:blipFill>
        <p:spPr>
          <a:xfrm>
            <a:off x="464296" y="409575"/>
            <a:ext cx="478680" cy="504826"/>
          </a:xfrm>
          <a:prstGeom prst="rect">
            <a:avLst/>
          </a:prstGeom>
          <a:effectLst>
            <a:outerShdw dist="25400" dir="2700000" algn="tl" rotWithShape="0">
              <a:schemeClr val="accent1">
                <a:lumMod val="50000"/>
                <a:alpha val="40000"/>
              </a:schemeClr>
            </a:outerShdw>
          </a:effectLst>
        </p:spPr>
      </p:pic>
      <p:sp>
        <p:nvSpPr>
          <p:cNvPr id="27" name="TextBox 26"/>
          <p:cNvSpPr txBox="1"/>
          <p:nvPr/>
        </p:nvSpPr>
        <p:spPr>
          <a:xfrm>
            <a:off x="10119457" y="6593495"/>
            <a:ext cx="20024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latin typeface="+mn-ea"/>
              </a:rPr>
              <a:t>Copyrightⓒ. </a:t>
            </a:r>
            <a:r>
              <a:rPr lang="ko-KR" altLang="en-US" sz="800" dirty="0">
                <a:latin typeface="+mn-ea"/>
              </a:rPr>
              <a:t>네트워크프로그래밍 </a:t>
            </a:r>
            <a:r>
              <a:rPr lang="en-US" altLang="ko-KR" sz="800" dirty="0">
                <a:latin typeface="+mn-ea"/>
              </a:rPr>
              <a:t>3</a:t>
            </a:r>
            <a:r>
              <a:rPr lang="ko-KR" altLang="en-US" sz="800" dirty="0">
                <a:latin typeface="+mn-ea"/>
              </a:rPr>
              <a:t>팀</a:t>
            </a:r>
            <a:r>
              <a:rPr lang="en-US" altLang="ko-KR" sz="800" dirty="0">
                <a:latin typeface="+mn-ea"/>
              </a:rPr>
              <a:t> </a:t>
            </a:r>
            <a:endParaRPr lang="ko-KR" altLang="en-US" sz="800" dirty="0"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50096" y="764546"/>
            <a:ext cx="39741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TEAM 3, Network Programming – design content and results</a:t>
            </a:r>
            <a:endParaRPr lang="ko-KR" altLang="en-US" sz="1100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337F8C2-8403-407A-9D96-AF5300E7C97E}"/>
              </a:ext>
            </a:extLst>
          </p:cNvPr>
          <p:cNvSpPr txBox="1"/>
          <p:nvPr/>
        </p:nvSpPr>
        <p:spPr>
          <a:xfrm>
            <a:off x="442912" y="4328568"/>
            <a:ext cx="11306175" cy="911596"/>
          </a:xfrm>
          <a:prstGeom prst="rect">
            <a:avLst/>
          </a:prstGeom>
          <a:noFill/>
          <a:ln w="28575">
            <a:solidFill>
              <a:srgbClr val="8F807F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71500" indent="-571500">
              <a:lnSpc>
                <a:spcPct val="150000"/>
              </a:lnSpc>
              <a:buFont typeface="Arial"/>
              <a:buChar char="•"/>
            </a:pPr>
            <a:r>
              <a:rPr lang="ko-KR" altLang="en-US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뒤이어 다른 클라이언트가 접속하면 선 접속 클라이언트는 결과를 조합할 수 있다</a:t>
            </a:r>
            <a:r>
              <a:rPr lang="en-US" altLang="ko-KR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571500" indent="-571500">
              <a:lnSpc>
                <a:spcPct val="150000"/>
              </a:lnSpc>
              <a:buFont typeface="Arial"/>
              <a:buChar char="•"/>
            </a:pPr>
            <a:r>
              <a:rPr lang="ko-KR" altLang="en-US" sz="19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엔터</a:t>
            </a:r>
            <a:r>
              <a:rPr lang="ko-KR" altLang="en-US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키를 통해</a:t>
            </a:r>
            <a:r>
              <a:rPr lang="en-US" altLang="ko-KR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가위바위보 승자에게 메시지를 전달한다</a:t>
            </a:r>
            <a:r>
              <a:rPr lang="en-US" altLang="ko-KR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311762" y="1071309"/>
            <a:ext cx="4385653" cy="30453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644759" y="1071309"/>
            <a:ext cx="4385653" cy="30453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793652" y="1090016"/>
            <a:ext cx="34430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solidFill>
                  <a:schemeClr val="accent6"/>
                </a:solidFill>
              </a:rPr>
              <a:t>Client1</a:t>
            </a:r>
            <a:endParaRPr lang="ko-KR" altLang="en-US" sz="3000" b="1" dirty="0">
              <a:solidFill>
                <a:schemeClr val="accent6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16042" y="1090016"/>
            <a:ext cx="34430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</a:rPr>
              <a:t>Client2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pic>
        <p:nvPicPr>
          <p:cNvPr id="21" name="그림 20" descr="스크린샷, 모니터, 실내이(가) 표시된 사진&#10;&#10;자동 생성된 설명">
            <a:extLst>
              <a:ext uri="{FF2B5EF4-FFF2-40B4-BE49-F238E27FC236}">
                <a16:creationId xmlns:a16="http://schemas.microsoft.com/office/drawing/2014/main" id="{4CC2E1DA-34C3-4686-AEAE-6372AE5F3D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404" b="21522"/>
          <a:stretch/>
        </p:blipFill>
        <p:spPr>
          <a:xfrm>
            <a:off x="1517505" y="1644014"/>
            <a:ext cx="3974165" cy="210906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89745CB-FFBD-48E9-9994-00E72B7EE7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1420" y="1662721"/>
            <a:ext cx="4252328" cy="188992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131046" y="333376"/>
            <a:ext cx="4631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현재 시나리오 내용 및 결과</a:t>
            </a:r>
          </a:p>
        </p:txBody>
      </p:sp>
    </p:spTree>
    <p:extLst>
      <p:ext uri="{BB962C8B-B14F-4D97-AF65-F5344CB8AC3E}">
        <p14:creationId xmlns:p14="http://schemas.microsoft.com/office/powerpoint/2010/main" val="3228721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9" r="21084" b="37250"/>
          <a:stretch/>
        </p:blipFill>
        <p:spPr>
          <a:xfrm>
            <a:off x="464296" y="409575"/>
            <a:ext cx="478680" cy="504826"/>
          </a:xfrm>
          <a:prstGeom prst="rect">
            <a:avLst/>
          </a:prstGeom>
          <a:effectLst>
            <a:outerShdw dist="25400" dir="2700000" algn="tl" rotWithShape="0">
              <a:schemeClr val="accent1">
                <a:lumMod val="50000"/>
                <a:alpha val="40000"/>
              </a:schemeClr>
            </a:outerShdw>
          </a:effectLst>
        </p:spPr>
      </p:pic>
      <p:sp>
        <p:nvSpPr>
          <p:cNvPr id="27" name="TextBox 26"/>
          <p:cNvSpPr txBox="1"/>
          <p:nvPr/>
        </p:nvSpPr>
        <p:spPr>
          <a:xfrm>
            <a:off x="10119457" y="6593495"/>
            <a:ext cx="20024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latin typeface="+mn-ea"/>
              </a:rPr>
              <a:t>Copyrightⓒ. </a:t>
            </a:r>
            <a:r>
              <a:rPr lang="ko-KR" altLang="en-US" sz="800" dirty="0">
                <a:latin typeface="+mn-ea"/>
              </a:rPr>
              <a:t>네트워크프로그래밍 </a:t>
            </a:r>
            <a:r>
              <a:rPr lang="en-US" altLang="ko-KR" sz="800" dirty="0">
                <a:latin typeface="+mn-ea"/>
              </a:rPr>
              <a:t>3</a:t>
            </a:r>
            <a:r>
              <a:rPr lang="ko-KR" altLang="en-US" sz="800" dirty="0">
                <a:latin typeface="+mn-ea"/>
              </a:rPr>
              <a:t>팀</a:t>
            </a:r>
            <a:r>
              <a:rPr lang="en-US" altLang="ko-KR" sz="800" dirty="0">
                <a:latin typeface="+mn-ea"/>
              </a:rPr>
              <a:t> </a:t>
            </a:r>
            <a:endParaRPr lang="ko-KR" altLang="en-US" sz="800" dirty="0"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50096" y="764546"/>
            <a:ext cx="39741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TEAM 3, Network Programming – design content and results</a:t>
            </a:r>
            <a:endParaRPr lang="ko-KR" altLang="en-US" sz="1100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337F8C2-8403-407A-9D96-AF5300E7C97E}"/>
              </a:ext>
            </a:extLst>
          </p:cNvPr>
          <p:cNvSpPr txBox="1"/>
          <p:nvPr/>
        </p:nvSpPr>
        <p:spPr>
          <a:xfrm>
            <a:off x="442912" y="4328568"/>
            <a:ext cx="11306175" cy="1350178"/>
          </a:xfrm>
          <a:prstGeom prst="rect">
            <a:avLst/>
          </a:prstGeom>
          <a:noFill/>
          <a:ln w="28575">
            <a:solidFill>
              <a:srgbClr val="8F807F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71500" indent="-571500">
              <a:lnSpc>
                <a:spcPct val="150000"/>
              </a:lnSpc>
              <a:buFont typeface="Arial"/>
              <a:buChar char="•"/>
            </a:pPr>
            <a:r>
              <a:rPr lang="ko-KR" altLang="en-US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가위바위보에서 승리한 클라이언트에겐 승리 메시지를 출력한다</a:t>
            </a:r>
            <a:r>
              <a:rPr lang="en-US" altLang="ko-KR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571500" indent="-571500">
              <a:lnSpc>
                <a:spcPct val="150000"/>
              </a:lnSpc>
              <a:buFont typeface="Arial"/>
              <a:buChar char="•"/>
            </a:pPr>
            <a:r>
              <a:rPr lang="ko-KR" altLang="en-US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승자는 </a:t>
            </a:r>
            <a:r>
              <a:rPr lang="ko-KR" altLang="en-US" sz="19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엔터</a:t>
            </a:r>
            <a:r>
              <a:rPr lang="ko-KR" altLang="en-US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키를 눌러 빙고게임으로 진행할 수 있다</a:t>
            </a:r>
            <a:r>
              <a:rPr lang="en-US" altLang="ko-KR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571500" indent="-571500">
              <a:lnSpc>
                <a:spcPct val="150000"/>
              </a:lnSpc>
              <a:buFont typeface="Arial"/>
              <a:buChar char="•"/>
            </a:pPr>
            <a:r>
              <a:rPr lang="ko-KR" altLang="en-US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빙고게임 진행 전에 가위바위보 승자가 선택한 항목을 출력한다</a:t>
            </a:r>
            <a:r>
              <a:rPr lang="en-US" altLang="ko-KR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311762" y="1071309"/>
            <a:ext cx="4385653" cy="30453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644759" y="1071309"/>
            <a:ext cx="4385653" cy="30453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793652" y="1090016"/>
            <a:ext cx="34430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solidFill>
                  <a:schemeClr val="accent6"/>
                </a:solidFill>
              </a:rPr>
              <a:t>Client1</a:t>
            </a:r>
            <a:endParaRPr lang="ko-KR" altLang="en-US" sz="3000" b="1" dirty="0">
              <a:solidFill>
                <a:schemeClr val="accent6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16042" y="1090016"/>
            <a:ext cx="34430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</a:rPr>
              <a:t>Client2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C1A5D8B3-798A-485F-8491-DAF530832B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74" b="25745"/>
          <a:stretch/>
        </p:blipFill>
        <p:spPr>
          <a:xfrm>
            <a:off x="1019176" y="1586576"/>
            <a:ext cx="3810699" cy="2305943"/>
          </a:xfrm>
          <a:prstGeom prst="rect">
            <a:avLst/>
          </a:prstGeom>
        </p:spPr>
      </p:pic>
      <p:pic>
        <p:nvPicPr>
          <p:cNvPr id="13" name="그림 12" descr="스크린샷이(가) 표시된 사진&#10;&#10;자동 생성된 설명">
            <a:extLst>
              <a:ext uri="{FF2B5EF4-FFF2-40B4-BE49-F238E27FC236}">
                <a16:creationId xmlns:a16="http://schemas.microsoft.com/office/drawing/2014/main" id="{998B55F7-539D-4C01-ADC0-B8D9DD95709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54" b="42306"/>
          <a:stretch/>
        </p:blipFill>
        <p:spPr>
          <a:xfrm>
            <a:off x="2777878" y="2519900"/>
            <a:ext cx="3212123" cy="1671458"/>
          </a:xfrm>
          <a:prstGeom prst="rect">
            <a:avLst/>
          </a:prstGeom>
        </p:spPr>
      </p:pic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449C85AD-E017-4FB1-9D14-73736C41D5C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69" r="23491" b="25618"/>
          <a:stretch/>
        </p:blipFill>
        <p:spPr>
          <a:xfrm>
            <a:off x="6994769" y="1662721"/>
            <a:ext cx="3688861" cy="2308753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131046" y="333376"/>
            <a:ext cx="4631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현재 시나리오 내용 및 결과</a:t>
            </a:r>
          </a:p>
        </p:txBody>
      </p:sp>
    </p:spTree>
    <p:extLst>
      <p:ext uri="{BB962C8B-B14F-4D97-AF65-F5344CB8AC3E}">
        <p14:creationId xmlns:p14="http://schemas.microsoft.com/office/powerpoint/2010/main" val="3288819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9" r="21084" b="37250"/>
          <a:stretch/>
        </p:blipFill>
        <p:spPr>
          <a:xfrm>
            <a:off x="464296" y="409575"/>
            <a:ext cx="478680" cy="504826"/>
          </a:xfrm>
          <a:prstGeom prst="rect">
            <a:avLst/>
          </a:prstGeom>
          <a:effectLst>
            <a:outerShdw dist="25400" dir="2700000" algn="tl" rotWithShape="0">
              <a:schemeClr val="accent1">
                <a:lumMod val="50000"/>
                <a:alpha val="40000"/>
              </a:schemeClr>
            </a:outerShdw>
          </a:effectLst>
        </p:spPr>
      </p:pic>
      <p:sp>
        <p:nvSpPr>
          <p:cNvPr id="27" name="TextBox 26"/>
          <p:cNvSpPr txBox="1"/>
          <p:nvPr/>
        </p:nvSpPr>
        <p:spPr>
          <a:xfrm>
            <a:off x="10119457" y="6593495"/>
            <a:ext cx="20024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latin typeface="+mn-ea"/>
              </a:rPr>
              <a:t>Copyrightⓒ. </a:t>
            </a:r>
            <a:r>
              <a:rPr lang="ko-KR" altLang="en-US" sz="800" dirty="0">
                <a:latin typeface="+mn-ea"/>
              </a:rPr>
              <a:t>네트워크프로그래밍 </a:t>
            </a:r>
            <a:r>
              <a:rPr lang="en-US" altLang="ko-KR" sz="800" dirty="0">
                <a:latin typeface="+mn-ea"/>
              </a:rPr>
              <a:t>3</a:t>
            </a:r>
            <a:r>
              <a:rPr lang="ko-KR" altLang="en-US" sz="800" dirty="0">
                <a:latin typeface="+mn-ea"/>
              </a:rPr>
              <a:t>팀</a:t>
            </a:r>
            <a:r>
              <a:rPr lang="en-US" altLang="ko-KR" sz="800" dirty="0">
                <a:latin typeface="+mn-ea"/>
              </a:rPr>
              <a:t> </a:t>
            </a:r>
            <a:endParaRPr lang="ko-KR" altLang="en-US" sz="800" dirty="0"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50096" y="764546"/>
            <a:ext cx="39741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TEAM 3, Network Programming – design content and results</a:t>
            </a:r>
            <a:endParaRPr lang="ko-KR" altLang="en-US" sz="1100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311762" y="1071309"/>
            <a:ext cx="4385653" cy="30453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644759" y="1071309"/>
            <a:ext cx="4385653" cy="30453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793652" y="1090016"/>
            <a:ext cx="34430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solidFill>
                  <a:schemeClr val="accent6"/>
                </a:solidFill>
              </a:rPr>
              <a:t>Client1</a:t>
            </a:r>
            <a:endParaRPr lang="ko-KR" altLang="en-US" sz="3000" b="1" dirty="0">
              <a:solidFill>
                <a:schemeClr val="accent6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16042" y="1090016"/>
            <a:ext cx="34430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</a:rPr>
              <a:t>Client2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203" y="1649830"/>
            <a:ext cx="3339534" cy="233191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866" y="1642203"/>
            <a:ext cx="3185436" cy="233954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337F8C2-8403-407A-9D96-AF5300E7C97E}"/>
              </a:ext>
            </a:extLst>
          </p:cNvPr>
          <p:cNvSpPr txBox="1"/>
          <p:nvPr/>
        </p:nvSpPr>
        <p:spPr>
          <a:xfrm>
            <a:off x="442912" y="4328568"/>
            <a:ext cx="11306175" cy="2285241"/>
          </a:xfrm>
          <a:prstGeom prst="rect">
            <a:avLst/>
          </a:prstGeom>
          <a:noFill/>
          <a:ln w="28575">
            <a:solidFill>
              <a:srgbClr val="8F807F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71500" indent="-571500">
              <a:lnSpc>
                <a:spcPct val="150000"/>
              </a:lnSpc>
              <a:buFont typeface="Arial"/>
              <a:buChar char="•"/>
            </a:pPr>
            <a:r>
              <a:rPr lang="ko-KR" altLang="en-US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각</a:t>
            </a:r>
            <a:r>
              <a:rPr lang="en-US" altLang="ko-KR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클라이언트의 순서를 제어하기 위해 </a:t>
            </a:r>
            <a:r>
              <a:rPr lang="en-US" altLang="ko-KR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“YOUR TURN!”</a:t>
            </a:r>
            <a:r>
              <a:rPr lang="ko-KR" altLang="en-US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메시지를 출력한다</a:t>
            </a:r>
            <a:r>
              <a:rPr lang="en-US" altLang="ko-KR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571500" indent="-571500">
              <a:lnSpc>
                <a:spcPct val="150000"/>
              </a:lnSpc>
              <a:buFont typeface="Arial"/>
              <a:buChar char="•"/>
            </a:pPr>
            <a:r>
              <a:rPr lang="ko-KR" altLang="en-US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두 클라이언트가 빙고 게임을 한다.</a:t>
            </a:r>
            <a:endParaRPr lang="en-US" altLang="ko-KR" sz="19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571500" indent="-571500">
              <a:lnSpc>
                <a:spcPct val="150000"/>
              </a:lnSpc>
              <a:buFont typeface="Arial"/>
              <a:buChar char="•"/>
            </a:pPr>
            <a:r>
              <a:rPr lang="ko-KR" altLang="en-US" sz="19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빙고판</a:t>
            </a:r>
            <a:r>
              <a:rPr lang="ko-KR" altLang="en-US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번호는 두 클라이언트가 각각 무작위로 설정 된다</a:t>
            </a:r>
            <a:r>
              <a:rPr lang="en-US" altLang="ko-KR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19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571500" indent="-571500">
              <a:lnSpc>
                <a:spcPct val="150000"/>
              </a:lnSpc>
              <a:buFont typeface="Arial"/>
              <a:buChar char="•"/>
            </a:pPr>
            <a:r>
              <a:rPr lang="ko-KR" altLang="en-US" sz="19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선공권</a:t>
            </a:r>
            <a:r>
              <a:rPr lang="en-US" altLang="ko-KR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번호 선택권</a:t>
            </a:r>
            <a:r>
              <a:rPr lang="en-US" altLang="ko-KR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ko-KR" altLang="en-US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조건을 취합한 클라이언트가 먼저 </a:t>
            </a:r>
            <a:r>
              <a:rPr lang="ko-KR" altLang="en-US" sz="19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빙고번호를</a:t>
            </a:r>
            <a:r>
              <a:rPr lang="ko-KR" altLang="en-US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선택한다</a:t>
            </a:r>
            <a:r>
              <a:rPr lang="en-US" altLang="ko-KR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571500" indent="-571500">
              <a:lnSpc>
                <a:spcPct val="150000"/>
              </a:lnSpc>
              <a:buFont typeface="Arial"/>
              <a:buChar char="•"/>
            </a:pPr>
            <a:r>
              <a:rPr lang="ko-KR" altLang="en-US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빙고 번호 선택은 </a:t>
            </a:r>
            <a:r>
              <a:rPr lang="en-US" altLang="ko-KR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&gt;&gt;’/n</a:t>
            </a:r>
            <a:r>
              <a:rPr lang="ko-KR" altLang="en-US" sz="19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원하는번호</a:t>
            </a:r>
            <a:r>
              <a:rPr lang="en-US" altLang="ko-KR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’</a:t>
            </a:r>
            <a:r>
              <a:rPr lang="ko-KR" altLang="en-US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입력한다</a:t>
            </a:r>
            <a:r>
              <a:rPr lang="en-US" altLang="ko-KR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19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31046" y="333376"/>
            <a:ext cx="4631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현재 시나리오 내용 및 결과</a:t>
            </a:r>
          </a:p>
        </p:txBody>
      </p:sp>
    </p:spTree>
    <p:extLst>
      <p:ext uri="{BB962C8B-B14F-4D97-AF65-F5344CB8AC3E}">
        <p14:creationId xmlns:p14="http://schemas.microsoft.com/office/powerpoint/2010/main" val="3844856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9" r="21084" b="37250"/>
          <a:stretch/>
        </p:blipFill>
        <p:spPr>
          <a:xfrm>
            <a:off x="464296" y="409575"/>
            <a:ext cx="478680" cy="504826"/>
          </a:xfrm>
          <a:prstGeom prst="rect">
            <a:avLst/>
          </a:prstGeom>
          <a:effectLst>
            <a:outerShdw dist="25400" dir="2700000" algn="tl" rotWithShape="0">
              <a:schemeClr val="accent1">
                <a:lumMod val="50000"/>
                <a:alpha val="40000"/>
              </a:schemeClr>
            </a:outerShdw>
          </a:effectLst>
        </p:spPr>
      </p:pic>
      <p:sp>
        <p:nvSpPr>
          <p:cNvPr id="27" name="TextBox 26"/>
          <p:cNvSpPr txBox="1"/>
          <p:nvPr/>
        </p:nvSpPr>
        <p:spPr>
          <a:xfrm>
            <a:off x="10119457" y="6593495"/>
            <a:ext cx="20024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latin typeface="+mn-ea"/>
              </a:rPr>
              <a:t>Copyrightⓒ. </a:t>
            </a:r>
            <a:r>
              <a:rPr lang="ko-KR" altLang="en-US" sz="800" dirty="0">
                <a:latin typeface="+mn-ea"/>
              </a:rPr>
              <a:t>네트워크프로그래밍 </a:t>
            </a:r>
            <a:r>
              <a:rPr lang="en-US" altLang="ko-KR" sz="800" dirty="0">
                <a:latin typeface="+mn-ea"/>
              </a:rPr>
              <a:t>3</a:t>
            </a:r>
            <a:r>
              <a:rPr lang="ko-KR" altLang="en-US" sz="800" dirty="0">
                <a:latin typeface="+mn-ea"/>
              </a:rPr>
              <a:t>팀</a:t>
            </a:r>
            <a:r>
              <a:rPr lang="en-US" altLang="ko-KR" sz="800" dirty="0">
                <a:latin typeface="+mn-ea"/>
              </a:rPr>
              <a:t> </a:t>
            </a:r>
            <a:endParaRPr lang="ko-KR" altLang="en-US" sz="800" dirty="0"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50096" y="764546"/>
            <a:ext cx="39741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TEAM 3, Network Programming – design content and results</a:t>
            </a:r>
            <a:endParaRPr lang="ko-KR" altLang="en-US" sz="1100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311762" y="1071309"/>
            <a:ext cx="4385653" cy="30453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644759" y="1071309"/>
            <a:ext cx="4385653" cy="30453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793652" y="1090016"/>
            <a:ext cx="34430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solidFill>
                  <a:schemeClr val="accent6"/>
                </a:solidFill>
              </a:rPr>
              <a:t>Client1</a:t>
            </a:r>
            <a:endParaRPr lang="ko-KR" altLang="en-US" sz="3000" b="1" dirty="0">
              <a:solidFill>
                <a:schemeClr val="accent6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16042" y="1090016"/>
            <a:ext cx="34430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</a:rPr>
              <a:t>Client2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424" y="1662721"/>
            <a:ext cx="2870039" cy="231183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221" y="1675821"/>
            <a:ext cx="3073254" cy="227707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337F8C2-8403-407A-9D96-AF5300E7C97E}"/>
              </a:ext>
            </a:extLst>
          </p:cNvPr>
          <p:cNvSpPr txBox="1"/>
          <p:nvPr/>
        </p:nvSpPr>
        <p:spPr>
          <a:xfrm>
            <a:off x="442912" y="4328568"/>
            <a:ext cx="11306175" cy="1846659"/>
          </a:xfrm>
          <a:prstGeom prst="rect">
            <a:avLst/>
          </a:prstGeom>
          <a:noFill/>
          <a:ln w="28575">
            <a:solidFill>
              <a:srgbClr val="8F807F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71500" indent="-571500">
              <a:lnSpc>
                <a:spcPct val="150000"/>
              </a:lnSpc>
              <a:buFont typeface="Arial"/>
              <a:buChar char="•"/>
            </a:pPr>
            <a:r>
              <a:rPr lang="ko-KR" altLang="en-US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선공 클라이언트가 고른 번호의 문제가 각각 클라이언트에게 나타나게 된다</a:t>
            </a:r>
            <a:r>
              <a:rPr lang="en-US" altLang="ko-KR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571500" indent="-571500">
              <a:lnSpc>
                <a:spcPct val="150000"/>
              </a:lnSpc>
              <a:buFont typeface="Arial"/>
              <a:buChar char="•"/>
            </a:pPr>
            <a:r>
              <a:rPr lang="ko-KR" altLang="en-US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정답 번호 선택은 </a:t>
            </a:r>
            <a:r>
              <a:rPr lang="en-US" altLang="ko-KR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&gt;&gt;’/a</a:t>
            </a:r>
            <a:r>
              <a:rPr lang="ko-KR" altLang="en-US" sz="19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정답번호</a:t>
            </a:r>
            <a:r>
              <a:rPr lang="en-US" altLang="ko-KR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’</a:t>
            </a:r>
            <a:r>
              <a:rPr lang="ko-KR" altLang="en-US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입력한다</a:t>
            </a:r>
            <a:r>
              <a:rPr lang="en-US" altLang="ko-KR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571500" indent="-571500">
              <a:lnSpc>
                <a:spcPct val="150000"/>
              </a:lnSpc>
              <a:buFont typeface="Arial"/>
              <a:buChar char="•"/>
            </a:pPr>
            <a:r>
              <a:rPr lang="ko-KR" altLang="en-US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문제를 맞춘다면 </a:t>
            </a:r>
            <a:r>
              <a:rPr lang="en-US" altLang="ko-KR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Correct </a:t>
            </a:r>
            <a:r>
              <a:rPr lang="ko-KR" altLang="en-US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메시지와 </a:t>
            </a:r>
            <a:r>
              <a:rPr lang="ko-KR" altLang="en-US" sz="19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빙고번호가</a:t>
            </a:r>
            <a:r>
              <a:rPr lang="ko-KR" altLang="en-US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</a:t>
            </a:r>
            <a:r>
              <a:rPr lang="ko-KR" altLang="en-US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되며</a:t>
            </a:r>
            <a:r>
              <a:rPr lang="en-US" altLang="ko-KR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틀린다면 </a:t>
            </a:r>
            <a:r>
              <a:rPr lang="en-US" altLang="ko-KR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Not Correct </a:t>
            </a:r>
            <a:r>
              <a:rPr lang="ko-KR" altLang="en-US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메시지가 출력된다</a:t>
            </a:r>
            <a:r>
              <a:rPr lang="en-US" altLang="ko-KR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571500" indent="-571500">
              <a:lnSpc>
                <a:spcPct val="150000"/>
              </a:lnSpc>
              <a:buFont typeface="Arial"/>
              <a:buChar char="•"/>
            </a:pPr>
            <a:r>
              <a:rPr lang="ko-KR" altLang="en-US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번호 선택은 각 클라이언트가 </a:t>
            </a:r>
            <a:r>
              <a:rPr lang="en-US" altLang="ko-KR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ko-KR" altLang="en-US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차례씩 하게 된다</a:t>
            </a:r>
            <a:r>
              <a:rPr lang="en-US" altLang="ko-KR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19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31046" y="333376"/>
            <a:ext cx="4631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현재 시나리오 내용 및 결과</a:t>
            </a:r>
          </a:p>
        </p:txBody>
      </p:sp>
    </p:spTree>
    <p:extLst>
      <p:ext uri="{BB962C8B-B14F-4D97-AF65-F5344CB8AC3E}">
        <p14:creationId xmlns:p14="http://schemas.microsoft.com/office/powerpoint/2010/main" val="3297892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오늘의PPT색상테마068_003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C87661"/>
      </a:accent1>
      <a:accent2>
        <a:srgbClr val="DF9D8C"/>
      </a:accent2>
      <a:accent3>
        <a:srgbClr val="FBD6C1"/>
      </a:accent3>
      <a:accent4>
        <a:srgbClr val="BB9F9E"/>
      </a:accent4>
      <a:accent5>
        <a:srgbClr val="8F807F"/>
      </a:accent5>
      <a:accent6>
        <a:srgbClr val="726564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2918</TotalTime>
  <Words>1603</Words>
  <Application>Microsoft Office PowerPoint</Application>
  <PresentationFormat>와이드스크린</PresentationFormat>
  <Paragraphs>414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나눔스퀘어라운드 Regular</vt:lpstr>
      <vt:lpstr>맑은 고딕</vt:lpstr>
      <vt:lpstr>바탕</vt:lpstr>
      <vt:lpstr>함초롬돋움</vt:lpstr>
      <vt:lpstr>Arial</vt:lpstr>
      <vt:lpstr>Ink Free</vt:lpstr>
      <vt:lpstr>Office Theme</vt:lpstr>
      <vt:lpstr>네트워크 프로그래밍 3차 개발 결과 보고서  영단어 / 한국사 학습용 빙고 게임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team 3</dc:creator>
  <cp:lastModifiedBy>한승훈</cp:lastModifiedBy>
  <cp:revision>259</cp:revision>
  <dcterms:created xsi:type="dcterms:W3CDTF">2015-01-21T11:35:38Z</dcterms:created>
  <dcterms:modified xsi:type="dcterms:W3CDTF">2019-07-02T07:09:42Z</dcterms:modified>
</cp:coreProperties>
</file>