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7" d="100"/>
          <a:sy n="87" d="100"/>
        </p:scale>
        <p:origin x="-499" y="-11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anshuAgr/AICTE-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82412" y="2102989"/>
            <a:ext cx="9144000" cy="977778"/>
          </a:xfrm>
        </p:spPr>
        <p:txBody>
          <a:bodyPr>
            <a:normAutofit fontScale="90000"/>
          </a:bodyPr>
          <a:lstStyle/>
          <a:p>
            <a:pPr algn="ctr"/>
            <a:r>
              <a:rPr lang="en-US" b="1" dirty="0"/>
              <a:t>Secure Data Hiding in Images Using Steganography</a:t>
            </a:r>
            <a:br>
              <a:rPr lang="en-US" b="1" dirty="0"/>
            </a:b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408912" y="741933"/>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 Hanshu Agrahari</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Hanshu Agrahari</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:SRM Institute of Science and Technology</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r>
              <a:rPr lang="en-US" dirty="0"/>
              <a:t>Looking ahead, the steganography project can be further enhanced by integrating additional features and exploring new technologies. Potential developments include:</a:t>
            </a:r>
          </a:p>
          <a:p>
            <a:r>
              <a:rPr lang="en-US" b="1" dirty="0"/>
              <a:t>Machine Learning Integration</a:t>
            </a:r>
            <a:r>
              <a:rPr lang="en-US" dirty="0"/>
              <a:t>: Utilizing machine learning algorithms to improve the robustness and adaptability of steganographic techniques against detection.</a:t>
            </a:r>
          </a:p>
          <a:p>
            <a:r>
              <a:rPr lang="en-US" b="1" dirty="0"/>
              <a:t>Mobile Application Development</a:t>
            </a:r>
            <a:r>
              <a:rPr lang="en-US" dirty="0"/>
              <a:t>: Creating mobile applications to enable users to encode and decode messages on-the-go, increasing accessibility and convenience.</a:t>
            </a:r>
          </a:p>
          <a:p>
            <a:r>
              <a:rPr lang="en-US" b="1" dirty="0"/>
              <a:t>Support for Video Steganography</a:t>
            </a:r>
            <a:r>
              <a:rPr lang="en-US" dirty="0"/>
              <a:t>: Expanding capabilities to embed messages within video files, broadening the scope of applications beyond static images.</a:t>
            </a:r>
          </a:p>
          <a:p>
            <a:r>
              <a:rPr lang="en-US" b="1" dirty="0"/>
              <a:t>Real-Time Collaboration Features</a:t>
            </a:r>
            <a:r>
              <a:rPr lang="en-US" dirty="0"/>
              <a:t>: Implementing collaborative tools that allow multiple users to securely share information in real-time.</a:t>
            </a:r>
          </a:p>
          <a:p>
            <a:r>
              <a:rPr lang="en-US" b="1" dirty="0"/>
              <a:t>Enhanced Encryption Methods</a:t>
            </a:r>
            <a:r>
              <a:rPr lang="en-US" dirty="0"/>
              <a:t>: Incorporating advanced encryption techniques to further protect hidden messages from unauthorized access.</a:t>
            </a: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dirty="0">
                <a:solidFill>
                  <a:srgbClr val="0F0F0F"/>
                </a:solidFill>
                <a:ea typeface="+mn-lt"/>
                <a:cs typeface="+mn-lt"/>
              </a:rPr>
              <a:t>In an era of digital communication, protecting sensitive information is crucial. Traditional encryption methods can attract attention and may be vulnerable to attacks. Steganography conceals data within images, making changes imperceptible to the human eye. This project focuses on developing and implementing steganographic methods to enhance data security and confidentiality.</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397710" y="1113755"/>
            <a:ext cx="11613485" cy="5563973"/>
          </a:xfrm>
        </p:spPr>
        <p:txBody>
          <a:bodyPr vert="horz" lIns="91440" tIns="45720" rIns="91440" bIns="45720" rtlCol="0" anchor="ctr">
            <a:noAutofit/>
          </a:bodyPr>
          <a:lstStyle/>
          <a:p>
            <a:pPr marL="0" indent="0">
              <a:buNone/>
            </a:pPr>
            <a:r>
              <a:rPr lang="en-US" b="1" dirty="0"/>
              <a:t>Python Libraries</a:t>
            </a:r>
          </a:p>
          <a:p>
            <a:pPr marL="0" indent="0">
              <a:buNone/>
            </a:pPr>
            <a:r>
              <a:rPr lang="en-US" b="1" dirty="0"/>
              <a:t>OpenCV</a:t>
            </a:r>
            <a:r>
              <a:rPr lang="en-US" dirty="0"/>
              <a:t>:</a:t>
            </a:r>
          </a:p>
          <a:p>
            <a:pPr marL="324000" lvl="1" indent="0">
              <a:buNone/>
            </a:pPr>
            <a:r>
              <a:rPr lang="en-US" dirty="0"/>
              <a:t>Utilized for advanced image processing tasks, enabling efficient manipulation and analysis of images for steganography</a:t>
            </a:r>
            <a:r>
              <a:rPr lang="en-US" dirty="0" smtClean="0"/>
              <a:t>.</a:t>
            </a:r>
          </a:p>
          <a:p>
            <a:pPr marL="324000" lvl="1" indent="0">
              <a:buNone/>
            </a:pPr>
            <a:endParaRPr lang="en-US" dirty="0"/>
          </a:p>
          <a:p>
            <a:pPr marL="0" indent="0">
              <a:buNone/>
            </a:pPr>
            <a:r>
              <a:rPr lang="en-US" b="1" dirty="0"/>
              <a:t>Programming Languages</a:t>
            </a:r>
          </a:p>
          <a:p>
            <a:pPr marL="0" indent="0">
              <a:buNone/>
            </a:pPr>
            <a:r>
              <a:rPr lang="en-US" b="1" dirty="0"/>
              <a:t>Python</a:t>
            </a:r>
            <a:r>
              <a:rPr lang="en-US" dirty="0"/>
              <a:t>:</a:t>
            </a:r>
          </a:p>
          <a:p>
            <a:pPr marL="324000" lvl="1" indent="0">
              <a:buNone/>
            </a:pPr>
            <a:r>
              <a:rPr lang="en-US" dirty="0"/>
              <a:t>Chosen for its simplicity and extensive libraries, making it an ideal choice for implementing steganographic </a:t>
            </a:r>
            <a:r>
              <a:rPr lang="en-US" dirty="0" smtClean="0"/>
              <a:t>techniques.</a:t>
            </a:r>
          </a:p>
          <a:p>
            <a:pPr marL="324000" lvl="1" indent="0">
              <a:buNone/>
            </a:pPr>
            <a:endParaRPr lang="en-US" dirty="0" smtClean="0"/>
          </a:p>
          <a:p>
            <a:pPr marL="0" indent="0">
              <a:buNone/>
            </a:pPr>
            <a:r>
              <a:rPr lang="en-US" b="1" dirty="0" smtClean="0"/>
              <a:t>Platform for OpenCV (cv2)</a:t>
            </a:r>
          </a:p>
          <a:p>
            <a:pPr marL="0" indent="0">
              <a:buNone/>
            </a:pPr>
            <a:r>
              <a:rPr lang="en-US" b="1" dirty="0" smtClean="0"/>
              <a:t>     Operating </a:t>
            </a:r>
            <a:r>
              <a:rPr lang="en-US" b="1" dirty="0"/>
              <a:t>Systems</a:t>
            </a:r>
            <a:r>
              <a:rPr lang="en-US" dirty="0"/>
              <a:t>:</a:t>
            </a:r>
          </a:p>
          <a:p>
            <a:pPr marL="324000" lvl="1" indent="0">
              <a:buNone/>
            </a:pPr>
            <a:r>
              <a:rPr lang="en-US" b="1" dirty="0"/>
              <a:t>Windows</a:t>
            </a:r>
            <a:r>
              <a:rPr lang="en-US" dirty="0"/>
              <a:t>:</a:t>
            </a:r>
          </a:p>
          <a:p>
            <a:pPr marL="630000" lvl="2" indent="0">
              <a:buNone/>
            </a:pPr>
            <a:r>
              <a:rPr lang="en-US" dirty="0"/>
              <a:t>Supports the development and execution of OpenCV applications, providing a robust environment for image processing tasks.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r>
              <a:rPr lang="en-US" sz="1800" b="1" dirty="0"/>
              <a:t>Enhanced Security</a:t>
            </a:r>
            <a:r>
              <a:rPr lang="en-US" sz="1800" dirty="0"/>
              <a:t>: Combines encryption with steganography for higher data protection.</a:t>
            </a:r>
          </a:p>
          <a:p>
            <a:r>
              <a:rPr lang="en-US" sz="1800" b="1" dirty="0"/>
              <a:t>Imperceptibility</a:t>
            </a:r>
            <a:r>
              <a:rPr lang="en-US" sz="1800" dirty="0"/>
              <a:t>: Modifications to images are undetectable to the human eye.</a:t>
            </a:r>
          </a:p>
          <a:p>
            <a:r>
              <a:rPr lang="en-US" sz="1800" b="1" dirty="0"/>
              <a:t>Customizable Algorithms</a:t>
            </a:r>
            <a:r>
              <a:rPr lang="en-US" sz="1800" dirty="0"/>
              <a:t>: Users can choose from various steganographic techniques.</a:t>
            </a:r>
          </a:p>
          <a:p>
            <a:r>
              <a:rPr lang="en-US" sz="1800" b="1" dirty="0"/>
              <a:t>Real-Time Processing</a:t>
            </a:r>
            <a:r>
              <a:rPr lang="en-US" sz="1800" dirty="0"/>
              <a:t>: Enables immediate encoding and decoding of messages.</a:t>
            </a:r>
          </a:p>
          <a:p>
            <a:r>
              <a:rPr lang="en-US" sz="1800" b="1" dirty="0"/>
              <a:t>User-Friendly Interface</a:t>
            </a:r>
            <a:r>
              <a:rPr lang="en-US" sz="1800" dirty="0"/>
              <a:t>: Intuitive GUI for easy operation without technical expertise.</a:t>
            </a:r>
          </a:p>
          <a:p>
            <a:r>
              <a:rPr lang="en-US" sz="1800" b="1" dirty="0"/>
              <a:t>Cross-Platform Compatibility</a:t>
            </a:r>
            <a:r>
              <a:rPr lang="en-US" sz="1800" dirty="0"/>
              <a:t>: Works on Windows, Linux, and </a:t>
            </a:r>
            <a:r>
              <a:rPr lang="en-US" sz="1800" dirty="0" err="1"/>
              <a:t>macOS</a:t>
            </a:r>
            <a:r>
              <a:rPr lang="en-US" sz="1800" dirty="0"/>
              <a:t>.</a:t>
            </a:r>
          </a:p>
          <a:p>
            <a:r>
              <a:rPr lang="en-US" sz="1800" b="1" dirty="0"/>
              <a:t>Multiple Image Format Support</a:t>
            </a:r>
            <a:r>
              <a:rPr lang="en-US" sz="1800" dirty="0"/>
              <a:t>: Handles JPEG, PNG, BMP, and more.</a:t>
            </a:r>
          </a:p>
          <a:p>
            <a:r>
              <a:rPr lang="en-US" sz="1800" b="1" dirty="0"/>
              <a:t>Data Integrity Checks</a:t>
            </a:r>
            <a:r>
              <a:rPr lang="en-US" sz="1800" dirty="0"/>
              <a:t>: Ensures the hidden message remains unchanged during transmission.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 xmlns:a16="http://schemas.microsoft.com/office/drawing/2014/main" id="{AB679E23-F86A-AFA9-FE9C-7F5A518E8198}"/>
              </a:ext>
            </a:extLst>
          </p:cNvPr>
          <p:cNvSpPr>
            <a:spLocks noGrp="1"/>
          </p:cNvSpPr>
          <p:nvPr>
            <p:ph idx="1"/>
          </p:nvPr>
        </p:nvSpPr>
        <p:spPr/>
        <p:txBody>
          <a:bodyPr/>
          <a:lstStyle/>
          <a:p>
            <a:r>
              <a:rPr lang="en-US" b="1" dirty="0"/>
              <a:t>Individuals</a:t>
            </a:r>
            <a:r>
              <a:rPr lang="en-US" dirty="0"/>
              <a:t>:</a:t>
            </a:r>
          </a:p>
          <a:p>
            <a:pPr lvl="1"/>
            <a:r>
              <a:rPr lang="en-US" dirty="0"/>
              <a:t>Users seeking to securely share personal messages or data without detection.</a:t>
            </a:r>
          </a:p>
          <a:p>
            <a:r>
              <a:rPr lang="en-US" b="1" dirty="0"/>
              <a:t>Businesses</a:t>
            </a:r>
            <a:r>
              <a:rPr lang="en-US" dirty="0"/>
              <a:t>:</a:t>
            </a:r>
          </a:p>
          <a:p>
            <a:pPr lvl="1"/>
            <a:r>
              <a:rPr lang="en-US" dirty="0"/>
              <a:t>Companies looking to protect sensitive information during digital communication and ensure confidentiality.</a:t>
            </a:r>
          </a:p>
          <a:p>
            <a:r>
              <a:rPr lang="en-US" b="1" dirty="0"/>
              <a:t>Researchers</a:t>
            </a:r>
            <a:r>
              <a:rPr lang="en-US" dirty="0"/>
              <a:t>:</a:t>
            </a:r>
          </a:p>
          <a:p>
            <a:pPr lvl="1"/>
            <a:r>
              <a:rPr lang="en-US" dirty="0"/>
              <a:t>Academics and professionals studying data security, cryptography, and digital forensics.</a:t>
            </a:r>
          </a:p>
          <a:p>
            <a:r>
              <a:rPr lang="en-US" b="1" dirty="0"/>
              <a:t>Software Developers</a:t>
            </a:r>
            <a:r>
              <a:rPr lang="en-US" dirty="0"/>
              <a:t>:</a:t>
            </a:r>
          </a:p>
          <a:p>
            <a:pPr lvl="1"/>
            <a:r>
              <a:rPr lang="en-US" dirty="0"/>
              <a:t>Developers integrating steganography features into applications for enhanced data protection.</a:t>
            </a:r>
          </a:p>
          <a:p>
            <a:r>
              <a:rPr lang="en-US" b="1" dirty="0"/>
              <a:t>Content Creators</a:t>
            </a:r>
            <a:r>
              <a:rPr lang="en-US" dirty="0"/>
              <a:t>:</a:t>
            </a:r>
          </a:p>
          <a:p>
            <a:pPr lvl="1"/>
            <a:r>
              <a:rPr lang="en-US" dirty="0"/>
              <a:t>Artists and multimedia creators wanting to embed hidden information in images or videos for copyright protection or branding.</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 xmlns:a16="http://schemas.microsoft.com/office/drawing/2014/main" id="{805D7125-AC62-752D-6E68-9EB88BCC631C}"/>
              </a:ext>
            </a:extLst>
          </p:cNvPr>
          <p:cNvSpPr>
            <a:spLocks noGrp="1"/>
          </p:cNvSpPr>
          <p:nvPr>
            <p:ph idx="1"/>
          </p:nvPr>
        </p:nvSpPr>
        <p:spPr/>
        <p:txBody>
          <a:bodyPr/>
          <a:lstStyle/>
          <a:p>
            <a:r>
              <a:rPr lang="en-IN" dirty="0"/>
              <a:t>Screenshots of the outcome (min 3)</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669" y="1221454"/>
            <a:ext cx="10058400" cy="5267268"/>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 xmlns:a16="http://schemas.microsoft.com/office/drawing/2014/main" id="{D4974547-DF1B-77BB-E545-9344EDB9AD3F}"/>
              </a:ext>
            </a:extLst>
          </p:cNvPr>
          <p:cNvSpPr>
            <a:spLocks noGrp="1"/>
          </p:cNvSpPr>
          <p:nvPr>
            <p:ph idx="1"/>
          </p:nvPr>
        </p:nvSpPr>
        <p:spPr/>
        <p:txBody>
          <a:bodyPr>
            <a:normAutofit/>
          </a:bodyPr>
          <a:lstStyle/>
          <a:p>
            <a:pPr marL="0" indent="0">
              <a:buNone/>
            </a:pPr>
            <a:endParaRPr lang="en-US" dirty="0"/>
          </a:p>
          <a:p>
            <a:r>
              <a:rPr lang="en-US" dirty="0"/>
              <a:t>In conclusion, the steganography project utilizing OpenCV and Python represents a significant advancement in secure communication technologies. By embedding hidden messages within images, it provides a dual layer of protection through both steganography and encryption, addressing the critical need for privacy in an interconnected world. Its unique features—enhanced security, imperceptibility, and user-friendly interfaces—make it accessible to a diverse audience, including individuals, businesses, and researchers, empowering them to take control of their data privacy.</a:t>
            </a:r>
          </a:p>
          <a:p>
            <a:endParaRPr lang="en-US" dirty="0"/>
          </a:p>
          <a:p>
            <a:r>
              <a:rPr lang="en-US" dirty="0"/>
              <a:t>Looking ahead, the potential for future enhancements, such as machine learning integration and mobile application development, ensures that the project can continuously adapt to meet emerging challenges. As digital threats evolve, this initiative will play a crucial role in promoting digital security and privacy. By fostering awareness and understanding of secure information sharing, the project not only safeguards sensitive data but also contributes to a safer digital landscape for everyone.</a:t>
            </a:r>
            <a:endParaRPr lang="en-US" dirty="0" smtClean="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 xmlns:a16="http://schemas.microsoft.com/office/drawing/2014/main" id="{51A299DD-46FA-7866-41D8-C1BFCC2F69DD}"/>
              </a:ext>
            </a:extLst>
          </p:cNvPr>
          <p:cNvSpPr>
            <a:spLocks noGrp="1"/>
          </p:cNvSpPr>
          <p:nvPr>
            <p:ph idx="1"/>
          </p:nvPr>
        </p:nvSpPr>
        <p:spPr/>
        <p:txBody>
          <a:bodyPr/>
          <a:lstStyle/>
          <a:p>
            <a:pPr marL="0" indent="0">
              <a:buNone/>
            </a:pPr>
            <a:r>
              <a:rPr lang="en-IN" dirty="0" smtClean="0">
                <a:hlinkClick r:id="rId2"/>
              </a:rPr>
              <a:t>GITHUB </a:t>
            </a:r>
            <a:r>
              <a:rPr lang="en-IN" dirty="0" err="1" smtClean="0">
                <a:hlinkClick r:id="rId2"/>
              </a:rPr>
              <a:t>LINK:https</a:t>
            </a:r>
            <a:r>
              <a:rPr lang="en-IN" dirty="0" smtClean="0">
                <a:hlinkClick r:id="rId2"/>
              </a:rPr>
              <a:t>://github.com/</a:t>
            </a:r>
            <a:r>
              <a:rPr lang="en-IN" dirty="0" err="1" smtClean="0">
                <a:hlinkClick r:id="rId2"/>
              </a:rPr>
              <a:t>HanshuAgr</a:t>
            </a:r>
            <a:r>
              <a:rPr lang="en-IN" dirty="0" smtClean="0">
                <a:hlinkClick r:id="rId2"/>
              </a:rPr>
              <a:t>/AICTE-</a:t>
            </a:r>
            <a:r>
              <a:rPr lang="en-IN" smtClean="0">
                <a:hlinkClick r:id="rId2"/>
              </a:rPr>
              <a:t>PROJECT.git</a:t>
            </a:r>
            <a:endParaRPr lang="en-IN"/>
          </a:p>
          <a:p>
            <a:pPr marL="0" indent="0">
              <a:buNone/>
            </a:pP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113</TotalTime>
  <Words>658</Words>
  <Application>Microsoft Office PowerPoint</Application>
  <PresentationFormat>Custom</PresentationFormat>
  <Paragraphs>69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Data Hiding in Images Using Steganography </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HANSHU AGRAHARI</cp:lastModifiedBy>
  <cp:revision>34</cp:revision>
  <dcterms:created xsi:type="dcterms:W3CDTF">2021-05-26T16:50:10Z</dcterms:created>
  <dcterms:modified xsi:type="dcterms:W3CDTF">2025-02-22T06:23:11Z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