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7" r:id="rId3"/>
    <p:sldId id="257" r:id="rId4"/>
    <p:sldId id="260" r:id="rId5"/>
    <p:sldId id="268" r:id="rId6"/>
    <p:sldId id="269" r:id="rId7"/>
    <p:sldId id="266"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SRRlCFA/cW3kQ7Z8qFsYPlG0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5874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dirty="0">
                <a:solidFill>
                  <a:srgbClr val="C00000"/>
                </a:solidFill>
                <a:latin typeface="Times New Roman"/>
                <a:ea typeface="Times New Roman"/>
                <a:cs typeface="Times New Roman"/>
                <a:sym typeface="Times New Roman"/>
              </a:rPr>
              <a:t>Bank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4638555" y="3008306"/>
            <a:ext cx="5353200" cy="21851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MEMBERS : P.Hansiga            – 23ITR051</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ea typeface="Times New Roman"/>
                <a:cs typeface="Times New Roman"/>
                <a:sym typeface="Times New Roman"/>
              </a:rPr>
              <a:t>		          S.Dharanish        – 23ITR027</a:t>
            </a: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		          </a:t>
            </a:r>
            <a:r>
              <a:rPr lang="en-US" sz="1700" b="1" i="0" u="none" strike="noStrike" cap="none" dirty="0" err="1">
                <a:solidFill>
                  <a:srgbClr val="0B5394"/>
                </a:solidFill>
                <a:latin typeface="Times New Roman"/>
                <a:ea typeface="Times New Roman"/>
                <a:cs typeface="Times New Roman"/>
                <a:sym typeface="Times New Roman"/>
              </a:rPr>
              <a:t>P.S.Giri</a:t>
            </a:r>
            <a:r>
              <a:rPr lang="en-US" sz="1700" b="1" i="0" u="none" strike="noStrike" cap="none" dirty="0">
                <a:solidFill>
                  <a:srgbClr val="0B5394"/>
                </a:solidFill>
                <a:latin typeface="Times New Roman"/>
                <a:ea typeface="Times New Roman"/>
                <a:cs typeface="Times New Roman"/>
                <a:sym typeface="Times New Roman"/>
              </a:rPr>
              <a:t> Vignesh – 23ITR046</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cs typeface="Times New Roman"/>
                <a:sym typeface="Times New Roman"/>
              </a:rPr>
              <a:t>		          </a:t>
            </a:r>
            <a:endParaRPr dirty="0"/>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00000"/>
                </a:solidFill>
                <a:latin typeface="Times New Roman"/>
                <a:ea typeface="Times New Roman"/>
                <a:cs typeface="Times New Roman"/>
                <a:sym typeface="Times New Roman"/>
              </a:rPr>
              <a:t> </a:t>
            </a: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chemeClr val="lt1"/>
                </a:solidFill>
                <a:latin typeface="Times New Roman"/>
                <a:ea typeface="Times New Roman"/>
                <a:cs typeface="Times New Roman"/>
                <a:sym typeface="Times New Roman"/>
              </a:rPr>
              <a:t>JAIHARI D	                       (19ITR028)    </a:t>
            </a:r>
            <a:endParaRPr sz="17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GUIDE :  </a:t>
            </a:r>
            <a:r>
              <a:rPr lang="en-US" sz="1700" b="1" i="0" u="none" strike="noStrike" cap="none" dirty="0" err="1">
                <a:solidFill>
                  <a:srgbClr val="0B5394"/>
                </a:solidFill>
                <a:latin typeface="Times New Roman"/>
                <a:ea typeface="Times New Roman"/>
                <a:cs typeface="Times New Roman"/>
                <a:sym typeface="Times New Roman"/>
              </a:rPr>
              <a:t>Ms.K.Sruthi</a:t>
            </a:r>
            <a:r>
              <a:rPr lang="en-US" sz="1700" b="1" i="0" u="none" strike="noStrike" cap="none" dirty="0">
                <a:solidFill>
                  <a:srgbClr val="0B5394"/>
                </a:solidFill>
                <a:latin typeface="Times New Roman"/>
                <a:ea typeface="Times New Roman"/>
                <a:cs typeface="Times New Roman"/>
                <a:sym typeface="Times New Roman"/>
              </a:rPr>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395DB-455B-8E35-52BA-40D33E0CAE7B}"/>
              </a:ext>
            </a:extLst>
          </p:cNvPr>
          <p:cNvPicPr>
            <a:picLocks noChangeAspect="1"/>
          </p:cNvPicPr>
          <p:nvPr/>
        </p:nvPicPr>
        <p:blipFill>
          <a:blip r:embed="rId2"/>
          <a:stretch>
            <a:fillRect/>
          </a:stretch>
        </p:blipFill>
        <p:spPr>
          <a:xfrm>
            <a:off x="2750163" y="416591"/>
            <a:ext cx="7029297" cy="1072989"/>
          </a:xfrm>
          <a:prstGeom prst="rect">
            <a:avLst/>
          </a:prstGeom>
        </p:spPr>
      </p:pic>
      <p:sp>
        <p:nvSpPr>
          <p:cNvPr id="4" name="Text Placeholder 3">
            <a:extLst>
              <a:ext uri="{FF2B5EF4-FFF2-40B4-BE49-F238E27FC236}">
                <a16:creationId xmlns:a16="http://schemas.microsoft.com/office/drawing/2014/main" id="{DA75B463-0220-C3F5-299C-326FD09EFCBF}"/>
              </a:ext>
            </a:extLst>
          </p:cNvPr>
          <p:cNvSpPr>
            <a:spLocks noGrp="1"/>
          </p:cNvSpPr>
          <p:nvPr>
            <p:ph type="body" idx="1"/>
          </p:nvPr>
        </p:nvSpPr>
        <p:spPr>
          <a:xfrm>
            <a:off x="1600200" y="1236133"/>
            <a:ext cx="9931400" cy="5342467"/>
          </a:xfrm>
        </p:spPr>
        <p:txBody>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a:t>
            </a:r>
            <a:r>
              <a:rPr lang="en-US" b="1" dirty="0"/>
              <a:t>Bank Management System</a:t>
            </a:r>
            <a:r>
              <a:rPr lang="en-US" dirty="0"/>
              <a:t> is designed to simplify and automate common banking operations.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system will enable users to create and manage accounts, deposit and withdraw funds, and view account details. </a:t>
            </a:r>
          </a:p>
          <a:p>
            <a:pPr marL="137160" indent="0" algn="just">
              <a:buNone/>
            </a:pPr>
            <a:endParaRPr lang="en-US" dirty="0"/>
          </a:p>
          <a:p>
            <a:pPr algn="just">
              <a:buFont typeface="Wingdings" panose="05000000000000000000" pitchFamily="2" charset="2"/>
              <a:buChar char="q"/>
            </a:pPr>
            <a:r>
              <a:rPr lang="en-US" dirty="0"/>
              <a:t>It ensures secure and efficient handling of transactions, with features like validation for duplicate accounts, limits on withdrawals, and incentives for large deposits.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goal is to provide a reliable and user-friendly platform for managing banking activities.</a:t>
            </a:r>
            <a:endParaRPr lang="en-IN" dirty="0"/>
          </a:p>
        </p:txBody>
      </p:sp>
    </p:spTree>
    <p:extLst>
      <p:ext uri="{BB962C8B-B14F-4D97-AF65-F5344CB8AC3E}">
        <p14:creationId xmlns:p14="http://schemas.microsoft.com/office/powerpoint/2010/main" val="7089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Objectives</a:t>
            </a:r>
            <a:endParaRPr sz="4800" b="0" i="0" u="none" strike="noStrike" cap="none">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817612" y="1450319"/>
            <a:ext cx="9203834" cy="4644181"/>
          </a:xfrm>
          <a:prstGeom prst="rect">
            <a:avLst/>
          </a:prstGeom>
          <a:noFill/>
          <a:ln>
            <a:noFill/>
          </a:ln>
        </p:spPr>
        <p:txBody>
          <a:bodyPr spcFirstLastPara="1" wrap="square" lIns="0" tIns="45700" rIns="18275" bIns="45700" anchor="t" anchorCtr="0">
            <a:noAutofit/>
          </a:bodyPr>
          <a:lstStyle/>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objective of the </a:t>
            </a:r>
            <a:r>
              <a:rPr lang="en-US" b="1" dirty="0"/>
              <a:t>Bank Management System</a:t>
            </a:r>
            <a:r>
              <a:rPr lang="en-US" dirty="0"/>
              <a:t> is to develop a comprehensive software solution that facilitates the management of banking operations, including account creation, transaction processing, and balance inquiries. </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system aims to provide a secure, efficient, and intuitive platform for users to perform key banking functions with minimal complexity. It will include features like duplicate account prevention, transaction validation, and special handling of large deposits and withdrawals.</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 Additionally, the system seeks to improve accuracy in financial operations, reduce manual errors, and ensure smooth and reliable management of customer data.</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Software / Hardware Tools used</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F2828CD6-3F17-B4A6-37C3-D1A3A5C41C8D}"/>
              </a:ext>
            </a:extLst>
          </p:cNvPr>
          <p:cNvSpPr>
            <a:spLocks noGrp="1"/>
          </p:cNvSpPr>
          <p:nvPr>
            <p:ph type="body" idx="1"/>
          </p:nvPr>
        </p:nvSpPr>
        <p:spPr>
          <a:xfrm>
            <a:off x="1557866" y="1159934"/>
            <a:ext cx="10024533" cy="5164668"/>
          </a:xfrm>
        </p:spPr>
        <p:txBody>
          <a:bodyPr/>
          <a:lstStyle/>
          <a:p>
            <a:pPr marL="137160" indent="0">
              <a:buNone/>
            </a:pPr>
            <a:endParaRPr lang="en-IN" b="1" dirty="0"/>
          </a:p>
          <a:p>
            <a:pPr marL="137160" indent="0">
              <a:buNone/>
            </a:pPr>
            <a:r>
              <a:rPr lang="en-IN" b="1" dirty="0"/>
              <a:t>SOFTWARE TOOLS : </a:t>
            </a:r>
          </a:p>
          <a:p>
            <a:pPr marL="137160" indent="0">
              <a:buNone/>
            </a:pPr>
            <a:endParaRPr lang="en-IN" b="1" dirty="0"/>
          </a:p>
          <a:p>
            <a:pPr algn="just">
              <a:lnSpc>
                <a:spcPct val="200000"/>
              </a:lnSpc>
              <a:buFont typeface="Courier New" panose="02070309020205020404" pitchFamily="49" charset="0"/>
              <a:buChar char="o"/>
            </a:pPr>
            <a:r>
              <a:rPr lang="en-IN" dirty="0"/>
              <a:t>Visual Studio</a:t>
            </a:r>
          </a:p>
          <a:p>
            <a:pPr algn="just">
              <a:lnSpc>
                <a:spcPct val="200000"/>
              </a:lnSpc>
              <a:buFont typeface="Courier New" panose="02070309020205020404" pitchFamily="49" charset="0"/>
              <a:buChar char="o"/>
            </a:pPr>
            <a:r>
              <a:rPr lang="en-IN" b="1" dirty="0"/>
              <a:t> </a:t>
            </a:r>
            <a:r>
              <a:rPr lang="en-IN" dirty="0"/>
              <a:t>Abstract Window Toolkit (AWT)</a:t>
            </a:r>
          </a:p>
          <a:p>
            <a:pPr algn="just">
              <a:lnSpc>
                <a:spcPct val="200000"/>
              </a:lnSpc>
              <a:buFont typeface="Courier New" panose="02070309020205020404" pitchFamily="49" charset="0"/>
              <a:buChar char="o"/>
            </a:pPr>
            <a:r>
              <a:rPr lang="en-IN" b="1" dirty="0"/>
              <a:t> </a:t>
            </a:r>
            <a:r>
              <a:rPr lang="en-IN" dirty="0"/>
              <a:t>GitHub</a:t>
            </a:r>
          </a:p>
          <a:p>
            <a:pPr algn="just">
              <a:lnSpc>
                <a:spcPct val="200000"/>
              </a:lnSpc>
              <a:buFont typeface="Courier New" panose="02070309020205020404" pitchFamily="49" charset="0"/>
              <a:buChar char="o"/>
            </a:pPr>
            <a:r>
              <a:rPr lang="en-IN"/>
              <a:t> Sqlite3</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Implementation Details</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5</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7" name="Text Placeholder 6">
            <a:extLst>
              <a:ext uri="{FF2B5EF4-FFF2-40B4-BE49-F238E27FC236}">
                <a16:creationId xmlns:a16="http://schemas.microsoft.com/office/drawing/2014/main" id="{3EAA74FC-F4AC-6347-F0D4-DD1208DA7B4E}"/>
              </a:ext>
            </a:extLst>
          </p:cNvPr>
          <p:cNvSpPr>
            <a:spLocks noGrp="1"/>
          </p:cNvSpPr>
          <p:nvPr>
            <p:ph type="body" idx="1"/>
          </p:nvPr>
        </p:nvSpPr>
        <p:spPr>
          <a:xfrm>
            <a:off x="1413932" y="1073330"/>
            <a:ext cx="10168467" cy="5251272"/>
          </a:xfrm>
        </p:spPr>
        <p:txBody>
          <a:bodyPr/>
          <a:lstStyle/>
          <a:p>
            <a:pPr algn="just">
              <a:lnSpc>
                <a:spcPct val="250000"/>
              </a:lnSpc>
            </a:pPr>
            <a:r>
              <a:rPr kumimoji="0" lang="en-US" altLang="en-US" sz="2000" b="1" i="0" u="none" strike="noStrike" cap="none" normalizeH="0" baseline="0" dirty="0">
                <a:ln>
                  <a:noFill/>
                </a:ln>
                <a:solidFill>
                  <a:schemeClr val="tx1"/>
                </a:solidFill>
                <a:effectLst/>
                <a:latin typeface="Arial" panose="020B0604020202020204" pitchFamily="34" charset="0"/>
              </a:rPr>
              <a:t>User Interaction:</a:t>
            </a:r>
            <a:r>
              <a:rPr kumimoji="0" lang="en-US" altLang="en-US" sz="2000" b="0" i="0" u="none" strike="noStrike" cap="none" normalizeH="0" baseline="0" dirty="0">
                <a:ln>
                  <a:noFill/>
                </a:ln>
                <a:solidFill>
                  <a:schemeClr val="tx1"/>
                </a:solidFill>
                <a:effectLst/>
                <a:latin typeface="Arial" panose="020B0604020202020204" pitchFamily="34" charset="0"/>
              </a:rPr>
              <a:t> AWT frontend captures user input and sends HTTP requests to Spring Boot.</a:t>
            </a:r>
          </a:p>
          <a:p>
            <a:pPr algn="just">
              <a:lnSpc>
                <a:spcPct val="250000"/>
              </a:lnSpc>
            </a:pPr>
            <a:r>
              <a:rPr lang="en-US" b="1" dirty="0"/>
              <a:t>Request Handling:</a:t>
            </a:r>
            <a:r>
              <a:rPr lang="en-US" dirty="0"/>
              <a:t> Spring Boot processes the requests and performs operations.</a:t>
            </a:r>
          </a:p>
          <a:p>
            <a:pPr algn="just">
              <a:lnSpc>
                <a:spcPct val="250000"/>
              </a:lnSpc>
            </a:pPr>
            <a:r>
              <a:rPr lang="en-US" b="1" dirty="0"/>
              <a:t>Database Interaction:</a:t>
            </a:r>
            <a:r>
              <a:rPr lang="en-US" dirty="0"/>
              <a:t> </a:t>
            </a:r>
            <a:r>
              <a:rPr lang="en-US" dirty="0" err="1"/>
              <a:t>Sqlite</a:t>
            </a:r>
            <a:r>
              <a:rPr lang="en-US" dirty="0"/>
              <a:t> stores and retrieves data based on requests.</a:t>
            </a:r>
          </a:p>
          <a:p>
            <a:pPr algn="just">
              <a:lnSpc>
                <a:spcPct val="250000"/>
              </a:lnSpc>
            </a:pPr>
            <a:r>
              <a:rPr lang="en-US" b="1" dirty="0"/>
              <a:t>Response Handling:</a:t>
            </a:r>
            <a:r>
              <a:rPr lang="en-US" dirty="0"/>
              <a:t> Spring Boot sends responses back to the AWT frontend.</a:t>
            </a:r>
          </a:p>
          <a:p>
            <a:pPr algn="just">
              <a:lnSpc>
                <a:spcPct val="250000"/>
              </a:lnSpc>
            </a:pPr>
            <a:r>
              <a:rPr lang="en-US" b="1" dirty="0"/>
              <a:t>UI Update:</a:t>
            </a:r>
            <a:r>
              <a:rPr lang="en-US" dirty="0"/>
              <a:t> AWT updates the user interface based on backend responses.</a:t>
            </a:r>
          </a:p>
          <a:p>
            <a:endParaRPr lang="en-IN" dirty="0"/>
          </a:p>
        </p:txBody>
      </p:sp>
      <p:sp>
        <p:nvSpPr>
          <p:cNvPr id="9" name="Rectangle 3">
            <a:extLst>
              <a:ext uri="{FF2B5EF4-FFF2-40B4-BE49-F238E27FC236}">
                <a16:creationId xmlns:a16="http://schemas.microsoft.com/office/drawing/2014/main" id="{B9163F96-F137-D0E9-6254-885B5D73332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6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5700-C125-9FE7-A4A2-91D07C1E34C2}"/>
              </a:ext>
            </a:extLst>
          </p:cNvPr>
          <p:cNvSpPr>
            <a:spLocks noGrp="1"/>
          </p:cNvSpPr>
          <p:nvPr>
            <p:ph type="title"/>
          </p:nvPr>
        </p:nvSpPr>
        <p:spPr>
          <a:xfrm>
            <a:off x="1219200" y="406400"/>
            <a:ext cx="10363200" cy="1441450"/>
          </a:xfrm>
        </p:spPr>
        <p:txBody>
          <a:bodyPr/>
          <a:lstStyle/>
          <a:p>
            <a:pPr algn="ctr"/>
            <a:r>
              <a:rPr lang="en-IN" sz="4000" b="1" dirty="0">
                <a:solidFill>
                  <a:srgbClr val="C00000"/>
                </a:solidFill>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A9BEDD65-F5DA-20BF-F587-F2E5FA9284B1}"/>
              </a:ext>
            </a:extLst>
          </p:cNvPr>
          <p:cNvSpPr>
            <a:spLocks noGrp="1"/>
          </p:cNvSpPr>
          <p:nvPr>
            <p:ph type="body" idx="1"/>
          </p:nvPr>
        </p:nvSpPr>
        <p:spPr>
          <a:xfrm>
            <a:off x="1219198" y="2006600"/>
            <a:ext cx="10363201" cy="4318001"/>
          </a:xfrm>
        </p:spPr>
        <p:txBody>
          <a:bodyPr/>
          <a:lstStyle/>
          <a:p>
            <a:pPr algn="just">
              <a:lnSpc>
                <a:spcPct val="250000"/>
              </a:lnSpc>
            </a:pPr>
            <a:r>
              <a:rPr lang="en-IN" dirty="0"/>
              <a:t>Base bank management system code </a:t>
            </a:r>
          </a:p>
          <a:p>
            <a:pPr algn="just">
              <a:lnSpc>
                <a:spcPct val="250000"/>
              </a:lnSpc>
            </a:pPr>
            <a:r>
              <a:rPr lang="en-IN" dirty="0" err="1"/>
              <a:t>Cibil</a:t>
            </a:r>
            <a:r>
              <a:rPr lang="en-IN" dirty="0"/>
              <a:t> Score calculation </a:t>
            </a:r>
          </a:p>
          <a:p>
            <a:pPr algn="just">
              <a:lnSpc>
                <a:spcPct val="250000"/>
              </a:lnSpc>
            </a:pPr>
            <a:r>
              <a:rPr lang="en-IN" dirty="0"/>
              <a:t>AWT creation </a:t>
            </a:r>
          </a:p>
          <a:p>
            <a:pPr algn="just">
              <a:lnSpc>
                <a:spcPct val="250000"/>
              </a:lnSpc>
            </a:pPr>
            <a:r>
              <a:rPr lang="en-IN" dirty="0"/>
              <a:t>Database connectivity</a:t>
            </a:r>
          </a:p>
          <a:p>
            <a:pPr algn="just">
              <a:lnSpc>
                <a:spcPct val="250000"/>
              </a:lnSpc>
            </a:pPr>
            <a:endParaRPr lang="en-IN" dirty="0"/>
          </a:p>
          <a:p>
            <a:endParaRPr lang="en-IN" dirty="0"/>
          </a:p>
        </p:txBody>
      </p:sp>
    </p:spTree>
    <p:extLst>
      <p:ext uri="{BB962C8B-B14F-4D97-AF65-F5344CB8AC3E}">
        <p14:creationId xmlns:p14="http://schemas.microsoft.com/office/powerpoint/2010/main" val="299136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346</Words>
  <Application>Microsoft Office PowerPoint</Application>
  <PresentationFormat>Widescreen</PresentationFormat>
  <Paragraphs>51</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Noto Sans Symbols</vt:lpstr>
      <vt:lpstr>Times New Roman</vt:lpstr>
      <vt:lpstr>Wingdings</vt:lpstr>
      <vt:lpstr>Flow</vt:lpstr>
      <vt:lpstr>Bank Management System</vt:lpstr>
      <vt:lpstr>PowerPoint Presentation</vt:lpstr>
      <vt:lpstr>PowerPoint Presentation</vt:lpstr>
      <vt:lpstr>PowerPoint Presentation</vt:lpstr>
      <vt:lpstr>PowerPoint Presentation</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kavinkumar M</dc:creator>
  <cp:lastModifiedBy>Hansiga Prakaash</cp:lastModifiedBy>
  <cp:revision>8</cp:revision>
  <dcterms:created xsi:type="dcterms:W3CDTF">2021-04-21T15:36:00Z</dcterms:created>
  <dcterms:modified xsi:type="dcterms:W3CDTF">2024-11-06T10:05:09Z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37A3327C92E44D8A8E230645E01DA062</vt:lpwstr>
  </property>
  <property fmtid="{D5CDD505-2E9C-101B-9397-08002B2CF9AE}" pid="3" name="KSOProductBuildVer">
    <vt:lpwstr>1033-11.2.0.11537</vt:lpwstr>
  </property>
</Properties>
</file>