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67" r:id="rId3"/>
    <p:sldId id="257" r:id="rId4"/>
    <p:sldId id="260" r:id="rId5"/>
    <p:sldId id="268" r:id="rId6"/>
    <p:sldId id="269" r:id="rId7"/>
    <p:sldId id="270" r:id="rId8"/>
    <p:sldId id="272" r:id="rId9"/>
    <p:sldId id="273" r:id="rId10"/>
    <p:sldId id="274" r:id="rId11"/>
    <p:sldId id="27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jSRRlCFA/cW3kQ7Z8qFsYPlG0g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5874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HjILR-gfqIE9dW-UbjhRU29gd4tK3vU5/view?usp=drive_link"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3813603" y="1391919"/>
            <a:ext cx="8086165" cy="1153299"/>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dirty="0">
                <a:solidFill>
                  <a:srgbClr val="C00000"/>
                </a:solidFill>
                <a:latin typeface="Times New Roman"/>
                <a:ea typeface="Times New Roman"/>
                <a:cs typeface="Times New Roman"/>
                <a:sym typeface="Times New Roman"/>
              </a:rPr>
              <a:t>Bank Management System</a:t>
            </a:r>
            <a:endParaRPr b="1" dirty="0">
              <a:solidFill>
                <a:srgbClr val="C00000"/>
              </a:solidFill>
              <a:latin typeface="Times New Roman"/>
              <a:ea typeface="Times New Roman"/>
              <a:cs typeface="Times New Roman"/>
              <a:sym typeface="Times New Roman"/>
            </a:endParaRPr>
          </a:p>
        </p:txBody>
      </p:sp>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a:solidFill>
                <a:srgbClr val="B9077E"/>
              </a:solidFill>
            </a:endParaRPr>
          </a:p>
          <a:p>
            <a:pPr marL="0" lvl="0" indent="0" algn="ctr" rtl="0">
              <a:lnSpc>
                <a:spcPct val="100000"/>
              </a:lnSpc>
              <a:spcBef>
                <a:spcPts val="640"/>
              </a:spcBef>
              <a:spcAft>
                <a:spcPts val="0"/>
              </a:spcAft>
              <a:buClr>
                <a:srgbClr val="B9077E"/>
              </a:buClr>
              <a:buSzPts val="2560"/>
              <a:buNone/>
            </a:pPr>
            <a:r>
              <a:rPr lang="en-US" sz="3200">
                <a:solidFill>
                  <a:srgbClr val="B9077E"/>
                </a:solidFill>
              </a:rPr>
              <a:t>    </a:t>
            </a:r>
            <a:endParaRPr sz="320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90" name="Google Shape;90;p1"/>
          <p:cNvSpPr/>
          <p:nvPr/>
        </p:nvSpPr>
        <p:spPr>
          <a:xfrm>
            <a:off x="4638555" y="3008306"/>
            <a:ext cx="5353200" cy="21851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B5394"/>
                </a:solidFill>
                <a:latin typeface="Times New Roman"/>
                <a:ea typeface="Times New Roman"/>
                <a:cs typeface="Times New Roman"/>
                <a:sym typeface="Times New Roman"/>
              </a:rPr>
              <a:t>PROJECT MEMBERS : P.Hansiga            – 23ITR051</a:t>
            </a:r>
          </a:p>
          <a:p>
            <a:pPr marL="0" marR="0" lvl="0" indent="0" algn="l" rtl="0">
              <a:lnSpc>
                <a:spcPct val="100000"/>
              </a:lnSpc>
              <a:spcBef>
                <a:spcPts val="0"/>
              </a:spcBef>
              <a:spcAft>
                <a:spcPts val="0"/>
              </a:spcAft>
              <a:buClr>
                <a:srgbClr val="000000"/>
              </a:buClr>
              <a:buSzPts val="1700"/>
              <a:buFont typeface="Arial"/>
              <a:buNone/>
            </a:pPr>
            <a:r>
              <a:rPr lang="en-US" sz="1700" b="1" dirty="0">
                <a:solidFill>
                  <a:srgbClr val="0B5394"/>
                </a:solidFill>
                <a:latin typeface="Times New Roman"/>
                <a:ea typeface="Times New Roman"/>
                <a:cs typeface="Times New Roman"/>
                <a:sym typeface="Times New Roman"/>
              </a:rPr>
              <a:t>		          S.Dharanish        – 23ITR027</a:t>
            </a: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B5394"/>
                </a:solidFill>
                <a:latin typeface="Times New Roman"/>
                <a:ea typeface="Times New Roman"/>
                <a:cs typeface="Times New Roman"/>
                <a:sym typeface="Times New Roman"/>
              </a:rPr>
              <a:t>		          </a:t>
            </a:r>
            <a:r>
              <a:rPr lang="en-US" sz="1700" b="1" i="0" u="none" strike="noStrike" cap="none" dirty="0" err="1">
                <a:solidFill>
                  <a:srgbClr val="0B5394"/>
                </a:solidFill>
                <a:latin typeface="Times New Roman"/>
                <a:ea typeface="Times New Roman"/>
                <a:cs typeface="Times New Roman"/>
                <a:sym typeface="Times New Roman"/>
              </a:rPr>
              <a:t>P.S.Giri</a:t>
            </a:r>
            <a:r>
              <a:rPr lang="en-US" sz="1700" b="1" i="0" u="none" strike="noStrike" cap="none" dirty="0">
                <a:solidFill>
                  <a:srgbClr val="0B5394"/>
                </a:solidFill>
                <a:latin typeface="Times New Roman"/>
                <a:ea typeface="Times New Roman"/>
                <a:cs typeface="Times New Roman"/>
                <a:sym typeface="Times New Roman"/>
              </a:rPr>
              <a:t> Vignesh – 23ITR046</a:t>
            </a:r>
          </a:p>
          <a:p>
            <a:pPr marL="0" marR="0" lvl="0" indent="0" algn="l" rtl="0">
              <a:lnSpc>
                <a:spcPct val="100000"/>
              </a:lnSpc>
              <a:spcBef>
                <a:spcPts val="0"/>
              </a:spcBef>
              <a:spcAft>
                <a:spcPts val="0"/>
              </a:spcAft>
              <a:buClr>
                <a:srgbClr val="000000"/>
              </a:buClr>
              <a:buSzPts val="1700"/>
              <a:buFont typeface="Arial"/>
              <a:buNone/>
            </a:pPr>
            <a:r>
              <a:rPr lang="en-US" sz="1700" b="1" dirty="0">
                <a:solidFill>
                  <a:srgbClr val="0B5394"/>
                </a:solidFill>
                <a:latin typeface="Times New Roman"/>
                <a:cs typeface="Times New Roman"/>
                <a:sym typeface="Times New Roman"/>
              </a:rPr>
              <a:t>		          </a:t>
            </a:r>
            <a:endParaRPr dirty="0"/>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00000"/>
                </a:solidFill>
                <a:latin typeface="Times New Roman"/>
                <a:ea typeface="Times New Roman"/>
                <a:cs typeface="Times New Roman"/>
                <a:sym typeface="Times New Roman"/>
              </a:rPr>
              <a:t> </a:t>
            </a:r>
            <a:endParaRPr sz="17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chemeClr val="lt1"/>
                </a:solidFill>
                <a:latin typeface="Times New Roman"/>
                <a:ea typeface="Times New Roman"/>
                <a:cs typeface="Times New Roman"/>
                <a:sym typeface="Times New Roman"/>
              </a:rPr>
              <a:t>JAIHARI D	                       (19ITR028)    </a:t>
            </a:r>
            <a:endParaRPr sz="1700" b="1" i="0" u="none" strike="noStrike" cap="none" dirty="0">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r>
              <a:rPr lang="en-US" sz="1700" b="1" i="0" u="none" strike="noStrike" cap="none" dirty="0">
                <a:solidFill>
                  <a:srgbClr val="0B5394"/>
                </a:solidFill>
                <a:latin typeface="Times New Roman"/>
                <a:ea typeface="Times New Roman"/>
                <a:cs typeface="Times New Roman"/>
                <a:sym typeface="Times New Roman"/>
              </a:rPr>
              <a:t>PROJECT GUIDE :  </a:t>
            </a:r>
            <a:r>
              <a:rPr lang="en-US" sz="1700" b="1" i="0" u="none" strike="noStrike" cap="none" dirty="0" err="1">
                <a:solidFill>
                  <a:srgbClr val="0B5394"/>
                </a:solidFill>
                <a:latin typeface="Times New Roman"/>
                <a:ea typeface="Times New Roman"/>
                <a:cs typeface="Times New Roman"/>
                <a:sym typeface="Times New Roman"/>
              </a:rPr>
              <a:t>Ms.K.Sruthi</a:t>
            </a:r>
            <a:r>
              <a:rPr lang="en-US" sz="1700" b="1" i="0" u="none" strike="noStrike" cap="none" dirty="0">
                <a:solidFill>
                  <a:srgbClr val="0B5394"/>
                </a:solidFill>
                <a:latin typeface="Times New Roman"/>
                <a:ea typeface="Times New Roman"/>
                <a:cs typeface="Times New Roman"/>
                <a:sym typeface="Times New Roman"/>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4FDBC2-2FED-5AC3-D801-6C54233191B8}"/>
              </a:ext>
            </a:extLst>
          </p:cNvPr>
          <p:cNvPicPr>
            <a:picLocks noChangeAspect="1"/>
          </p:cNvPicPr>
          <p:nvPr/>
        </p:nvPicPr>
        <p:blipFill>
          <a:blip r:embed="rId2"/>
          <a:stretch>
            <a:fillRect/>
          </a:stretch>
        </p:blipFill>
        <p:spPr>
          <a:xfrm>
            <a:off x="1094154" y="1636860"/>
            <a:ext cx="10722708" cy="3899825"/>
          </a:xfrm>
          <a:prstGeom prst="rect">
            <a:avLst/>
          </a:prstGeom>
        </p:spPr>
      </p:pic>
    </p:spTree>
    <p:extLst>
      <p:ext uri="{BB962C8B-B14F-4D97-AF65-F5344CB8AC3E}">
        <p14:creationId xmlns:p14="http://schemas.microsoft.com/office/powerpoint/2010/main" val="358045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73453D-40AD-6A63-0DA7-BD06E782A243}"/>
              </a:ext>
            </a:extLst>
          </p:cNvPr>
          <p:cNvPicPr>
            <a:picLocks noChangeAspect="1"/>
          </p:cNvPicPr>
          <p:nvPr/>
        </p:nvPicPr>
        <p:blipFill>
          <a:blip r:embed="rId2"/>
          <a:stretch>
            <a:fillRect/>
          </a:stretch>
        </p:blipFill>
        <p:spPr>
          <a:xfrm>
            <a:off x="3110523" y="336723"/>
            <a:ext cx="6086661" cy="6184554"/>
          </a:xfrm>
          <a:prstGeom prst="rect">
            <a:avLst/>
          </a:prstGeom>
        </p:spPr>
      </p:pic>
    </p:spTree>
    <p:extLst>
      <p:ext uri="{BB962C8B-B14F-4D97-AF65-F5344CB8AC3E}">
        <p14:creationId xmlns:p14="http://schemas.microsoft.com/office/powerpoint/2010/main" val="53527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707657" y="3137396"/>
            <a:ext cx="2776686" cy="583207"/>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a:solidFill>
                  <a:srgbClr val="C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3395DB-455B-8E35-52BA-40D33E0CAE7B}"/>
              </a:ext>
            </a:extLst>
          </p:cNvPr>
          <p:cNvPicPr>
            <a:picLocks noChangeAspect="1"/>
          </p:cNvPicPr>
          <p:nvPr/>
        </p:nvPicPr>
        <p:blipFill>
          <a:blip r:embed="rId2"/>
          <a:stretch>
            <a:fillRect/>
          </a:stretch>
        </p:blipFill>
        <p:spPr>
          <a:xfrm>
            <a:off x="2750163" y="416591"/>
            <a:ext cx="7029297" cy="1072989"/>
          </a:xfrm>
          <a:prstGeom prst="rect">
            <a:avLst/>
          </a:prstGeom>
        </p:spPr>
      </p:pic>
      <p:sp>
        <p:nvSpPr>
          <p:cNvPr id="4" name="Text Placeholder 3">
            <a:extLst>
              <a:ext uri="{FF2B5EF4-FFF2-40B4-BE49-F238E27FC236}">
                <a16:creationId xmlns:a16="http://schemas.microsoft.com/office/drawing/2014/main" id="{DA75B463-0220-C3F5-299C-326FD09EFCBF}"/>
              </a:ext>
            </a:extLst>
          </p:cNvPr>
          <p:cNvSpPr>
            <a:spLocks noGrp="1"/>
          </p:cNvSpPr>
          <p:nvPr>
            <p:ph type="body" idx="1"/>
          </p:nvPr>
        </p:nvSpPr>
        <p:spPr>
          <a:xfrm>
            <a:off x="1600200" y="1236133"/>
            <a:ext cx="9931400" cy="5342467"/>
          </a:xfrm>
        </p:spPr>
        <p:txBody>
          <a:bodyPr/>
          <a:lstStyle/>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a:t>
            </a:r>
            <a:r>
              <a:rPr lang="en-US" b="1" dirty="0"/>
              <a:t>Bank Management System</a:t>
            </a:r>
            <a:r>
              <a:rPr lang="en-US" dirty="0"/>
              <a:t> is designed to simplify and automate common banking operations. </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system will enable users to create and manage accounts, deposit and withdraw funds, and view account details. </a:t>
            </a:r>
          </a:p>
          <a:p>
            <a:pPr marL="137160" indent="0" algn="just">
              <a:buNone/>
            </a:pPr>
            <a:endParaRPr lang="en-US" dirty="0"/>
          </a:p>
          <a:p>
            <a:pPr algn="just">
              <a:buFont typeface="Wingdings" panose="05000000000000000000" pitchFamily="2" charset="2"/>
              <a:buChar char="q"/>
            </a:pPr>
            <a:r>
              <a:rPr lang="en-US" dirty="0"/>
              <a:t>It ensures secure and efficient handling of transactions, with features like validation for duplicate accounts, limits on withdrawals, and incentives for large deposits. </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goal is to provide a reliable and user-friendly platform for managing banking activities.</a:t>
            </a:r>
            <a:endParaRPr lang="en-IN" dirty="0"/>
          </a:p>
        </p:txBody>
      </p:sp>
    </p:spTree>
    <p:extLst>
      <p:ext uri="{BB962C8B-B14F-4D97-AF65-F5344CB8AC3E}">
        <p14:creationId xmlns:p14="http://schemas.microsoft.com/office/powerpoint/2010/main" val="7089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4240209" y="409487"/>
            <a:ext cx="435864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C00000"/>
                </a:solidFill>
                <a:latin typeface="Times New Roman"/>
                <a:ea typeface="Times New Roman"/>
                <a:cs typeface="Times New Roman"/>
                <a:sym typeface="Times New Roman"/>
              </a:rPr>
              <a:t>Objectives</a:t>
            </a:r>
            <a:endParaRPr sz="4800" b="0" i="0" u="none" strike="noStrike" cap="none">
              <a:solidFill>
                <a:srgbClr val="C00000"/>
              </a:solidFill>
              <a:latin typeface="Times New Roman"/>
              <a:ea typeface="Times New Roman"/>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3</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1817612" y="1450319"/>
            <a:ext cx="9203834" cy="4644181"/>
          </a:xfrm>
          <a:prstGeom prst="rect">
            <a:avLst/>
          </a:prstGeom>
          <a:noFill/>
          <a:ln>
            <a:noFill/>
          </a:ln>
        </p:spPr>
        <p:txBody>
          <a:bodyPr spcFirstLastPara="1" wrap="square" lIns="0" tIns="45700" rIns="18275" bIns="45700" anchor="t" anchorCtr="0">
            <a:noAutofit/>
          </a:bodyPr>
          <a:lstStyle/>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r>
              <a:rPr lang="en-US" dirty="0"/>
              <a:t>The objective of the </a:t>
            </a:r>
            <a:r>
              <a:rPr lang="en-US" b="1" dirty="0"/>
              <a:t>Bank Management System</a:t>
            </a:r>
            <a:r>
              <a:rPr lang="en-US" dirty="0"/>
              <a:t> is to develop a comprehensive software solution that facilitates the management of banking operations, including account creation, transaction processing, and balance inquiries. </a:t>
            </a:r>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endParaRPr lang="en-US" dirty="0"/>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r>
              <a:rPr lang="en-US" dirty="0"/>
              <a:t>The system aims to provide a secure, efficient, and intuitive platform for users to perform key banking functions with minimal complexity. It will include features like duplicate account prevention, transaction validation, and special handling of large deposits and withdrawals.</a:t>
            </a:r>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endParaRPr lang="en-US" dirty="0"/>
          </a:p>
          <a:p>
            <a:pPr marL="342900" lvl="0" indent="-342900" algn="just" rtl="0">
              <a:lnSpc>
                <a:spcPct val="100000"/>
              </a:lnSpc>
              <a:spcBef>
                <a:spcPts val="400"/>
              </a:spcBef>
              <a:spcAft>
                <a:spcPts val="0"/>
              </a:spcAft>
              <a:buClr>
                <a:schemeClr val="dk1"/>
              </a:buClr>
              <a:buSzPts val="1600"/>
              <a:buFont typeface="Wingdings" panose="05000000000000000000" pitchFamily="2" charset="2"/>
              <a:buChar char="§"/>
            </a:pPr>
            <a:r>
              <a:rPr lang="en-US" dirty="0"/>
              <a:t> Additionally, the system seeks to improve accuracy in financial operations, reduce manual errors, and ensure smooth and reliable management of customer data.</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82922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dirty="0">
                <a:solidFill>
                  <a:srgbClr val="C00000"/>
                </a:solidFill>
                <a:latin typeface="Times New Roman"/>
                <a:ea typeface="Times New Roman"/>
                <a:cs typeface="Times New Roman"/>
                <a:sym typeface="Times New Roman"/>
              </a:rPr>
              <a:t>Software / Hardware Tools used</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4</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3" name="Text Placeholder 2">
            <a:extLst>
              <a:ext uri="{FF2B5EF4-FFF2-40B4-BE49-F238E27FC236}">
                <a16:creationId xmlns:a16="http://schemas.microsoft.com/office/drawing/2014/main" id="{F2828CD6-3F17-B4A6-37C3-D1A3A5C41C8D}"/>
              </a:ext>
            </a:extLst>
          </p:cNvPr>
          <p:cNvSpPr>
            <a:spLocks noGrp="1"/>
          </p:cNvSpPr>
          <p:nvPr>
            <p:ph type="body" idx="1"/>
          </p:nvPr>
        </p:nvSpPr>
        <p:spPr>
          <a:xfrm>
            <a:off x="1557866" y="1159934"/>
            <a:ext cx="10024533" cy="5164668"/>
          </a:xfrm>
        </p:spPr>
        <p:txBody>
          <a:bodyPr/>
          <a:lstStyle/>
          <a:p>
            <a:pPr marL="137160" indent="0">
              <a:buNone/>
            </a:pPr>
            <a:endParaRPr lang="en-IN" b="1" dirty="0"/>
          </a:p>
          <a:p>
            <a:pPr marL="137160" indent="0">
              <a:buNone/>
            </a:pPr>
            <a:r>
              <a:rPr lang="en-IN" b="1" dirty="0"/>
              <a:t>SOFTWARE TOOLS : </a:t>
            </a:r>
          </a:p>
          <a:p>
            <a:pPr marL="137160" indent="0">
              <a:buNone/>
            </a:pPr>
            <a:endParaRPr lang="en-IN" b="1" dirty="0"/>
          </a:p>
          <a:p>
            <a:pPr algn="just">
              <a:lnSpc>
                <a:spcPct val="200000"/>
              </a:lnSpc>
              <a:buFont typeface="Courier New" panose="02070309020205020404" pitchFamily="49" charset="0"/>
              <a:buChar char="o"/>
            </a:pPr>
            <a:r>
              <a:rPr lang="en-IN" dirty="0"/>
              <a:t>JDK</a:t>
            </a:r>
          </a:p>
          <a:p>
            <a:pPr algn="just">
              <a:lnSpc>
                <a:spcPct val="200000"/>
              </a:lnSpc>
              <a:buFont typeface="Courier New" panose="02070309020205020404" pitchFamily="49" charset="0"/>
              <a:buChar char="o"/>
            </a:pPr>
            <a:r>
              <a:rPr lang="en-IN" b="1" dirty="0"/>
              <a:t> </a:t>
            </a:r>
            <a:r>
              <a:rPr lang="en-IN" dirty="0"/>
              <a:t>Abstract Window Toolkit (AWT)</a:t>
            </a:r>
          </a:p>
          <a:p>
            <a:pPr algn="just">
              <a:lnSpc>
                <a:spcPct val="200000"/>
              </a:lnSpc>
              <a:buFont typeface="Courier New" panose="02070309020205020404" pitchFamily="49" charset="0"/>
              <a:buChar char="o"/>
            </a:pPr>
            <a:r>
              <a:rPr lang="en-IN" b="1" dirty="0"/>
              <a:t> </a:t>
            </a:r>
            <a:r>
              <a:rPr lang="en-IN" dirty="0"/>
              <a:t>GitHub</a:t>
            </a:r>
          </a:p>
          <a:p>
            <a:pPr algn="just">
              <a:lnSpc>
                <a:spcPct val="200000"/>
              </a:lnSpc>
              <a:buFont typeface="Courier New" panose="02070309020205020404" pitchFamily="49" charset="0"/>
              <a:buChar char="o"/>
            </a:pPr>
            <a:r>
              <a:rPr lang="en-IN" dirty="0"/>
              <a:t> MySQL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02384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dirty="0">
                <a:solidFill>
                  <a:srgbClr val="C00000"/>
                </a:solidFill>
                <a:latin typeface="Times New Roman"/>
                <a:ea typeface="Times New Roman"/>
                <a:cs typeface="Times New Roman"/>
                <a:sym typeface="Times New Roman"/>
              </a:rPr>
              <a:t>Implementation Details</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5</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7" name="Text Placeholder 6">
            <a:extLst>
              <a:ext uri="{FF2B5EF4-FFF2-40B4-BE49-F238E27FC236}">
                <a16:creationId xmlns:a16="http://schemas.microsoft.com/office/drawing/2014/main" id="{3EAA74FC-F4AC-6347-F0D4-DD1208DA7B4E}"/>
              </a:ext>
            </a:extLst>
          </p:cNvPr>
          <p:cNvSpPr>
            <a:spLocks noGrp="1"/>
          </p:cNvSpPr>
          <p:nvPr>
            <p:ph type="body" idx="1"/>
          </p:nvPr>
        </p:nvSpPr>
        <p:spPr>
          <a:xfrm>
            <a:off x="1413932" y="1073330"/>
            <a:ext cx="10168467" cy="5251272"/>
          </a:xfrm>
        </p:spPr>
        <p:txBody>
          <a:bodyPr/>
          <a:lstStyle/>
          <a:p>
            <a:pPr algn="just">
              <a:lnSpc>
                <a:spcPct val="200000"/>
              </a:lnSpc>
            </a:pPr>
            <a:r>
              <a:rPr kumimoji="0" lang="en-US" altLang="en-US" sz="2000" b="1" i="0" u="none" strike="noStrike" cap="none" normalizeH="0" baseline="0" dirty="0">
                <a:ln>
                  <a:noFill/>
                </a:ln>
                <a:solidFill>
                  <a:schemeClr val="tx1"/>
                </a:solidFill>
                <a:effectLst/>
                <a:latin typeface="Arial" panose="020B0604020202020204" pitchFamily="34" charset="0"/>
              </a:rPr>
              <a:t>User Interaction:</a:t>
            </a:r>
            <a:r>
              <a:rPr kumimoji="0" lang="en-US" altLang="en-US" sz="2000" b="0" i="0" u="none" strike="noStrike" cap="none" normalizeH="0" baseline="0" dirty="0">
                <a:ln>
                  <a:noFill/>
                </a:ln>
                <a:solidFill>
                  <a:schemeClr val="tx1"/>
                </a:solidFill>
                <a:effectLst/>
                <a:latin typeface="Arial" panose="020B0604020202020204" pitchFamily="34" charset="0"/>
              </a:rPr>
              <a:t> AWT frontend captures user input and sends HTTP requests to </a:t>
            </a:r>
            <a:r>
              <a:rPr lang="en-US" altLang="en-US" dirty="0">
                <a:solidFill>
                  <a:schemeClr val="tx1"/>
                </a:solidFill>
                <a:latin typeface="Arial" panose="020B0604020202020204" pitchFamily="34" charset="0"/>
              </a:rPr>
              <a:t>MySQL Connector.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lnSpc>
                <a:spcPct val="200000"/>
              </a:lnSpc>
            </a:pPr>
            <a:r>
              <a:rPr lang="en-US" b="1" dirty="0"/>
              <a:t>Request Handling:</a:t>
            </a:r>
            <a:r>
              <a:rPr lang="en-US" dirty="0"/>
              <a:t> MySQL connector processes the requests and performs operations.</a:t>
            </a:r>
          </a:p>
          <a:p>
            <a:pPr algn="just">
              <a:lnSpc>
                <a:spcPct val="200000"/>
              </a:lnSpc>
            </a:pPr>
            <a:r>
              <a:rPr lang="en-US" b="1" dirty="0"/>
              <a:t>Database Interaction:</a:t>
            </a:r>
            <a:r>
              <a:rPr lang="en-US" dirty="0"/>
              <a:t> MySQL stores and retrieves data based on requests.</a:t>
            </a:r>
          </a:p>
          <a:p>
            <a:pPr algn="just">
              <a:lnSpc>
                <a:spcPct val="200000"/>
              </a:lnSpc>
            </a:pPr>
            <a:r>
              <a:rPr lang="en-US" b="1" dirty="0"/>
              <a:t>Response Handling:</a:t>
            </a:r>
            <a:r>
              <a:rPr lang="en-US" dirty="0"/>
              <a:t> MySQL connector sends responses back to the AWT frontend.</a:t>
            </a:r>
          </a:p>
          <a:p>
            <a:pPr algn="just">
              <a:lnSpc>
                <a:spcPct val="200000"/>
              </a:lnSpc>
            </a:pPr>
            <a:r>
              <a:rPr lang="en-US" b="1" dirty="0"/>
              <a:t>UI Update:</a:t>
            </a:r>
            <a:r>
              <a:rPr lang="en-US" dirty="0"/>
              <a:t> AWT updates the user interface based on backend responses.</a:t>
            </a:r>
          </a:p>
          <a:p>
            <a:endParaRPr lang="en-IN" dirty="0"/>
          </a:p>
        </p:txBody>
      </p:sp>
      <p:sp>
        <p:nvSpPr>
          <p:cNvPr id="9" name="Rectangle 3">
            <a:extLst>
              <a:ext uri="{FF2B5EF4-FFF2-40B4-BE49-F238E27FC236}">
                <a16:creationId xmlns:a16="http://schemas.microsoft.com/office/drawing/2014/main" id="{B9163F96-F137-D0E9-6254-885B5D733320}"/>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966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5700-C125-9FE7-A4A2-91D07C1E34C2}"/>
              </a:ext>
            </a:extLst>
          </p:cNvPr>
          <p:cNvSpPr>
            <a:spLocks noGrp="1"/>
          </p:cNvSpPr>
          <p:nvPr>
            <p:ph type="title"/>
          </p:nvPr>
        </p:nvSpPr>
        <p:spPr>
          <a:xfrm>
            <a:off x="1219200" y="406400"/>
            <a:ext cx="10363200" cy="1441450"/>
          </a:xfrm>
        </p:spPr>
        <p:txBody>
          <a:bodyPr/>
          <a:lstStyle/>
          <a:p>
            <a:pPr algn="ctr"/>
            <a:r>
              <a:rPr lang="en-IN" sz="4000" b="1" dirty="0">
                <a:solidFill>
                  <a:srgbClr val="C00000"/>
                </a:solidFill>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A9BEDD65-F5DA-20BF-F587-F2E5FA9284B1}"/>
              </a:ext>
            </a:extLst>
          </p:cNvPr>
          <p:cNvSpPr>
            <a:spLocks noGrp="1"/>
          </p:cNvSpPr>
          <p:nvPr>
            <p:ph type="body" idx="1"/>
          </p:nvPr>
        </p:nvSpPr>
        <p:spPr>
          <a:xfrm>
            <a:off x="1219198" y="2006600"/>
            <a:ext cx="10363201" cy="4318001"/>
          </a:xfrm>
        </p:spPr>
        <p:txBody>
          <a:bodyPr/>
          <a:lstStyle/>
          <a:p>
            <a:pPr algn="just">
              <a:lnSpc>
                <a:spcPct val="250000"/>
              </a:lnSpc>
            </a:pPr>
            <a:r>
              <a:rPr lang="en-IN" dirty="0"/>
              <a:t>Base bank management system code </a:t>
            </a:r>
          </a:p>
          <a:p>
            <a:pPr algn="just">
              <a:lnSpc>
                <a:spcPct val="250000"/>
              </a:lnSpc>
            </a:pPr>
            <a:r>
              <a:rPr lang="en-IN" dirty="0" err="1"/>
              <a:t>Cibil</a:t>
            </a:r>
            <a:r>
              <a:rPr lang="en-IN" dirty="0"/>
              <a:t> Score calculation </a:t>
            </a:r>
          </a:p>
          <a:p>
            <a:pPr algn="just">
              <a:lnSpc>
                <a:spcPct val="250000"/>
              </a:lnSpc>
            </a:pPr>
            <a:r>
              <a:rPr lang="en-IN" dirty="0"/>
              <a:t>AWT creation </a:t>
            </a:r>
          </a:p>
          <a:p>
            <a:pPr algn="just">
              <a:lnSpc>
                <a:spcPct val="250000"/>
              </a:lnSpc>
            </a:pPr>
            <a:r>
              <a:rPr lang="en-IN" dirty="0"/>
              <a:t>Database connectivity</a:t>
            </a:r>
          </a:p>
          <a:p>
            <a:pPr algn="just">
              <a:lnSpc>
                <a:spcPct val="250000"/>
              </a:lnSpc>
            </a:pPr>
            <a:endParaRPr lang="en-IN" dirty="0"/>
          </a:p>
          <a:p>
            <a:endParaRPr lang="en-IN" dirty="0"/>
          </a:p>
        </p:txBody>
      </p:sp>
    </p:spTree>
    <p:extLst>
      <p:ext uri="{BB962C8B-B14F-4D97-AF65-F5344CB8AC3E}">
        <p14:creationId xmlns:p14="http://schemas.microsoft.com/office/powerpoint/2010/main" val="299136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7D24-1DD8-5716-BFD9-A85F0598D89F}"/>
              </a:ext>
            </a:extLst>
          </p:cNvPr>
          <p:cNvSpPr>
            <a:spLocks noGrp="1"/>
          </p:cNvSpPr>
          <p:nvPr>
            <p:ph type="title"/>
          </p:nvPr>
        </p:nvSpPr>
        <p:spPr>
          <a:xfrm>
            <a:off x="1289538" y="758092"/>
            <a:ext cx="10292862" cy="1089758"/>
          </a:xfrm>
        </p:spPr>
        <p:txBody>
          <a:bodyPr/>
          <a:lstStyle/>
          <a:p>
            <a:pPr algn="ctr"/>
            <a:r>
              <a:rPr lang="en-IN" b="1" dirty="0">
                <a:solidFill>
                  <a:srgbClr val="FF0000"/>
                </a:solidFill>
              </a:rPr>
              <a:t>Full Code Link</a:t>
            </a:r>
          </a:p>
        </p:txBody>
      </p:sp>
      <p:sp>
        <p:nvSpPr>
          <p:cNvPr id="3" name="Text Placeholder 2">
            <a:extLst>
              <a:ext uri="{FF2B5EF4-FFF2-40B4-BE49-F238E27FC236}">
                <a16:creationId xmlns:a16="http://schemas.microsoft.com/office/drawing/2014/main" id="{4789F279-ECA3-D107-1ED1-414D67B63F0D}"/>
              </a:ext>
            </a:extLst>
          </p:cNvPr>
          <p:cNvSpPr>
            <a:spLocks noGrp="1"/>
          </p:cNvSpPr>
          <p:nvPr>
            <p:ph type="body" idx="1"/>
          </p:nvPr>
        </p:nvSpPr>
        <p:spPr>
          <a:xfrm>
            <a:off x="1117600" y="2102338"/>
            <a:ext cx="10464800" cy="4222263"/>
          </a:xfrm>
        </p:spPr>
        <p:txBody>
          <a:bodyPr/>
          <a:lstStyle/>
          <a:p>
            <a:pPr>
              <a:buFont typeface="Wingdings" panose="05000000000000000000" pitchFamily="2" charset="2"/>
              <a:buChar char="ü"/>
            </a:pPr>
            <a:r>
              <a:rPr lang="en-IN" sz="3600" dirty="0">
                <a:hlinkClick r:id="rId2"/>
              </a:rPr>
              <a:t>https://drive.google.com/file/d/1HjILR-gfqIE9dW-UbjhRU29gd4tK3vU5/view?usp=drive_link</a:t>
            </a:r>
            <a:endParaRPr lang="en-IN" sz="3600" dirty="0"/>
          </a:p>
          <a:p>
            <a:pPr>
              <a:buFont typeface="Wingdings" panose="05000000000000000000" pitchFamily="2" charset="2"/>
              <a:buChar char="ü"/>
            </a:pPr>
            <a:endParaRPr lang="en-IN" sz="3600" dirty="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79656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C53B-8443-595F-1E63-7DA7D1CADE76}"/>
              </a:ext>
            </a:extLst>
          </p:cNvPr>
          <p:cNvSpPr>
            <a:spLocks noGrp="1"/>
          </p:cNvSpPr>
          <p:nvPr>
            <p:ph type="title"/>
          </p:nvPr>
        </p:nvSpPr>
        <p:spPr>
          <a:xfrm>
            <a:off x="1266092" y="719014"/>
            <a:ext cx="10316308" cy="765909"/>
          </a:xfrm>
        </p:spPr>
        <p:txBody>
          <a:bodyPr/>
          <a:lstStyle/>
          <a:p>
            <a:pPr algn="ctr"/>
            <a:r>
              <a:rPr lang="en-IN" b="1" dirty="0">
                <a:solidFill>
                  <a:srgbClr val="FF0000"/>
                </a:solidFill>
              </a:rPr>
              <a:t>OUTPUT</a:t>
            </a:r>
          </a:p>
        </p:txBody>
      </p:sp>
      <p:sp>
        <p:nvSpPr>
          <p:cNvPr id="3" name="Text Placeholder 2">
            <a:extLst>
              <a:ext uri="{FF2B5EF4-FFF2-40B4-BE49-F238E27FC236}">
                <a16:creationId xmlns:a16="http://schemas.microsoft.com/office/drawing/2014/main" id="{C2A04774-2A8C-1262-3E4C-276BBAF1E7B2}"/>
              </a:ext>
            </a:extLst>
          </p:cNvPr>
          <p:cNvSpPr>
            <a:spLocks noGrp="1"/>
          </p:cNvSpPr>
          <p:nvPr>
            <p:ph type="body" idx="1"/>
          </p:nvPr>
        </p:nvSpPr>
        <p:spPr>
          <a:xfrm>
            <a:off x="1141046" y="1847849"/>
            <a:ext cx="10441354" cy="4928494"/>
          </a:xfrm>
        </p:spPr>
        <p:txBody>
          <a:bodyPr/>
          <a:lstStyle/>
          <a:p>
            <a:pPr marL="137160" indent="0">
              <a:buNone/>
            </a:pPr>
            <a:r>
              <a:rPr lang="en-IN" dirty="0"/>
              <a:t>                     </a:t>
            </a:r>
          </a:p>
        </p:txBody>
      </p:sp>
      <p:pic>
        <p:nvPicPr>
          <p:cNvPr id="6" name="Picture 5">
            <a:extLst>
              <a:ext uri="{FF2B5EF4-FFF2-40B4-BE49-F238E27FC236}">
                <a16:creationId xmlns:a16="http://schemas.microsoft.com/office/drawing/2014/main" id="{71ABAD0B-644A-EA60-A6BF-A0C444C51A58}"/>
              </a:ext>
            </a:extLst>
          </p:cNvPr>
          <p:cNvPicPr>
            <a:picLocks noChangeAspect="1"/>
          </p:cNvPicPr>
          <p:nvPr/>
        </p:nvPicPr>
        <p:blipFill>
          <a:blip r:embed="rId2"/>
          <a:stretch>
            <a:fillRect/>
          </a:stretch>
        </p:blipFill>
        <p:spPr>
          <a:xfrm>
            <a:off x="1750646" y="2717942"/>
            <a:ext cx="4072905" cy="2769114"/>
          </a:xfrm>
          <a:prstGeom prst="rect">
            <a:avLst/>
          </a:prstGeom>
        </p:spPr>
      </p:pic>
      <p:pic>
        <p:nvPicPr>
          <p:cNvPr id="9" name="Picture 8">
            <a:extLst>
              <a:ext uri="{FF2B5EF4-FFF2-40B4-BE49-F238E27FC236}">
                <a16:creationId xmlns:a16="http://schemas.microsoft.com/office/drawing/2014/main" id="{0C33EA75-C6B4-80EC-CA7B-D752E95092A2}"/>
              </a:ext>
            </a:extLst>
          </p:cNvPr>
          <p:cNvPicPr>
            <a:picLocks noChangeAspect="1"/>
          </p:cNvPicPr>
          <p:nvPr/>
        </p:nvPicPr>
        <p:blipFill>
          <a:blip r:embed="rId3"/>
          <a:stretch>
            <a:fillRect/>
          </a:stretch>
        </p:blipFill>
        <p:spPr>
          <a:xfrm>
            <a:off x="7048388" y="1847849"/>
            <a:ext cx="2548904" cy="1740186"/>
          </a:xfrm>
          <a:prstGeom prst="rect">
            <a:avLst/>
          </a:prstGeom>
        </p:spPr>
      </p:pic>
      <p:pic>
        <p:nvPicPr>
          <p:cNvPr id="11" name="Picture 10">
            <a:extLst>
              <a:ext uri="{FF2B5EF4-FFF2-40B4-BE49-F238E27FC236}">
                <a16:creationId xmlns:a16="http://schemas.microsoft.com/office/drawing/2014/main" id="{49A68D46-1CCA-94F3-5591-C3CCFFD301EB}"/>
              </a:ext>
            </a:extLst>
          </p:cNvPr>
          <p:cNvPicPr>
            <a:picLocks noChangeAspect="1"/>
          </p:cNvPicPr>
          <p:nvPr/>
        </p:nvPicPr>
        <p:blipFill>
          <a:blip r:embed="rId4"/>
          <a:stretch>
            <a:fillRect/>
          </a:stretch>
        </p:blipFill>
        <p:spPr>
          <a:xfrm>
            <a:off x="7166707" y="4087026"/>
            <a:ext cx="2331164" cy="2377131"/>
          </a:xfrm>
          <a:prstGeom prst="rect">
            <a:avLst/>
          </a:prstGeom>
        </p:spPr>
      </p:pic>
    </p:spTree>
    <p:extLst>
      <p:ext uri="{BB962C8B-B14F-4D97-AF65-F5344CB8AC3E}">
        <p14:creationId xmlns:p14="http://schemas.microsoft.com/office/powerpoint/2010/main" val="206676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5FF36D-9388-0195-6687-740819A6ABAB}"/>
              </a:ext>
            </a:extLst>
          </p:cNvPr>
          <p:cNvPicPr>
            <a:picLocks noChangeAspect="1"/>
          </p:cNvPicPr>
          <p:nvPr/>
        </p:nvPicPr>
        <p:blipFill>
          <a:blip r:embed="rId2"/>
          <a:stretch>
            <a:fillRect/>
          </a:stretch>
        </p:blipFill>
        <p:spPr>
          <a:xfrm>
            <a:off x="1399958" y="1367692"/>
            <a:ext cx="9967060" cy="4505181"/>
          </a:xfrm>
          <a:prstGeom prst="rect">
            <a:avLst/>
          </a:prstGeom>
        </p:spPr>
      </p:pic>
    </p:spTree>
    <p:extLst>
      <p:ext uri="{BB962C8B-B14F-4D97-AF65-F5344CB8AC3E}">
        <p14:creationId xmlns:p14="http://schemas.microsoft.com/office/powerpoint/2010/main" val="328878395"/>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371</Words>
  <Application>Microsoft Office PowerPoint</Application>
  <PresentationFormat>Widescreen</PresentationFormat>
  <Paragraphs>55</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Noto Sans Symbols</vt:lpstr>
      <vt:lpstr>Times New Roman</vt:lpstr>
      <vt:lpstr>Wingdings</vt:lpstr>
      <vt:lpstr>Flow</vt:lpstr>
      <vt:lpstr>Bank Management System</vt:lpstr>
      <vt:lpstr>PowerPoint Presentation</vt:lpstr>
      <vt:lpstr>PowerPoint Presentation</vt:lpstr>
      <vt:lpstr>PowerPoint Presentation</vt:lpstr>
      <vt:lpstr>PowerPoint Presentation</vt:lpstr>
      <vt:lpstr>Modules</vt:lpstr>
      <vt:lpstr>Full Code Link</vt:lpstr>
      <vt:lpstr>OUTPUT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kavinkumar M</dc:creator>
  <cp:lastModifiedBy>Hansiga Prakaash</cp:lastModifiedBy>
  <cp:revision>9</cp:revision>
  <dcterms:created xsi:type="dcterms:W3CDTF">2021-04-21T15:36:00Z</dcterms:created>
  <dcterms:modified xsi:type="dcterms:W3CDTF">2024-11-18T13:18:48Z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37A3327C92E44D8A8E230645E01DA062</vt:lpwstr>
  </property>
  <property fmtid="{D5CDD505-2E9C-101B-9397-08002B2CF9AE}" pid="3" name="KSOProductBuildVer">
    <vt:lpwstr>1033-11.2.0.11537</vt:lpwstr>
  </property>
</Properties>
</file>