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1" r:id="rId3"/>
    <p:sldId id="256" r:id="rId4"/>
    <p:sldId id="277" r:id="rId5"/>
    <p:sldId id="257" r:id="rId6"/>
    <p:sldId id="278" r:id="rId7"/>
    <p:sldId id="258" r:id="rId8"/>
    <p:sldId id="279" r:id="rId9"/>
    <p:sldId id="259" r:id="rId10"/>
    <p:sldId id="280" r:id="rId11"/>
    <p:sldId id="260" r:id="rId12"/>
    <p:sldId id="281" r:id="rId13"/>
    <p:sldId id="274" r:id="rId14"/>
    <p:sldId id="282" r:id="rId15"/>
    <p:sldId id="261" r:id="rId16"/>
    <p:sldId id="262" r:id="rId17"/>
    <p:sldId id="283" r:id="rId18"/>
    <p:sldId id="263" r:id="rId19"/>
    <p:sldId id="284" r:id="rId20"/>
    <p:sldId id="264" r:id="rId21"/>
    <p:sldId id="285" r:id="rId22"/>
    <p:sldId id="265" r:id="rId23"/>
    <p:sldId id="286" r:id="rId24"/>
    <p:sldId id="275" r:id="rId25"/>
    <p:sldId id="266" r:id="rId26"/>
    <p:sldId id="287" r:id="rId27"/>
    <p:sldId id="267" r:id="rId28"/>
    <p:sldId id="288" r:id="rId29"/>
    <p:sldId id="289" r:id="rId30"/>
    <p:sldId id="268" r:id="rId31"/>
    <p:sldId id="269" r:id="rId32"/>
    <p:sldId id="292" r:id="rId33"/>
    <p:sldId id="290" r:id="rId34"/>
    <p:sldId id="291" r:id="rId35"/>
    <p:sldId id="293" r:id="rId36"/>
    <p:sldId id="270" r:id="rId37"/>
    <p:sldId id="27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D820B-0B97-28B6-BC50-B140BFB8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Navigating the future of online shopping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EEBDD0-436E-B738-BC01-0C068F59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Python- SQL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3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93D69-A8A4-23B9-4623-D57D0EEA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959E23-FA96-7B47-59DA-92C2FBFF6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lide_image_3.png">
            <a:extLst>
              <a:ext uri="{FF2B5EF4-FFF2-40B4-BE49-F238E27FC236}">
                <a16:creationId xmlns:a16="http://schemas.microsoft.com/office/drawing/2014/main" id="{438B132A-4988-6FA1-4613-AAB363F9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1" y="3523514"/>
            <a:ext cx="7210048" cy="82915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31F0209-C567-E6D0-3172-A10CB026F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69CCC-70DE-2DA5-2143-4489FA721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6780-BAE2-4388-7531-F1C51E3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78" y="1216742"/>
            <a:ext cx="6691254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 Calculate the percentage of orders paid in installments</a:t>
            </a:r>
          </a:p>
        </p:txBody>
      </p:sp>
    </p:spTree>
    <p:extLst>
      <p:ext uri="{BB962C8B-B14F-4D97-AF65-F5344CB8AC3E}">
        <p14:creationId xmlns:p14="http://schemas.microsoft.com/office/powerpoint/2010/main" val="240863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871146"/>
            <a:ext cx="8257869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5: Count the number of customers from each state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0E94D8-CF6F-2C4B-69AA-D4A4E12B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92147"/>
            <a:ext cx="7859041" cy="7466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86FAE43-EDE9-5E04-F6AE-184B3002D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3336265"/>
            <a:ext cx="7844366" cy="1165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F0C72-BF3B-EB26-122C-F7DB0675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36287FA8-45C8-F6A1-DFF6-6F7738FA3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F5679-374E-982B-8EB8-D82956BE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</a:rPr>
              <a:t>5: Count the number of customers from each state</a:t>
            </a:r>
          </a:p>
        </p:txBody>
      </p:sp>
      <p:pic>
        <p:nvPicPr>
          <p:cNvPr id="4" name="Picture 3" descr="slide_image_4.png">
            <a:extLst>
              <a:ext uri="{FF2B5EF4-FFF2-40B4-BE49-F238E27FC236}">
                <a16:creationId xmlns:a16="http://schemas.microsoft.com/office/drawing/2014/main" id="{FC9E4B22-5E0B-C2E9-7E47-BA71178F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43" y="643466"/>
            <a:ext cx="402341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D1460-15D3-0B07-0337-BF2ABD99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1822B7-2645-20AF-D95A-2BEF60BAF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808433C5-9B34-60F6-A334-F9CF9CD06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C39C9FF-63B0-953E-00EC-F493C7DF2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852C-4984-54E6-B7AF-9EF1D2A6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dirty="0"/>
              <a:t>Intermediate 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D6479-11E0-9B77-2EEF-D75012E22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4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6E8EC-DC9D-CAB0-CC99-C8D7FF61D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7DBC-0059-D504-400B-2B7EC48F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54" y="960807"/>
            <a:ext cx="8071056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Calculate the number of orders per month in 2018.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A24304-CB87-B1DD-FACC-5685389B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2090344"/>
            <a:ext cx="7859041" cy="8841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A2EF75-D3B8-E70B-2793-C598517F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3219881"/>
            <a:ext cx="784436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IN" sz="2900">
                <a:solidFill>
                  <a:srgbClr val="FFFFFF"/>
                </a:solidFill>
              </a:rPr>
              <a:t>1- Calculate the number of orders per month in 2018.</a:t>
            </a:r>
          </a:p>
        </p:txBody>
      </p:sp>
      <p:pic>
        <p:nvPicPr>
          <p:cNvPr id="4" name="Picture 3" descr="slide_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851323"/>
            <a:ext cx="5085525" cy="3153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871146"/>
            <a:ext cx="8454513" cy="859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2- Find the average number of products per order, grouped by customer city.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21E7E3-2126-7E55-26AD-61ACB4DD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846771"/>
            <a:ext cx="6328279" cy="3140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B58FF-9D50-9DEC-7214-A3DBB75E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679510"/>
            <a:ext cx="8131351" cy="85933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BD54-2D2E-173D-D8E2-AB645B664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874BDEDB-F662-CAD2-B2C3-C37FA5D3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577F-2091-13BA-6786-D1BC313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2- Find the average number of products per order, grouped by customer city.</a:t>
            </a:r>
          </a:p>
        </p:txBody>
      </p:sp>
      <p:pic>
        <p:nvPicPr>
          <p:cNvPr id="4" name="Picture 3" descr="slide_image_6.png">
            <a:extLst>
              <a:ext uri="{FF2B5EF4-FFF2-40B4-BE49-F238E27FC236}">
                <a16:creationId xmlns:a16="http://schemas.microsoft.com/office/drawing/2014/main" id="{C6C07AE4-4643-CDE8-5D90-2B87DD0D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603403"/>
            <a:ext cx="5085525" cy="36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1141712"/>
            <a:ext cx="8100553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 Calculate the percentage of total revenue contributed by each product category.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B06A49-BBFA-7390-44B5-FFA38CB5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171555"/>
            <a:ext cx="7859041" cy="12574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7DF94C-CD9C-64BE-2ABD-84709BD6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8" y="3290070"/>
            <a:ext cx="8116003" cy="2080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C2317B-002F-4DC9-08E9-286797F9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A9E726C0-BC65-EE30-9DCD-4DD10CCC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08027-751F-AE6C-90F2-791E62EF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3- Calculate the percentage of total revenue contributed by each product category.</a:t>
            </a:r>
          </a:p>
        </p:txBody>
      </p:sp>
      <p:pic>
        <p:nvPicPr>
          <p:cNvPr id="4" name="Picture 3" descr="slide_image_7.png">
            <a:extLst>
              <a:ext uri="{FF2B5EF4-FFF2-40B4-BE49-F238E27FC236}">
                <a16:creationId xmlns:a16="http://schemas.microsoft.com/office/drawing/2014/main" id="{219828A0-2334-AFAA-70C3-972853F9D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124669"/>
            <a:ext cx="5085525" cy="26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4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39938-DD97-205A-F24E-B7995783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29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1141713"/>
            <a:ext cx="8257869" cy="795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 Identify the correlation between product price and the number of times a product has been purchased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1D2B27-D35F-E215-F70D-20827C54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046865"/>
            <a:ext cx="7859041" cy="12967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C5556C-25AA-F930-3865-6CA12EF5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3565669"/>
            <a:ext cx="7859041" cy="16659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55BC1-D92E-B033-D9C8-66F726A08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3456AC-2C24-CB84-8778-62437309A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21534-EAC6-7F3B-F815-36DEC324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84" y="2400475"/>
            <a:ext cx="6446219" cy="39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 Identify the correlation between product price and the number of times a product has been purchased</a:t>
            </a:r>
          </a:p>
        </p:txBody>
      </p:sp>
      <p:pic>
        <p:nvPicPr>
          <p:cNvPr id="4" name="Picture 3" descr="slide_image_8.png">
            <a:extLst>
              <a:ext uri="{FF2B5EF4-FFF2-40B4-BE49-F238E27FC236}">
                <a16:creationId xmlns:a16="http://schemas.microsoft.com/office/drawing/2014/main" id="{FA3C5A27-EB17-6D04-298A-A84C642D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3834581"/>
            <a:ext cx="8082116" cy="10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20" y="998206"/>
            <a:ext cx="8041559" cy="854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5- Calculate the total revenue generated by each seller, and rank them by revenue.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7C557A-30A6-F6E6-8444-CBAB9047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0" y="1937830"/>
            <a:ext cx="7859041" cy="14911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7F504-E745-1D33-CF3B-B5599B92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0" y="3570276"/>
            <a:ext cx="7859041" cy="16613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385C36-8224-6232-4E2F-11A68AF2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8C4376F-7EFC-B10A-C200-6E4FF7ADB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A6AB5-E9F4-B952-2C90-E2C8274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>
                <a:solidFill>
                  <a:srgbClr val="FFFFFF"/>
                </a:solidFill>
              </a:rPr>
              <a:t>5- Calculate the total revenue generated by each seller, and rank them by revenue.</a:t>
            </a:r>
          </a:p>
        </p:txBody>
      </p:sp>
      <p:pic>
        <p:nvPicPr>
          <p:cNvPr id="4" name="Picture 3" descr="slide_image_9.png">
            <a:extLst>
              <a:ext uri="{FF2B5EF4-FFF2-40B4-BE49-F238E27FC236}">
                <a16:creationId xmlns:a16="http://schemas.microsoft.com/office/drawing/2014/main" id="{8CE39081-15B9-4A0F-3DAA-FF551B71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207310"/>
            <a:ext cx="5085525" cy="24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CC125-48D1-6782-0C9A-31312CD7B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B284C2A-F7ED-D17D-10D2-BEE8C2F07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448621AF-044E-3CE2-6FF5-18F7EC04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B9FEFD28-1808-DB71-69F6-72A999142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1E0A0-C4D0-B4AE-5899-F8AB8834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dirty="0"/>
              <a:t>Advanced 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A7EB1-32E2-D5D9-6694-721F50ED8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60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805"/>
            <a:ext cx="9141714" cy="15058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1- Calculate the moving average of order values for each customer over their order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C6C6E-6BF7-FD2D-17AB-988B654B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6" y="1423210"/>
            <a:ext cx="8129602" cy="1339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943ECB-8680-12C6-B782-6AD700E1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5" y="2907484"/>
            <a:ext cx="7510270" cy="37657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B457F-B6E9-E266-2FAA-E3FC29C7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83488802-D38E-F9D6-F222-922F97CC5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CCA96-0617-5B6E-5E08-6248AC0A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1- Calculate the moving average of order values for each customer over their order history.</a:t>
            </a:r>
          </a:p>
        </p:txBody>
      </p:sp>
      <p:pic>
        <p:nvPicPr>
          <p:cNvPr id="4" name="Picture 3" descr="slide_image_10.png">
            <a:extLst>
              <a:ext uri="{FF2B5EF4-FFF2-40B4-BE49-F238E27FC236}">
                <a16:creationId xmlns:a16="http://schemas.microsoft.com/office/drawing/2014/main" id="{41B8C042-D659-9ADF-D81E-451A2197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296306"/>
            <a:ext cx="5085525" cy="22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Calculate the cumulative sales per month for each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D521E-717C-07C1-C491-26410E22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236139"/>
            <a:ext cx="8076135" cy="219286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98D70-804B-D8E9-D03B-819C4695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719483"/>
            <a:ext cx="8076135" cy="284850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FFBAA-7C46-8192-2573-7A1CA0C97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F9439E6F-0E7F-F242-0104-04B6BA4BE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CCABB-ED28-ACBA-FA40-E6BC214D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</a:rPr>
              <a:t>2- Calculate the cumulative sales per month for each year.</a:t>
            </a:r>
          </a:p>
        </p:txBody>
      </p:sp>
      <p:pic>
        <p:nvPicPr>
          <p:cNvPr id="4" name="Picture 3" descr="slide_image_11.png">
            <a:extLst>
              <a:ext uri="{FF2B5EF4-FFF2-40B4-BE49-F238E27FC236}">
                <a16:creationId xmlns:a16="http://schemas.microsoft.com/office/drawing/2014/main" id="{F9D9734F-80AF-9C8F-72D3-5B8E56DE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52" y="643466"/>
            <a:ext cx="388419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AF048-6639-6089-E233-49EC0B99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DACC8C-A017-1EF5-BA43-8EDE5B1BD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2546479-93D3-ED50-CB1C-6616DA661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062BE-FA5E-7306-A783-884934BF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3DD58-1ABA-71F5-941D-9242E60A6151}"/>
              </a:ext>
            </a:extLst>
          </p:cNvPr>
          <p:cNvSpPr txBox="1"/>
          <p:nvPr/>
        </p:nvSpPr>
        <p:spPr>
          <a:xfrm>
            <a:off x="570272" y="877520"/>
            <a:ext cx="7914968" cy="921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3-Calculate year over year growth rate of total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8FEA6-48AC-FFC3-10E8-35A5AD73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" y="1797882"/>
            <a:ext cx="7472515" cy="1158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948D3-8FC5-03A7-7C20-E4FFFB59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" y="3081623"/>
            <a:ext cx="7472515" cy="30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7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1141712"/>
            <a:ext cx="5942861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List all unique cities where customers are located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9A8218-D0E2-75F6-432B-BABBE65B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392029"/>
            <a:ext cx="5418290" cy="815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DE1D38-9DF2-A2E0-D755-748C82D7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3650561"/>
            <a:ext cx="571549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D8249-AA43-F519-DDF6-355511A9B5F4}"/>
              </a:ext>
            </a:extLst>
          </p:cNvPr>
          <p:cNvSpPr txBox="1"/>
          <p:nvPr/>
        </p:nvSpPr>
        <p:spPr>
          <a:xfrm>
            <a:off x="570272" y="996830"/>
            <a:ext cx="7914968" cy="113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3-Calculate year over year growth rate of total sales</a:t>
            </a:r>
          </a:p>
        </p:txBody>
      </p:sp>
      <p:pic>
        <p:nvPicPr>
          <p:cNvPr id="4" name="Picture 3" descr="slide_im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3" y="3014134"/>
            <a:ext cx="5809476" cy="16557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1192" y="331047"/>
            <a:ext cx="8573728" cy="1271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4- </a:t>
            </a:r>
            <a:r>
              <a:rPr lang="en-US" sz="2800" dirty="0"/>
              <a:t>Calculate the retention rate of customers, defined as the percentage of customers who make another purchase within 6 months of their first purchase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F6253-C793-5261-D8EE-56D4A2FA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0" y="2934772"/>
            <a:ext cx="8458933" cy="182895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88423-6E9F-1471-2FE9-1F17CB02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20723"/>
            <a:ext cx="8178799" cy="44165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6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4A4BB4-91C8-4EE1-110C-297514B2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5B7840-C31D-F898-5600-754AB4289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BCB2F-ED95-6ECD-EA66-EE719E9E85CD}"/>
              </a:ext>
            </a:extLst>
          </p:cNvPr>
          <p:cNvSpPr txBox="1"/>
          <p:nvPr/>
        </p:nvSpPr>
        <p:spPr>
          <a:xfrm>
            <a:off x="747252" y="1176621"/>
            <a:ext cx="7570838" cy="1714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dirty="0">
                <a:latin typeface="+mj-lt"/>
                <a:ea typeface="+mj-ea"/>
                <a:cs typeface="+mj-cs"/>
              </a:rPr>
              <a:t>4- </a:t>
            </a:r>
            <a:r>
              <a:rPr lang="en-US" sz="4800" dirty="0"/>
              <a:t>Calculate the retention rate of customers, defined as the percentage of customers who make another purchase within 6 months of their first purchase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lide_image_13.png">
            <a:extLst>
              <a:ext uri="{FF2B5EF4-FFF2-40B4-BE49-F238E27FC236}">
                <a16:creationId xmlns:a16="http://schemas.microsoft.com/office/drawing/2014/main" id="{95B53D55-B20C-997C-EDB3-50B9F6A7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0" y="3839462"/>
            <a:ext cx="8000233" cy="7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EB1492-873E-33D9-109B-75E468255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168CE-007B-20D0-3050-6408F612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5- Identify the top 3 customers who spent the most money in each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C286-5DC5-A03A-21EE-110E8F3F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9" y="1907375"/>
            <a:ext cx="8076135" cy="246322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0217A-A6FD-78A6-A0FD-8EE7BC2D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88769"/>
            <a:ext cx="8178799" cy="368046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5- Identify the top 3 customers who spent the most money in each year</a:t>
            </a:r>
          </a:p>
        </p:txBody>
      </p:sp>
      <p:pic>
        <p:nvPicPr>
          <p:cNvPr id="4" name="Picture 3" descr="slide_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569654"/>
            <a:ext cx="5085525" cy="17163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E2EA4-2163-C406-0504-9516FDA8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6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C8EDE-77ED-0F5E-D5A0-B53BDA51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C95E-19F3-48DD-EE75-E111C8DE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141712"/>
            <a:ext cx="5942861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List all unique cities where customers are located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690F23-40C5-0A9C-0507-1F3679F6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lide_image_0.png">
            <a:extLst>
              <a:ext uri="{FF2B5EF4-FFF2-40B4-BE49-F238E27FC236}">
                <a16:creationId xmlns:a16="http://schemas.microsoft.com/office/drawing/2014/main" id="{5AAB99FA-BFB2-3B74-F014-F616F8F3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735767"/>
            <a:ext cx="7859041" cy="10216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5DEBE-4E5C-EDE0-CFAE-A3F1A491A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8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494" y="995719"/>
            <a:ext cx="6691254" cy="1128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Count the number of orders placed in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146A7-27E8-D775-F074-51036BC1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4" y="2496212"/>
            <a:ext cx="6988146" cy="823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BDAD3-A51C-679A-47D1-45EFBF56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94" y="3717123"/>
            <a:ext cx="6988146" cy="1031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0ABCD-8A37-6650-1F02-FFFA4A12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FE04BD-BC2B-289C-5A79-6E552F716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lide_image_1.png">
            <a:extLst>
              <a:ext uri="{FF2B5EF4-FFF2-40B4-BE49-F238E27FC236}">
                <a16:creationId xmlns:a16="http://schemas.microsoft.com/office/drawing/2014/main" id="{FEC1259F-C565-763E-DEF8-B53373F8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1766293"/>
            <a:ext cx="7210048" cy="919281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69686D1-2137-4F39-CD1A-C33CAFB0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A712A-30E7-1DED-97E5-AC866A7F9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9494-C66D-1F60-DAFF-E965FC60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78" y="3429000"/>
            <a:ext cx="6691254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Count the number of orders placed in 2017</a:t>
            </a:r>
          </a:p>
        </p:txBody>
      </p:sp>
    </p:spTree>
    <p:extLst>
      <p:ext uri="{BB962C8B-B14F-4D97-AF65-F5344CB8AC3E}">
        <p14:creationId xmlns:p14="http://schemas.microsoft.com/office/powerpoint/2010/main" val="37453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1141713"/>
            <a:ext cx="7859041" cy="805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 Find the total sales per category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294634-754C-9D60-344F-BAB7CB5D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8" y="1946787"/>
            <a:ext cx="7859041" cy="96273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E00BB1-923D-323C-EE2A-275698E9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98" y="3090174"/>
            <a:ext cx="7859041" cy="2141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DDCA8-B96A-71F1-9565-A8DE3121F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8FAE50EA-FF99-6986-FECC-FE755DD53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2A5DB-5EFD-BED8-CA11-5B8DD209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</a:rPr>
              <a:t>3- Find the total sales per category</a:t>
            </a:r>
          </a:p>
        </p:txBody>
      </p:sp>
      <p:pic>
        <p:nvPicPr>
          <p:cNvPr id="4" name="Picture 3" descr="slide_image_2.png">
            <a:extLst>
              <a:ext uri="{FF2B5EF4-FFF2-40B4-BE49-F238E27FC236}">
                <a16:creationId xmlns:a16="http://schemas.microsoft.com/office/drawing/2014/main" id="{ACD15B23-2772-9225-327B-138362E6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616117"/>
            <a:ext cx="5085525" cy="36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6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8" y="1216743"/>
            <a:ext cx="7210048" cy="10053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 Calculate the percentage of orders paid in installments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0F77-A29D-6E9A-EDE7-BD2A72AB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2" y="2464332"/>
            <a:ext cx="7377253" cy="964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BE5816-EF4A-640E-27BE-A3D74E84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2" y="3861739"/>
            <a:ext cx="7239627" cy="1371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399</Words>
  <Application>Microsoft Office PowerPoint</Application>
  <PresentationFormat>On-screen Show (4:3)</PresentationFormat>
  <Paragraphs>36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Navigating the future of online shopping</vt:lpstr>
      <vt:lpstr>Basic Questions</vt:lpstr>
      <vt:lpstr>1- List all unique cities where customers are located</vt:lpstr>
      <vt:lpstr>1- List all unique cities where customers are located</vt:lpstr>
      <vt:lpstr>2- Count the number of orders placed in 2017</vt:lpstr>
      <vt:lpstr>2- Count the number of orders placed in 2017</vt:lpstr>
      <vt:lpstr>3- Find the total sales per category</vt:lpstr>
      <vt:lpstr>3- Find the total sales per category</vt:lpstr>
      <vt:lpstr>4- Calculate the percentage of orders paid in installments</vt:lpstr>
      <vt:lpstr>4- Calculate the percentage of orders paid in installments</vt:lpstr>
      <vt:lpstr>5: Count the number of customers from each state</vt:lpstr>
      <vt:lpstr>5: Count the number of customers from each state</vt:lpstr>
      <vt:lpstr>Intermediate  Questions</vt:lpstr>
      <vt:lpstr>1- Calculate the number of orders per month in 2018.</vt:lpstr>
      <vt:lpstr>1- Calculate the number of orders per month in 2018.</vt:lpstr>
      <vt:lpstr>2- Find the average number of products per order, grouped by customer city.</vt:lpstr>
      <vt:lpstr>2- Find the average number of products per order, grouped by customer city.</vt:lpstr>
      <vt:lpstr>3- Calculate the percentage of total revenue contributed by each product category.</vt:lpstr>
      <vt:lpstr>3- Calculate the percentage of total revenue contributed by each product category.</vt:lpstr>
      <vt:lpstr>4- Identify the correlation between product price and the number of times a product has been purchased</vt:lpstr>
      <vt:lpstr>4- Identify the correlation between product price and the number of times a product has been purchased</vt:lpstr>
      <vt:lpstr>5- Calculate the total revenue generated by each seller, and rank them by revenue.</vt:lpstr>
      <vt:lpstr>5- Calculate the total revenue generated by each seller, and rank them by revenue.</vt:lpstr>
      <vt:lpstr>Advanced  Questions</vt:lpstr>
      <vt:lpstr>1- Calculate the moving average of order values for each customer over their order history.</vt:lpstr>
      <vt:lpstr>1- Calculate the moving average of order values for each customer over their order history.</vt:lpstr>
      <vt:lpstr>2- Calculate the cumulative sales per month for each year.</vt:lpstr>
      <vt:lpstr>2- Calculate the cumulative sales per month for each year.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 Identify the top 3 customers who spent the most money in each year</vt:lpstr>
      <vt:lpstr>PowerPoint Presentation</vt:lpstr>
      <vt:lpstr>5- Identify the top 3 customers who spent the most money in each year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hansika panchal</dc:creator>
  <cp:keywords/>
  <dc:description>generated using python-pptx</dc:description>
  <cp:lastModifiedBy>OS498</cp:lastModifiedBy>
  <cp:revision>22</cp:revision>
  <dcterms:created xsi:type="dcterms:W3CDTF">2013-01-27T09:14:16Z</dcterms:created>
  <dcterms:modified xsi:type="dcterms:W3CDTF">2025-06-14T03:53:35Z</dcterms:modified>
  <cp:category/>
</cp:coreProperties>
</file>