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0" r:id="rId15"/>
    <p:sldId id="270" r:id="rId16"/>
    <p:sldId id="271" r:id="rId17"/>
    <p:sldId id="272" r:id="rId18"/>
    <p:sldId id="273" r:id="rId19"/>
    <p:sldId id="275" r:id="rId20"/>
    <p:sldId id="280" r:id="rId21"/>
    <p:sldId id="294" r:id="rId22"/>
    <p:sldId id="276" r:id="rId23"/>
    <p:sldId id="281" r:id="rId24"/>
    <p:sldId id="277" r:id="rId25"/>
    <p:sldId id="290" r:id="rId26"/>
    <p:sldId id="279" r:id="rId27"/>
    <p:sldId id="284" r:id="rId28"/>
    <p:sldId id="283" r:id="rId29"/>
    <p:sldId id="278" r:id="rId30"/>
    <p:sldId id="295" r:id="rId31"/>
    <p:sldId id="282" r:id="rId32"/>
    <p:sldId id="289" r:id="rId33"/>
    <p:sldId id="286" r:id="rId34"/>
    <p:sldId id="288" r:id="rId35"/>
    <p:sldId id="287" r:id="rId36"/>
    <p:sldId id="285" r:id="rId37"/>
    <p:sldId id="293" r:id="rId38"/>
    <p:sldId id="291" r:id="rId39"/>
    <p:sldId id="292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95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900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E022E6-7846-4CF9-BED8-DC3921D8959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FDDA81-D346-4ABB-9D32-90D341C9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55" y="2976101"/>
            <a:ext cx="10670771" cy="2387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Engravers MT" panose="02090707080505020304" pitchFamily="18" charset="0"/>
              </a:rPr>
              <a:t>Summer Olympic</a:t>
            </a:r>
            <a:endParaRPr lang="en-US" sz="8000" b="1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Compare To Total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012" y="1537854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Compare To Total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012" y="1537854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9" y="723207"/>
            <a:ext cx="1088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" panose="020B0502040204020203" pitchFamily="34" charset="0"/>
              </a:rPr>
              <a:t>Developing a Machine Learning Model for Medal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3" y="4039983"/>
            <a:ext cx="10224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Developing a machine learning model for medal prediction aims to forecast how many medals a country might win based on various factors. By using historical Olympic data, I will train the model with features such as a country's previous performance, economic indicators, population, and whether they are hosting.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approach helps identify patterns and trends, allowing for more accurate medal predictions for future Olympics. Through this process, I will evaluate model accuracy and refine predictions to better understand the key drivers of Olympic success.</a:t>
            </a:r>
          </a:p>
        </p:txBody>
      </p:sp>
    </p:spTree>
    <p:extLst>
      <p:ext uri="{BB962C8B-B14F-4D97-AF65-F5344CB8AC3E}">
        <p14:creationId xmlns:p14="http://schemas.microsoft.com/office/powerpoint/2010/main" val="3488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4" y="847898"/>
            <a:ext cx="10523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Selection and Splitting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Selected Data Range:</a:t>
            </a:r>
            <a:r>
              <a:rPr lang="en-US" dirty="0"/>
              <a:t> 1992 to 2020</a:t>
            </a:r>
          </a:p>
          <a:p>
            <a:pPr lvl="1"/>
            <a:r>
              <a:rPr lang="en-US" b="1" dirty="0"/>
              <a:t>Reasoning:</a:t>
            </a:r>
            <a:r>
              <a:rPr lang="en-US" dirty="0"/>
              <a:t> Chose this range to include data from after the dissolution of the Soviet Union (which ended in 1991) to ensure consistent country identifiers and data accuracy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Training Set:</a:t>
            </a:r>
            <a:r>
              <a:rPr lang="en-US" dirty="0"/>
              <a:t> 1992 to 2016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To build the model using historical data and trends up to the 2016 Olympics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Test Set:</a:t>
            </a:r>
            <a:r>
              <a:rPr lang="en-US" dirty="0"/>
              <a:t> 2020</a:t>
            </a:r>
          </a:p>
          <a:p>
            <a:pPr lvl="1"/>
            <a:r>
              <a:rPr lang="en-US" b="1" dirty="0"/>
              <a:t>Purpose:</a:t>
            </a:r>
            <a:r>
              <a:rPr lang="en-US" dirty="0"/>
              <a:t> To evaluate the model’s performance and predictive accuracy on the most recent Olympic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465" y="249382"/>
            <a:ext cx="59269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P</a:t>
            </a:r>
            <a:r>
              <a:rPr lang="en-US" b="1" dirty="0" smtClean="0"/>
              <a:t>lan to Use:</a:t>
            </a:r>
          </a:p>
          <a:p>
            <a:endParaRPr lang="en-US" dirty="0"/>
          </a:p>
          <a:p>
            <a:r>
              <a:rPr lang="en-US" b="1" dirty="0"/>
              <a:t>Demographic and Economic Indicators:</a:t>
            </a:r>
            <a:endParaRPr lang="en-US" dirty="0"/>
          </a:p>
          <a:p>
            <a:pPr lvl="1"/>
            <a:r>
              <a:rPr lang="en-US" dirty="0"/>
              <a:t>Total Population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GNI per Capita</a:t>
            </a: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GDP Growth</a:t>
            </a:r>
          </a:p>
          <a:p>
            <a:pPr lvl="1"/>
            <a:r>
              <a:rPr lang="en-US" dirty="0"/>
              <a:t>GDP per Capita</a:t>
            </a:r>
          </a:p>
          <a:p>
            <a:pPr lvl="1"/>
            <a:r>
              <a:rPr lang="en-US" dirty="0"/>
              <a:t>% World Population</a:t>
            </a:r>
          </a:p>
          <a:p>
            <a:pPr lvl="1"/>
            <a:r>
              <a:rPr lang="en-US" dirty="0"/>
              <a:t>% World </a:t>
            </a:r>
            <a:r>
              <a:rPr lang="en-US" dirty="0" smtClean="0"/>
              <a:t>GDP</a:t>
            </a:r>
          </a:p>
          <a:p>
            <a:pPr lvl="1"/>
            <a:r>
              <a:rPr lang="en-US" dirty="0" smtClean="0"/>
              <a:t>Year</a:t>
            </a:r>
          </a:p>
          <a:p>
            <a:pPr lvl="1"/>
            <a:endParaRPr lang="en-US" dirty="0"/>
          </a:p>
          <a:p>
            <a:r>
              <a:rPr lang="en-US" b="1" dirty="0"/>
              <a:t>Olympic-Specific Metrics:</a:t>
            </a:r>
            <a:endParaRPr lang="en-US" dirty="0"/>
          </a:p>
          <a:p>
            <a:pPr lvl="1"/>
            <a:r>
              <a:rPr lang="en-US" dirty="0" smtClean="0"/>
              <a:t>Total </a:t>
            </a:r>
            <a:r>
              <a:rPr lang="en-US" dirty="0"/>
              <a:t>Athletes Each </a:t>
            </a:r>
            <a:r>
              <a:rPr lang="en-US" dirty="0" smtClean="0"/>
              <a:t>Year By Country</a:t>
            </a:r>
            <a:endParaRPr lang="en-US" dirty="0"/>
          </a:p>
          <a:p>
            <a:pPr lvl="1"/>
            <a:r>
              <a:rPr lang="en-US" dirty="0"/>
              <a:t>Total Events Each </a:t>
            </a:r>
            <a:r>
              <a:rPr lang="en-US" dirty="0" smtClean="0"/>
              <a:t>Year </a:t>
            </a:r>
            <a:r>
              <a:rPr lang="en-US" dirty="0"/>
              <a:t>By </a:t>
            </a:r>
            <a:r>
              <a:rPr lang="en-US" dirty="0" smtClean="0"/>
              <a:t>Country</a:t>
            </a:r>
            <a:endParaRPr lang="en-US" dirty="0"/>
          </a:p>
          <a:p>
            <a:pPr lvl="1"/>
            <a:r>
              <a:rPr lang="en-US" dirty="0"/>
              <a:t>Host Country Status (Host or Not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Geographical and Developmental Factors:</a:t>
            </a:r>
            <a:endParaRPr lang="en-US" dirty="0"/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HDI (Human Development </a:t>
            </a:r>
            <a:r>
              <a:rPr lang="en-US" dirty="0" smtClean="0"/>
              <a:t>Index)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1375" y="773084"/>
            <a:ext cx="402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Dependent Variable (Y):</a:t>
            </a:r>
            <a:endParaRPr lang="en-US" dirty="0"/>
          </a:p>
          <a:p>
            <a:r>
              <a:rPr lang="en-US" dirty="0"/>
              <a:t>Total Medals Each </a:t>
            </a:r>
            <a:r>
              <a:rPr lang="en-US" dirty="0" smtClean="0"/>
              <a:t>Year </a:t>
            </a:r>
            <a:r>
              <a:rPr lang="en-US" dirty="0"/>
              <a:t>By Country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881" y="814648"/>
            <a:ext cx="10449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Additional </a:t>
            </a:r>
            <a:r>
              <a:rPr lang="en-US" b="1" dirty="0"/>
              <a:t>Consideration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Political System:</a:t>
            </a:r>
            <a:r>
              <a:rPr lang="en-US" dirty="0"/>
              <a:t> Exploring the impact of political stability on medal wins. Considering the World Bank's Political Stability score as a potential feature. This score reflects government effectiveness and stability, which might influence athletic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Integrating </a:t>
            </a:r>
            <a:r>
              <a:rPr lang="en-US" dirty="0"/>
              <a:t>the Political Stability score effectively, given that it may not directly measure political systems but can serve as an indirect indicator of political conditions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882" y="4106487"/>
            <a:ext cx="10449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Further </a:t>
            </a:r>
            <a:r>
              <a:rPr lang="en-US" b="1" dirty="0"/>
              <a:t>Analysis of </a:t>
            </a:r>
            <a:r>
              <a:rPr lang="en-US" b="1" dirty="0" smtClean="0"/>
              <a:t>Region:</a:t>
            </a:r>
          </a:p>
          <a:p>
            <a:endParaRPr lang="en-US" b="1" dirty="0"/>
          </a:p>
          <a:p>
            <a:r>
              <a:rPr lang="en-US" dirty="0" smtClean="0"/>
              <a:t>I </a:t>
            </a:r>
            <a:r>
              <a:rPr lang="en-US" dirty="0"/>
              <a:t>included </a:t>
            </a:r>
            <a:r>
              <a:rPr lang="en-US" b="1" dirty="0"/>
              <a:t>Region</a:t>
            </a:r>
            <a:r>
              <a:rPr lang="en-US" dirty="0"/>
              <a:t> as a feature, considering that climate, environment, and technology might impact performance and medal counts. However, with athletes often moving to other countries for better training, I will further analyze whether these factors should be integrated into the model or if their relevance is diminished due to current athlete relocation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7" y="448887"/>
            <a:ext cx="1049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Human Development Index (HDI)</a:t>
            </a:r>
            <a:r>
              <a:rPr lang="en-US" dirty="0"/>
              <a:t> is a composite statistic used to assess and compare the overall development and well-being of countries.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073" y="1679172"/>
            <a:ext cx="9850581" cy="458862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95" y="415636"/>
            <a:ext cx="1030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Gross National Income (GNI) per capita</a:t>
            </a:r>
            <a:r>
              <a:rPr lang="en-US" dirty="0"/>
              <a:t> is a measure of a country's average income per person, adjusted for purchasing power parity (PPP). It reflects the total income earned by a country’s residents, including any income from abroad, divided by the total population.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695" y="1704109"/>
            <a:ext cx="1030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check if there is a correlation between HDI and GNI per capita because GNI per capita is an indicator used in calculating HDI. If a strong correlation exists, it might affect the model's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2226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93181"/>
              </p:ext>
            </p:extLst>
          </p:nvPr>
        </p:nvGraphicFramePr>
        <p:xfrm>
          <a:off x="1302383" y="2144689"/>
          <a:ext cx="8340381" cy="4480545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316737">
                  <a:extLst>
                    <a:ext uri="{9D8B030D-6E8A-4147-A177-3AD203B41FA5}">
                      <a16:colId xmlns:a16="http://schemas.microsoft.com/office/drawing/2014/main" val="3840536397"/>
                    </a:ext>
                  </a:extLst>
                </a:gridCol>
                <a:gridCol w="1859149">
                  <a:extLst>
                    <a:ext uri="{9D8B030D-6E8A-4147-A177-3AD203B41FA5}">
                      <a16:colId xmlns:a16="http://schemas.microsoft.com/office/drawing/2014/main" val="2721466677"/>
                    </a:ext>
                  </a:extLst>
                </a:gridCol>
                <a:gridCol w="1877741">
                  <a:extLst>
                    <a:ext uri="{9D8B030D-6E8A-4147-A177-3AD203B41FA5}">
                      <a16:colId xmlns:a16="http://schemas.microsoft.com/office/drawing/2014/main" val="561843207"/>
                    </a:ext>
                  </a:extLst>
                </a:gridCol>
                <a:gridCol w="2286754">
                  <a:extLst>
                    <a:ext uri="{9D8B030D-6E8A-4147-A177-3AD203B41FA5}">
                      <a16:colId xmlns:a16="http://schemas.microsoft.com/office/drawing/2014/main" val="1419938946"/>
                    </a:ext>
                  </a:extLst>
                </a:gridCol>
              </a:tblGrid>
              <a:tr h="359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non-null /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236454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414800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object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068637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Total_Medals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71939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Gold_Medals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33880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Silver_Medals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017596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Bronze_Medals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854174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Total_Athletes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9235423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Events_Count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559045"/>
                  </a:ext>
                </a:extLst>
              </a:tr>
              <a:tr h="238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Host_or_Not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2177353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Country_Code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7482931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population_total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401597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population_growth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986206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GNI_per_capita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635838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GDP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288413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GDP_growth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98800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447308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GDP_per_capita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8502171"/>
                  </a:ext>
                </a:extLst>
              </a:tr>
              <a:tr h="2585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Population_Percentage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452314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GDP_Percentage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853298"/>
                  </a:ext>
                </a:extLst>
              </a:tr>
              <a:tr h="201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float64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26009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4441" y="1135407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columns (total 20 columns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float64(7), int64(10), object(3)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7844" y="187682"/>
            <a:ext cx="225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" panose="020B0502040204020203" pitchFamily="34" charset="0"/>
              </a:rPr>
              <a:t>Initial Data</a:t>
            </a:r>
          </a:p>
        </p:txBody>
      </p:sp>
    </p:spTree>
    <p:extLst>
      <p:ext uri="{BB962C8B-B14F-4D97-AF65-F5344CB8AC3E}">
        <p14:creationId xmlns:p14="http://schemas.microsoft.com/office/powerpoint/2010/main" val="40986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681644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188720"/>
            <a:ext cx="5170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East Asia and Pacific</a:t>
            </a:r>
          </a:p>
          <a:p>
            <a:r>
              <a:rPr lang="en-US"/>
              <a:t>Europe and Central Asia</a:t>
            </a:r>
          </a:p>
          <a:p>
            <a:r>
              <a:rPr lang="en-US"/>
              <a:t>Latin America and Caribbean</a:t>
            </a:r>
          </a:p>
          <a:p>
            <a:r>
              <a:rPr lang="en-US"/>
              <a:t>Middle East and North Africa</a:t>
            </a:r>
          </a:p>
          <a:p>
            <a:r>
              <a:rPr lang="en-US"/>
              <a:t>North America</a:t>
            </a:r>
          </a:p>
          <a:p>
            <a:r>
              <a:rPr lang="en-US"/>
              <a:t>South Asia</a:t>
            </a:r>
          </a:p>
          <a:p>
            <a:r>
              <a:rPr lang="en-US"/>
              <a:t>Sub-Saharan Africa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1215" y="681644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Or Not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1215" y="125522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= 1 </a:t>
            </a:r>
          </a:p>
          <a:p>
            <a:r>
              <a:rPr lang="en-US" dirty="0" smtClean="0"/>
              <a:t>Not =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644" y="4164676"/>
            <a:ext cx="561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All Numeric Fields Data type to Float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5" y="1537855"/>
            <a:ext cx="10324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01 . Does Hosting the Olympics Improve Performance</a:t>
            </a:r>
            <a:r>
              <a:rPr lang="en-US" sz="4400" dirty="0" smtClean="0">
                <a:latin typeface="Bahnschrift" panose="020B0502040204020203" pitchFamily="34" charset="0"/>
              </a:rPr>
              <a:t>? </a:t>
            </a:r>
          </a:p>
          <a:p>
            <a:endParaRPr lang="en-US" sz="4400" dirty="0" smtClean="0">
              <a:latin typeface="Bahnschrift" panose="020B0502040204020203" pitchFamily="34" charset="0"/>
            </a:endParaRPr>
          </a:p>
          <a:p>
            <a:r>
              <a:rPr lang="en-US" sz="4400" dirty="0">
                <a:latin typeface="Bahnschrift" panose="020B0502040204020203" pitchFamily="34" charset="0"/>
              </a:rPr>
              <a:t>02 . Developing a Machine Learning Model for Medal Prediction</a:t>
            </a:r>
          </a:p>
        </p:txBody>
      </p:sp>
    </p:spTree>
    <p:extLst>
      <p:ext uri="{BB962C8B-B14F-4D97-AF65-F5344CB8AC3E}">
        <p14:creationId xmlns:p14="http://schemas.microsoft.com/office/powerpoint/2010/main" val="25580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923" y="2410519"/>
            <a:ext cx="938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225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24" y="324197"/>
            <a:ext cx="70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01). </a:t>
            </a:r>
            <a:r>
              <a:rPr lang="en-US" dirty="0"/>
              <a:t>Variable Importance Plot </a:t>
            </a:r>
            <a:r>
              <a:rPr lang="en-US" dirty="0" smtClean="0"/>
              <a:t>– 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526" y="893481"/>
            <a:ext cx="10642834" cy="57733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024" y="324197"/>
            <a:ext cx="70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02). Total </a:t>
            </a:r>
            <a:r>
              <a:rPr lang="en-US" dirty="0"/>
              <a:t>Medals vs. GDP Percentage (2008,2012, 2016, 2020)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526" y="893481"/>
            <a:ext cx="10642834" cy="57733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89" y="191192"/>
            <a:ext cx="49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03). Correlation </a:t>
            </a:r>
            <a:r>
              <a:rPr lang="en-US" dirty="0"/>
              <a:t>Matrix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3450" y="789710"/>
            <a:ext cx="8038407" cy="59519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2014" y="241069"/>
            <a:ext cx="36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04). Total </a:t>
            </a:r>
            <a:r>
              <a:rPr lang="en-US" dirty="0"/>
              <a:t>Medals by Region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2013" y="1188720"/>
            <a:ext cx="10016837" cy="536170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9882" y="2522487"/>
            <a:ext cx="9386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" panose="020B0502040204020203" pitchFamily="34" charset="0"/>
              </a:rPr>
              <a:t>Machine Learning Model </a:t>
            </a:r>
            <a:endParaRPr lang="en-US" sz="4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7" y="953480"/>
            <a:ext cx="10848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Z – Score Scaled -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'</a:t>
            </a:r>
            <a:r>
              <a:rPr lang="en-US" sz="1600" dirty="0" err="1" smtClean="0"/>
              <a:t>population_total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population_growth</a:t>
            </a:r>
            <a:r>
              <a:rPr lang="en-US" sz="1600" dirty="0" smtClean="0"/>
              <a:t> ', '</a:t>
            </a:r>
            <a:r>
              <a:rPr lang="en-US" sz="1600" dirty="0" err="1" smtClean="0"/>
              <a:t>GNI_per_capita</a:t>
            </a:r>
            <a:r>
              <a:rPr lang="en-US" sz="1600" dirty="0" smtClean="0"/>
              <a:t>‘ , 'GDP‘ ,‘ </a:t>
            </a:r>
            <a:r>
              <a:rPr lang="en-US" sz="1600" dirty="0" err="1" smtClean="0"/>
              <a:t>GDP_growth</a:t>
            </a:r>
            <a:r>
              <a:rPr lang="en-US" sz="1600" dirty="0" smtClean="0"/>
              <a:t>‘ , ‘</a:t>
            </a:r>
            <a:r>
              <a:rPr lang="en-US" sz="1600" dirty="0" err="1" smtClean="0"/>
              <a:t>GDP_per_capita</a:t>
            </a:r>
            <a:r>
              <a:rPr lang="en-US" sz="1600" dirty="0" smtClean="0"/>
              <a:t>',  '</a:t>
            </a:r>
            <a:r>
              <a:rPr lang="en-US" sz="1600" dirty="0" err="1" smtClean="0"/>
              <a:t>Population_Percentage</a:t>
            </a:r>
            <a:r>
              <a:rPr lang="en-US" sz="1600" dirty="0" smtClean="0"/>
              <a:t>‘ , '</a:t>
            </a:r>
            <a:r>
              <a:rPr lang="en-US" sz="1600" dirty="0" err="1" smtClean="0"/>
              <a:t>GDP_Percentage</a:t>
            </a:r>
            <a:r>
              <a:rPr lang="en-US" sz="1600" dirty="0" smtClean="0"/>
              <a:t>‘ , 'HDI‘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One-Hot Encoded –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'Region'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9135" y="2971810"/>
            <a:ext cx="524533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Models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5774" y="135478"/>
            <a:ext cx="322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" panose="020B0502040204020203" pitchFamily="34" charset="0"/>
              </a:rPr>
              <a:t>Phase 01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35" y="3391251"/>
            <a:ext cx="86701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‘Linear </a:t>
            </a:r>
            <a:r>
              <a:rPr lang="en-US" sz="1600" dirty="0"/>
              <a:t>Regression': </a:t>
            </a:r>
            <a:r>
              <a:rPr lang="en-US" sz="1600" dirty="0" err="1"/>
              <a:t>LinearRegression</a:t>
            </a:r>
            <a:r>
              <a:rPr lang="en-US" sz="1600" dirty="0"/>
              <a:t>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'Ridge': Ridge(),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 smtClean="0"/>
              <a:t>'Lasso</a:t>
            </a:r>
            <a:r>
              <a:rPr lang="en-US" sz="1600" dirty="0"/>
              <a:t>': Lasso(),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'Poisson</a:t>
            </a:r>
            <a:r>
              <a:rPr lang="en-US" sz="1600" dirty="0"/>
              <a:t>': </a:t>
            </a:r>
            <a:r>
              <a:rPr lang="en-US" sz="1600" dirty="0" err="1"/>
              <a:t>PoissonRegressor</a:t>
            </a:r>
            <a:r>
              <a:rPr lang="en-US" sz="1600" dirty="0"/>
              <a:t>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'Random </a:t>
            </a:r>
            <a:r>
              <a:rPr lang="en-US" sz="1600" dirty="0"/>
              <a:t>Forest': </a:t>
            </a:r>
            <a:r>
              <a:rPr lang="en-US" sz="1600" dirty="0" err="1"/>
              <a:t>RandomForestRegressor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'Support </a:t>
            </a:r>
            <a:r>
              <a:rPr lang="en-US" sz="1600" dirty="0"/>
              <a:t>Vector Regression': SVR(kernel='linear</a:t>
            </a:r>
            <a:r>
              <a:rPr lang="en-US" sz="1600" dirty="0" smtClean="0"/>
              <a:t>')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9381" y="5793971"/>
            <a:ext cx="10947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sz="1600" dirty="0" smtClean="0"/>
              <a:t>'</a:t>
            </a:r>
            <a:r>
              <a:rPr lang="en-US" sz="1600" dirty="0" err="1" smtClean="0"/>
              <a:t>Total_Athletes</a:t>
            </a:r>
            <a:r>
              <a:rPr lang="en-US" sz="1600" dirty="0" smtClean="0"/>
              <a:t>‘ , '</a:t>
            </a:r>
            <a:r>
              <a:rPr lang="en-US" sz="1600" dirty="0" err="1" smtClean="0"/>
              <a:t>Events_Count</a:t>
            </a:r>
            <a:r>
              <a:rPr lang="en-US" sz="1600" dirty="0" smtClean="0"/>
              <a:t>‘ , '</a:t>
            </a:r>
            <a:r>
              <a:rPr lang="en-US" sz="1600" dirty="0" err="1" smtClean="0"/>
              <a:t>Host_or_Not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population_total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population_growth</a:t>
            </a:r>
            <a:r>
              <a:rPr lang="en-US" sz="1600" dirty="0" smtClean="0"/>
              <a:t>‘ , '</a:t>
            </a:r>
            <a:r>
              <a:rPr lang="en-US" sz="1600" dirty="0" err="1" smtClean="0"/>
              <a:t>GNI_per_capita</a:t>
            </a:r>
            <a:r>
              <a:rPr lang="en-US" sz="1600" dirty="0" smtClean="0"/>
              <a:t>‘ , 'GDP‘ , '</a:t>
            </a:r>
            <a:r>
              <a:rPr lang="en-US" sz="1600" dirty="0" err="1" smtClean="0"/>
              <a:t>GDP_growth</a:t>
            </a:r>
            <a:r>
              <a:rPr lang="en-US" sz="1600" dirty="0" smtClean="0"/>
              <a:t>‘ , 'Region‘ , '</a:t>
            </a:r>
            <a:r>
              <a:rPr lang="en-US" sz="1600" dirty="0" err="1" smtClean="0"/>
              <a:t>GDP_per_capita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Population_Percentage</a:t>
            </a:r>
            <a:r>
              <a:rPr lang="en-US" sz="1600" dirty="0" smtClean="0"/>
              <a:t>‘ , '</a:t>
            </a:r>
            <a:r>
              <a:rPr lang="en-US" sz="1600" dirty="0" err="1" smtClean="0"/>
              <a:t>GDP_Percentage</a:t>
            </a:r>
            <a:r>
              <a:rPr lang="en-US" sz="1600" dirty="0" smtClean="0"/>
              <a:t>‘ , </a:t>
            </a:r>
            <a:r>
              <a:rPr lang="en-US" sz="1600" dirty="0"/>
              <a:t>'HDI'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35" y="5627716"/>
            <a:ext cx="524533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 Train Columns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135" y="421065"/>
            <a:ext cx="524533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 Scaling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23915"/>
              </p:ext>
            </p:extLst>
          </p:nvPr>
        </p:nvGraphicFramePr>
        <p:xfrm>
          <a:off x="261390" y="523220"/>
          <a:ext cx="7170188" cy="248598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14136">
                  <a:extLst>
                    <a:ext uri="{9D8B030D-6E8A-4147-A177-3AD203B41FA5}">
                      <a16:colId xmlns:a16="http://schemas.microsoft.com/office/drawing/2014/main" val="3874662951"/>
                    </a:ext>
                  </a:extLst>
                </a:gridCol>
                <a:gridCol w="2634799">
                  <a:extLst>
                    <a:ext uri="{9D8B030D-6E8A-4147-A177-3AD203B41FA5}">
                      <a16:colId xmlns:a16="http://schemas.microsoft.com/office/drawing/2014/main" val="2621252165"/>
                    </a:ext>
                  </a:extLst>
                </a:gridCol>
                <a:gridCol w="2721253">
                  <a:extLst>
                    <a:ext uri="{9D8B030D-6E8A-4147-A177-3AD203B41FA5}">
                      <a16:colId xmlns:a16="http://schemas.microsoft.com/office/drawing/2014/main" val="2876647103"/>
                    </a:ext>
                  </a:extLst>
                </a:gridCol>
              </a:tblGrid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Train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Test_R2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564446"/>
                  </a:ext>
                </a:extLst>
              </a:tr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Linear </a:t>
                      </a:r>
                      <a:r>
                        <a:rPr lang="en-US" sz="1400" u="none" strike="noStrike" dirty="0">
                          <a:effectLst/>
                        </a:rPr>
                        <a:t>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115.860113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0.702645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908821"/>
                  </a:ext>
                </a:extLst>
              </a:tr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116.267909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0.700717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541223"/>
                  </a:ext>
                </a:extLst>
              </a:tr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134.060115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0.687466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116360"/>
                  </a:ext>
                </a:extLst>
              </a:tr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Poisson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155.43979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0.145245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822740"/>
                  </a:ext>
                </a:extLst>
              </a:tr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11.466192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0.854375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476336"/>
                  </a:ext>
                </a:extLst>
              </a:tr>
              <a:tr h="35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SVR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138.77008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0.669613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4934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85183"/>
              </p:ext>
            </p:extLst>
          </p:nvPr>
        </p:nvGraphicFramePr>
        <p:xfrm>
          <a:off x="153324" y="3648803"/>
          <a:ext cx="10678159" cy="2901627"/>
        </p:xfrm>
        <a:graphic>
          <a:graphicData uri="http://schemas.openxmlformats.org/drawingml/2006/table">
            <a:tbl>
              <a:tblPr/>
              <a:tblGrid>
                <a:gridCol w="1382978">
                  <a:extLst>
                    <a:ext uri="{9D8B030D-6E8A-4147-A177-3AD203B41FA5}">
                      <a16:colId xmlns:a16="http://schemas.microsoft.com/office/drawing/2014/main" val="2003607815"/>
                    </a:ext>
                  </a:extLst>
                </a:gridCol>
                <a:gridCol w="1373477">
                  <a:extLst>
                    <a:ext uri="{9D8B030D-6E8A-4147-A177-3AD203B41FA5}">
                      <a16:colId xmlns:a16="http://schemas.microsoft.com/office/drawing/2014/main" val="1186133034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610844259"/>
                    </a:ext>
                  </a:extLst>
                </a:gridCol>
                <a:gridCol w="1149409">
                  <a:extLst>
                    <a:ext uri="{9D8B030D-6E8A-4147-A177-3AD203B41FA5}">
                      <a16:colId xmlns:a16="http://schemas.microsoft.com/office/drawing/2014/main" val="85617649"/>
                    </a:ext>
                  </a:extLst>
                </a:gridCol>
                <a:gridCol w="950746">
                  <a:extLst>
                    <a:ext uri="{9D8B030D-6E8A-4147-A177-3AD203B41FA5}">
                      <a16:colId xmlns:a16="http://schemas.microsoft.com/office/drawing/2014/main" val="1745457192"/>
                    </a:ext>
                  </a:extLst>
                </a:gridCol>
                <a:gridCol w="1050079">
                  <a:extLst>
                    <a:ext uri="{9D8B030D-6E8A-4147-A177-3AD203B41FA5}">
                      <a16:colId xmlns:a16="http://schemas.microsoft.com/office/drawing/2014/main" val="2157825304"/>
                    </a:ext>
                  </a:extLst>
                </a:gridCol>
                <a:gridCol w="1266479">
                  <a:extLst>
                    <a:ext uri="{9D8B030D-6E8A-4147-A177-3AD203B41FA5}">
                      <a16:colId xmlns:a16="http://schemas.microsoft.com/office/drawing/2014/main" val="883531320"/>
                    </a:ext>
                  </a:extLst>
                </a:gridCol>
                <a:gridCol w="1986635">
                  <a:extLst>
                    <a:ext uri="{9D8B030D-6E8A-4147-A177-3AD203B41FA5}">
                      <a16:colId xmlns:a16="http://schemas.microsoft.com/office/drawing/2014/main" val="2106919894"/>
                    </a:ext>
                  </a:extLst>
                </a:gridCol>
              </a:tblGrid>
              <a:tr h="47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Medals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Poisson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Regression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796536"/>
                  </a:ext>
                </a:extLst>
              </a:tr>
              <a:tr h="47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140.538222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138.178321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129.958261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149.295001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113.7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133.023632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78984"/>
                  </a:ext>
                </a:extLst>
              </a:tr>
              <a:tr h="47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104.656628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108.654256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102.37808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210.189533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100.940126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22320"/>
                  </a:ext>
                </a:extLst>
              </a:tr>
              <a:tr h="471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38.199706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37.7423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38.19935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24.991964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40.95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33.220111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846939"/>
                  </a:ext>
                </a:extLst>
              </a:tr>
              <a:tr h="484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27.405588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27.0314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23.770888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21.813028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47.31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21.361607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290718"/>
                  </a:ext>
                </a:extLst>
              </a:tr>
              <a:tr h="533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Olympic Committee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21.248297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21.521613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17.729284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17.631368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45.36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15.42964</a:t>
                      </a:r>
                    </a:p>
                  </a:txBody>
                  <a:tcPr marL="8572" marR="8572" marT="8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7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5774" y="135478"/>
            <a:ext cx="322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" panose="020B0502040204020203" pitchFamily="34" charset="0"/>
              </a:rPr>
              <a:t>Phase 02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257" y="953480"/>
            <a:ext cx="108481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Z – Score Scaled -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'</a:t>
            </a:r>
            <a:r>
              <a:rPr lang="en-US" sz="1600" dirty="0" err="1" smtClean="0"/>
              <a:t>population_total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population_growth</a:t>
            </a:r>
            <a:r>
              <a:rPr lang="en-US" sz="1600" dirty="0" smtClean="0"/>
              <a:t> ', '</a:t>
            </a:r>
            <a:r>
              <a:rPr lang="en-US" sz="1600" dirty="0" err="1" smtClean="0"/>
              <a:t>GNI_per_capita</a:t>
            </a:r>
            <a:r>
              <a:rPr lang="en-US" sz="1600" dirty="0" smtClean="0"/>
              <a:t>‘ , 'GDP‘ ,‘ </a:t>
            </a:r>
            <a:r>
              <a:rPr lang="en-US" sz="1600" dirty="0" err="1" smtClean="0"/>
              <a:t>GDP_growth</a:t>
            </a:r>
            <a:r>
              <a:rPr lang="en-US" sz="1600" dirty="0" smtClean="0"/>
              <a:t>‘ , ‘</a:t>
            </a:r>
            <a:r>
              <a:rPr lang="en-US" sz="1600" dirty="0" err="1" smtClean="0"/>
              <a:t>GDP_per_capita</a:t>
            </a:r>
            <a:r>
              <a:rPr lang="en-US" sz="1600" dirty="0" smtClean="0"/>
              <a:t>', 'HDI‘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One-Hot Encoded -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'Region‘</a:t>
            </a:r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0000"/>
                </a:solidFill>
              </a:rPr>
              <a:t>Population_Percentage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FF0000"/>
                </a:solidFill>
              </a:rPr>
              <a:t>GDP_Percentage</a:t>
            </a:r>
            <a:r>
              <a:rPr lang="en-US" sz="1600" dirty="0"/>
              <a:t> features are </a:t>
            </a:r>
            <a:r>
              <a:rPr lang="en-US" sz="1600" dirty="0">
                <a:solidFill>
                  <a:srgbClr val="FF0000"/>
                </a:solidFill>
              </a:rPr>
              <a:t>not normalized </a:t>
            </a:r>
            <a:r>
              <a:rPr lang="en-US" sz="1600" dirty="0"/>
              <a:t>and used in their original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35" y="2971810"/>
            <a:ext cx="524533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Models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35" y="3391251"/>
            <a:ext cx="86701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‘Linear </a:t>
            </a:r>
            <a:r>
              <a:rPr lang="en-US" sz="1600" dirty="0"/>
              <a:t>Regression': </a:t>
            </a:r>
            <a:r>
              <a:rPr lang="en-US" sz="1600" dirty="0" err="1"/>
              <a:t>LinearRegression</a:t>
            </a:r>
            <a:r>
              <a:rPr lang="en-US" sz="1600" dirty="0"/>
              <a:t>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'Ridge': Ridge(),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 smtClean="0"/>
              <a:t>'Lasso</a:t>
            </a:r>
            <a:r>
              <a:rPr lang="en-US" sz="1600" dirty="0"/>
              <a:t>': Lasso(),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'Random </a:t>
            </a:r>
            <a:r>
              <a:rPr lang="en-US" sz="1600" dirty="0"/>
              <a:t>Forest': </a:t>
            </a:r>
            <a:r>
              <a:rPr lang="en-US" sz="1600" dirty="0" err="1"/>
              <a:t>RandomForestRegressor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 smtClean="0"/>
              <a:t>random_state</a:t>
            </a:r>
            <a:r>
              <a:rPr lang="en-US" sz="1600" dirty="0" smtClean="0"/>
              <a:t>=42),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'Support </a:t>
            </a:r>
            <a:r>
              <a:rPr lang="en-US" sz="1600" dirty="0"/>
              <a:t>Vector Regression': SVR(kernel='linear</a:t>
            </a:r>
            <a:r>
              <a:rPr lang="en-US" sz="1600" dirty="0" smtClean="0"/>
              <a:t>')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49135" y="421065"/>
            <a:ext cx="524533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 Scaling 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9257" y="5461461"/>
            <a:ext cx="529520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Special Conditions :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257" y="6068290"/>
            <a:ext cx="636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01). Predicted </a:t>
            </a:r>
            <a:r>
              <a:rPr lang="en-US" sz="1600" dirty="0"/>
              <a:t>medals must be integers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02). No </a:t>
            </a:r>
            <a:r>
              <a:rPr lang="en-US" sz="1600" dirty="0"/>
              <a:t>negative values; minimum is 0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5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51983"/>
              </p:ext>
            </p:extLst>
          </p:nvPr>
        </p:nvGraphicFramePr>
        <p:xfrm>
          <a:off x="439014" y="2053244"/>
          <a:ext cx="9411567" cy="4522122"/>
        </p:xfrm>
        <a:graphic>
          <a:graphicData uri="http://schemas.openxmlformats.org/drawingml/2006/table">
            <a:tbl>
              <a:tblPr/>
              <a:tblGrid>
                <a:gridCol w="2603952">
                  <a:extLst>
                    <a:ext uri="{9D8B030D-6E8A-4147-A177-3AD203B41FA5}">
                      <a16:colId xmlns:a16="http://schemas.microsoft.com/office/drawing/2014/main" val="3417254131"/>
                    </a:ext>
                  </a:extLst>
                </a:gridCol>
                <a:gridCol w="2280982">
                  <a:extLst>
                    <a:ext uri="{9D8B030D-6E8A-4147-A177-3AD203B41FA5}">
                      <a16:colId xmlns:a16="http://schemas.microsoft.com/office/drawing/2014/main" val="1783239851"/>
                    </a:ext>
                  </a:extLst>
                </a:gridCol>
                <a:gridCol w="1312068">
                  <a:extLst>
                    <a:ext uri="{9D8B030D-6E8A-4147-A177-3AD203B41FA5}">
                      <a16:colId xmlns:a16="http://schemas.microsoft.com/office/drawing/2014/main" val="3772605351"/>
                    </a:ext>
                  </a:extLst>
                </a:gridCol>
                <a:gridCol w="1534109">
                  <a:extLst>
                    <a:ext uri="{9D8B030D-6E8A-4147-A177-3AD203B41FA5}">
                      <a16:colId xmlns:a16="http://schemas.microsoft.com/office/drawing/2014/main" val="644212722"/>
                    </a:ext>
                  </a:extLst>
                </a:gridCol>
                <a:gridCol w="1680456">
                  <a:extLst>
                    <a:ext uri="{9D8B030D-6E8A-4147-A177-3AD203B41FA5}">
                      <a16:colId xmlns:a16="http://schemas.microsoft.com/office/drawing/2014/main" val="4107408000"/>
                    </a:ext>
                  </a:extLst>
                </a:gridCol>
              </a:tblGrid>
              <a:tr h="416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R^2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191813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Linear 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Without 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7.195084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51.769231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0.858774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52348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Linear 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7.195084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51.769231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0.858774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5456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Lasso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Without 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7.00157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49.021978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0.866268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0997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Lasso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19.146916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366.604396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-0.000095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69221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Without 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7.378317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54.43956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0.851489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0224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7.088142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50.241758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0.862941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861285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SVR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Without 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16.597696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275.483516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0.248482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069984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SVR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9.876713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97.549451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0.733886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299898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RandomForest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Without 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6.215012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38.626374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0.894627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7167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RandomForest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 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6.028321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36.340659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0.900863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0353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817" y="756459"/>
            <a:ext cx="10648605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Get results for the Z-Score normalized target value of total medals and the original target value of total medals.</a:t>
            </a:r>
          </a:p>
        </p:txBody>
      </p:sp>
    </p:spTree>
    <p:extLst>
      <p:ext uri="{BB962C8B-B14F-4D97-AF65-F5344CB8AC3E}">
        <p14:creationId xmlns:p14="http://schemas.microsoft.com/office/powerpoint/2010/main" val="18779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9" y="723207"/>
            <a:ext cx="102828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hnschrift" panose="020B0502040204020203" pitchFamily="34" charset="0"/>
              </a:rPr>
              <a:t>Does Hosting the Olympics Improve Performance?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3" y="4031671"/>
            <a:ext cx="10224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hosting the Olympics boost a country's performance? This theme explores whether factors like home advantage and increased investment lead to more medals for host nations, or if other factors have a greater influence on success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explore this question, I will use SQL Server for data joining and cleaning, combining Olympic performance data with factors like host status </a:t>
            </a:r>
            <a:r>
              <a:rPr lang="en-US" dirty="0" smtClean="0"/>
              <a:t>For </a:t>
            </a:r>
            <a:r>
              <a:rPr lang="en-US" dirty="0"/>
              <a:t>visualizations, I will use Tableau to present clear, impactful insights into how hosting affects medal counts, allowing for easy comparison and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7042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817" y="756459"/>
            <a:ext cx="10648605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Get results for the Z-Score normalized target value of total medals and the original target value of total medals.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41760"/>
              </p:ext>
            </p:extLst>
          </p:nvPr>
        </p:nvGraphicFramePr>
        <p:xfrm>
          <a:off x="207817" y="1720735"/>
          <a:ext cx="10889674" cy="4485267"/>
        </p:xfrm>
        <a:graphic>
          <a:graphicData uri="http://schemas.openxmlformats.org/drawingml/2006/table">
            <a:tbl>
              <a:tblPr/>
              <a:tblGrid>
                <a:gridCol w="968925">
                  <a:extLst>
                    <a:ext uri="{9D8B030D-6E8A-4147-A177-3AD203B41FA5}">
                      <a16:colId xmlns:a16="http://schemas.microsoft.com/office/drawing/2014/main" val="3177604864"/>
                    </a:ext>
                  </a:extLst>
                </a:gridCol>
                <a:gridCol w="807862">
                  <a:extLst>
                    <a:ext uri="{9D8B030D-6E8A-4147-A177-3AD203B41FA5}">
                      <a16:colId xmlns:a16="http://schemas.microsoft.com/office/drawing/2014/main" val="4109133155"/>
                    </a:ext>
                  </a:extLst>
                </a:gridCol>
                <a:gridCol w="586155">
                  <a:extLst>
                    <a:ext uri="{9D8B030D-6E8A-4147-A177-3AD203B41FA5}">
                      <a16:colId xmlns:a16="http://schemas.microsoft.com/office/drawing/2014/main" val="3972883099"/>
                    </a:ext>
                  </a:extLst>
                </a:gridCol>
                <a:gridCol w="586155">
                  <a:extLst>
                    <a:ext uri="{9D8B030D-6E8A-4147-A177-3AD203B41FA5}">
                      <a16:colId xmlns:a16="http://schemas.microsoft.com/office/drawing/2014/main" val="1977467837"/>
                    </a:ext>
                  </a:extLst>
                </a:gridCol>
                <a:gridCol w="586155">
                  <a:extLst>
                    <a:ext uri="{9D8B030D-6E8A-4147-A177-3AD203B41FA5}">
                      <a16:colId xmlns:a16="http://schemas.microsoft.com/office/drawing/2014/main" val="1286834193"/>
                    </a:ext>
                  </a:extLst>
                </a:gridCol>
                <a:gridCol w="586155">
                  <a:extLst>
                    <a:ext uri="{9D8B030D-6E8A-4147-A177-3AD203B41FA5}">
                      <a16:colId xmlns:a16="http://schemas.microsoft.com/office/drawing/2014/main" val="2025711262"/>
                    </a:ext>
                  </a:extLst>
                </a:gridCol>
                <a:gridCol w="899481">
                  <a:extLst>
                    <a:ext uri="{9D8B030D-6E8A-4147-A177-3AD203B41FA5}">
                      <a16:colId xmlns:a16="http://schemas.microsoft.com/office/drawing/2014/main" val="1502236021"/>
                    </a:ext>
                  </a:extLst>
                </a:gridCol>
                <a:gridCol w="1179539">
                  <a:extLst>
                    <a:ext uri="{9D8B030D-6E8A-4147-A177-3AD203B41FA5}">
                      <a16:colId xmlns:a16="http://schemas.microsoft.com/office/drawing/2014/main" val="3844087617"/>
                    </a:ext>
                  </a:extLst>
                </a:gridCol>
                <a:gridCol w="1233369">
                  <a:extLst>
                    <a:ext uri="{9D8B030D-6E8A-4147-A177-3AD203B41FA5}">
                      <a16:colId xmlns:a16="http://schemas.microsoft.com/office/drawing/2014/main" val="4005934971"/>
                    </a:ext>
                  </a:extLst>
                </a:gridCol>
                <a:gridCol w="1086751">
                  <a:extLst>
                    <a:ext uri="{9D8B030D-6E8A-4147-A177-3AD203B41FA5}">
                      <a16:colId xmlns:a16="http://schemas.microsoft.com/office/drawing/2014/main" val="519460242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1547519108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1076838242"/>
                    </a:ext>
                  </a:extLst>
                </a:gridCol>
              </a:tblGrid>
              <a:tr h="691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Country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Actual 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LR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Lasso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Ridge 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SVR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Random Forest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Lasso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Ridge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SVR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RF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Normalized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16861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USA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113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118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114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114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692045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CHN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88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90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85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99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90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92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413591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JPN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81621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GBR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51191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ROC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5904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AUS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35311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NED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25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370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FRA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43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09129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GER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24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49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36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9012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ITA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18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31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12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27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30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11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5774" y="135478"/>
            <a:ext cx="322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" panose="020B0502040204020203" pitchFamily="34" charset="0"/>
              </a:rPr>
              <a:t>Phase 03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258" y="3029539"/>
            <a:ext cx="6949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Z – Score Scaled -</a:t>
            </a:r>
            <a:endParaRPr lang="en-US" sz="1600" dirty="0"/>
          </a:p>
          <a:p>
            <a:r>
              <a:rPr lang="en-US" sz="1600" dirty="0" smtClean="0"/>
              <a:t>'</a:t>
            </a:r>
            <a:r>
              <a:rPr lang="en-US" sz="1600" dirty="0" err="1" smtClean="0"/>
              <a:t>population_growth</a:t>
            </a:r>
            <a:r>
              <a:rPr lang="en-US" sz="1600" dirty="0" smtClean="0"/>
              <a:t> ',‘ </a:t>
            </a:r>
            <a:r>
              <a:rPr lang="en-US" sz="1600" dirty="0" err="1" smtClean="0"/>
              <a:t>GDP_growth</a:t>
            </a:r>
            <a:r>
              <a:rPr lang="en-US" sz="1600" dirty="0" smtClean="0"/>
              <a:t>‘ ,, 'HDI‘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One-Hot Encoded –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'Region'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4507145"/>
            <a:ext cx="524533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Models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566" y="4886234"/>
            <a:ext cx="86701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‘Linear </a:t>
            </a:r>
            <a:r>
              <a:rPr lang="en-US" sz="1600" dirty="0"/>
              <a:t>Regression': </a:t>
            </a:r>
            <a:r>
              <a:rPr lang="en-US" sz="1600" dirty="0" err="1"/>
              <a:t>LinearRegression</a:t>
            </a:r>
            <a:r>
              <a:rPr lang="en-US" sz="1600" dirty="0"/>
              <a:t>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 </a:t>
            </a:r>
            <a:r>
              <a:rPr lang="en-US" sz="1600" dirty="0"/>
              <a:t>'Ridge': Ridge(),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 smtClean="0"/>
              <a:t>'Lasso</a:t>
            </a:r>
            <a:r>
              <a:rPr lang="en-US" sz="1600" dirty="0"/>
              <a:t>': Lasso(),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Weighted LR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'Random </a:t>
            </a:r>
            <a:r>
              <a:rPr lang="en-US" sz="1600" dirty="0"/>
              <a:t>Forest': </a:t>
            </a:r>
            <a:r>
              <a:rPr lang="en-US" sz="1600" dirty="0" err="1"/>
              <a:t>RandomForestRegressor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</a:t>
            </a:r>
            <a:r>
              <a:rPr lang="en-US" sz="1600" dirty="0" smtClean="0"/>
              <a:t>),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9258" y="2583263"/>
            <a:ext cx="524533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 Scaling 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258" y="366310"/>
            <a:ext cx="524533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Principal Component </a:t>
            </a:r>
            <a:r>
              <a:rPr lang="en-US" dirty="0" smtClean="0"/>
              <a:t>Analysis 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258" y="823097"/>
            <a:ext cx="5577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GDP and </a:t>
            </a:r>
            <a:r>
              <a:rPr lang="en-US" sz="1600" dirty="0" err="1"/>
              <a:t>GDP_Percentage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 smtClean="0"/>
              <a:t>population_total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err="1"/>
              <a:t>population_percentage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/>
              <a:t>GNI_per_capita</a:t>
            </a:r>
            <a:r>
              <a:rPr lang="en-US" sz="1600" dirty="0"/>
              <a:t> and </a:t>
            </a:r>
            <a:r>
              <a:rPr lang="en-US" sz="1600" dirty="0" err="1"/>
              <a:t>GDP_per_capita</a:t>
            </a:r>
            <a:r>
              <a:rPr lang="en-US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/>
              <a:t>Events_Count</a:t>
            </a:r>
            <a:r>
              <a:rPr lang="en-US" sz="1600" dirty="0"/>
              <a:t> and </a:t>
            </a:r>
            <a:r>
              <a:rPr lang="en-US" sz="1600" dirty="0" err="1"/>
              <a:t>Total_Athletes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34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9" y="482138"/>
            <a:ext cx="477150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Special Conditions 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259" y="1088967"/>
            <a:ext cx="636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01). Predicted </a:t>
            </a:r>
            <a:r>
              <a:rPr lang="en-US" sz="1600" dirty="0"/>
              <a:t>medals must be integers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02). No </a:t>
            </a:r>
            <a:r>
              <a:rPr lang="en-US" sz="1600" dirty="0"/>
              <a:t>negative values; minimum is 0</a:t>
            </a:r>
            <a:r>
              <a:rPr lang="en-US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259" y="2527069"/>
            <a:ext cx="524533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 Train Columns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59" y="3192087"/>
            <a:ext cx="1047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'</a:t>
            </a:r>
            <a:r>
              <a:rPr lang="en-US" sz="1600" dirty="0" err="1"/>
              <a:t>Host_or_Not</a:t>
            </a:r>
            <a:r>
              <a:rPr lang="en-US" sz="1600" dirty="0"/>
              <a:t>', 'GDP_PCA', '</a:t>
            </a:r>
            <a:r>
              <a:rPr lang="en-US" sz="1600" dirty="0" err="1"/>
              <a:t>population_PCA</a:t>
            </a:r>
            <a:r>
              <a:rPr lang="en-US" sz="1600" dirty="0"/>
              <a:t>', </a:t>
            </a:r>
            <a:r>
              <a:rPr lang="en-US" sz="1600" dirty="0" smtClean="0"/>
              <a:t>'</a:t>
            </a:r>
            <a:r>
              <a:rPr lang="en-US" sz="1600" dirty="0" err="1" smtClean="0"/>
              <a:t>income_PCA</a:t>
            </a:r>
            <a:r>
              <a:rPr lang="en-US" sz="1600" dirty="0" smtClean="0"/>
              <a:t>‘ , '</a:t>
            </a:r>
            <a:r>
              <a:rPr lang="en-US" sz="1600" dirty="0" err="1" smtClean="0"/>
              <a:t>athletes_PCA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population_growth_zscore</a:t>
            </a:r>
            <a:r>
              <a:rPr lang="en-US" sz="1600" dirty="0" smtClean="0"/>
              <a:t>‘ , '</a:t>
            </a:r>
            <a:r>
              <a:rPr lang="en-US" sz="1600" dirty="0" err="1" smtClean="0"/>
              <a:t>GDP_growth_zscore</a:t>
            </a:r>
            <a:r>
              <a:rPr lang="en-US" sz="1600" dirty="0" smtClean="0"/>
              <a:t>‘ ,'</a:t>
            </a:r>
            <a:r>
              <a:rPr lang="en-US" sz="1600" dirty="0" err="1" smtClean="0"/>
              <a:t>HDI_zscore</a:t>
            </a:r>
            <a:r>
              <a:rPr lang="en-US" sz="1600" dirty="0" smtClean="0"/>
              <a:t>‘ , </a:t>
            </a:r>
            <a:r>
              <a:rPr lang="en-US" sz="1600" dirty="0"/>
              <a:t>'</a:t>
            </a:r>
            <a:r>
              <a:rPr lang="en-US" sz="1600" dirty="0" err="1"/>
              <a:t>Region_Europe</a:t>
            </a:r>
            <a:r>
              <a:rPr lang="en-US" sz="1600" dirty="0"/>
              <a:t> and Central </a:t>
            </a:r>
            <a:r>
              <a:rPr lang="en-US" sz="1600" dirty="0" smtClean="0"/>
              <a:t>Asia‘ , '</a:t>
            </a:r>
            <a:r>
              <a:rPr lang="en-US" sz="1600" dirty="0" err="1" smtClean="0"/>
              <a:t>Region_Latin</a:t>
            </a:r>
            <a:r>
              <a:rPr lang="en-US" sz="1600" dirty="0" smtClean="0"/>
              <a:t> </a:t>
            </a:r>
            <a:r>
              <a:rPr lang="en-US" sz="1600" dirty="0"/>
              <a:t>America and </a:t>
            </a:r>
            <a:r>
              <a:rPr lang="en-US" sz="1600" dirty="0" smtClean="0"/>
              <a:t>Caribbean‘ , '</a:t>
            </a:r>
            <a:r>
              <a:rPr lang="en-US" sz="1600" dirty="0" err="1" smtClean="0"/>
              <a:t>Region_Middle</a:t>
            </a:r>
            <a:r>
              <a:rPr lang="en-US" sz="1600" dirty="0" smtClean="0"/>
              <a:t> </a:t>
            </a:r>
            <a:r>
              <a:rPr lang="en-US" sz="1600" dirty="0"/>
              <a:t>East and North </a:t>
            </a:r>
            <a:r>
              <a:rPr lang="en-US" sz="1600" dirty="0" smtClean="0"/>
              <a:t>Africa‘ , '</a:t>
            </a:r>
            <a:r>
              <a:rPr lang="en-US" sz="1600" dirty="0" err="1" smtClean="0"/>
              <a:t>Region_North</a:t>
            </a:r>
            <a:r>
              <a:rPr lang="en-US" sz="1600" dirty="0" smtClean="0"/>
              <a:t> America‘ , '</a:t>
            </a:r>
            <a:r>
              <a:rPr lang="en-US" sz="1600" dirty="0" err="1" smtClean="0"/>
              <a:t>Region_South</a:t>
            </a:r>
            <a:r>
              <a:rPr lang="en-US" sz="1600" dirty="0" smtClean="0"/>
              <a:t> Asia‘ , </a:t>
            </a:r>
            <a:r>
              <a:rPr lang="en-US" sz="1600" dirty="0"/>
              <a:t>'</a:t>
            </a:r>
            <a:r>
              <a:rPr lang="en-US" sz="1600" dirty="0" err="1"/>
              <a:t>Region_Sub</a:t>
            </a:r>
            <a:r>
              <a:rPr lang="en-US" sz="1600" dirty="0"/>
              <a:t>-Saharan Africa'</a:t>
            </a:r>
          </a:p>
        </p:txBody>
      </p:sp>
    </p:spTree>
    <p:extLst>
      <p:ext uri="{BB962C8B-B14F-4D97-AF65-F5344CB8AC3E}">
        <p14:creationId xmlns:p14="http://schemas.microsoft.com/office/powerpoint/2010/main" val="12488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71294"/>
              </p:ext>
            </p:extLst>
          </p:nvPr>
        </p:nvGraphicFramePr>
        <p:xfrm>
          <a:off x="4790382" y="457011"/>
          <a:ext cx="5916411" cy="2577132"/>
        </p:xfrm>
        <a:graphic>
          <a:graphicData uri="http://schemas.openxmlformats.org/drawingml/2006/table">
            <a:tbl>
              <a:tblPr/>
              <a:tblGrid>
                <a:gridCol w="2276327">
                  <a:extLst>
                    <a:ext uri="{9D8B030D-6E8A-4147-A177-3AD203B41FA5}">
                      <a16:colId xmlns:a16="http://schemas.microsoft.com/office/drawing/2014/main" val="2539905393"/>
                    </a:ext>
                  </a:extLst>
                </a:gridCol>
                <a:gridCol w="1446229">
                  <a:extLst>
                    <a:ext uri="{9D8B030D-6E8A-4147-A177-3AD203B41FA5}">
                      <a16:colId xmlns:a16="http://schemas.microsoft.com/office/drawing/2014/main" val="3423561532"/>
                    </a:ext>
                  </a:extLst>
                </a:gridCol>
                <a:gridCol w="2193855">
                  <a:extLst>
                    <a:ext uri="{9D8B030D-6E8A-4147-A177-3AD203B41FA5}">
                      <a16:colId xmlns:a16="http://schemas.microsoft.com/office/drawing/2014/main" val="3790215495"/>
                    </a:ext>
                  </a:extLst>
                </a:gridCol>
              </a:tblGrid>
              <a:tr h="429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28823"/>
                  </a:ext>
                </a:extLst>
              </a:tr>
              <a:tr h="429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0.86177156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55.61400262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27445"/>
                  </a:ext>
                </a:extLst>
              </a:tr>
              <a:tr h="429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0.845283674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89.33924483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533259"/>
                  </a:ext>
                </a:extLst>
              </a:tr>
              <a:tr h="429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0.871604336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61.16156825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155339"/>
                  </a:ext>
                </a:extLst>
              </a:tr>
              <a:tr h="429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0.861201978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55.65246288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381974"/>
                  </a:ext>
                </a:extLst>
              </a:tr>
              <a:tr h="429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0.89240905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5.349440748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861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1674"/>
              </p:ext>
            </p:extLst>
          </p:nvPr>
        </p:nvGraphicFramePr>
        <p:xfrm>
          <a:off x="4790382" y="3582785"/>
          <a:ext cx="5916411" cy="2826329"/>
        </p:xfrm>
        <a:graphic>
          <a:graphicData uri="http://schemas.openxmlformats.org/drawingml/2006/table">
            <a:tbl>
              <a:tblPr/>
              <a:tblGrid>
                <a:gridCol w="2242185">
                  <a:extLst>
                    <a:ext uri="{9D8B030D-6E8A-4147-A177-3AD203B41FA5}">
                      <a16:colId xmlns:a16="http://schemas.microsoft.com/office/drawing/2014/main" val="555702883"/>
                    </a:ext>
                  </a:extLst>
                </a:gridCol>
                <a:gridCol w="1651534">
                  <a:extLst>
                    <a:ext uri="{9D8B030D-6E8A-4147-A177-3AD203B41FA5}">
                      <a16:colId xmlns:a16="http://schemas.microsoft.com/office/drawing/2014/main" val="4103644644"/>
                    </a:ext>
                  </a:extLst>
                </a:gridCol>
                <a:gridCol w="2022692">
                  <a:extLst>
                    <a:ext uri="{9D8B030D-6E8A-4147-A177-3AD203B41FA5}">
                      <a16:colId xmlns:a16="http://schemas.microsoft.com/office/drawing/2014/main" val="2085209554"/>
                    </a:ext>
                  </a:extLst>
                </a:gridCol>
              </a:tblGrid>
              <a:tr h="464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72802"/>
                  </a:ext>
                </a:extLst>
              </a:tr>
              <a:tr h="47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0.86177156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0.160083209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55672"/>
                  </a:ext>
                </a:extLst>
              </a:tr>
              <a:tr h="47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0.845613432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0.257160289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259073"/>
                  </a:ext>
                </a:extLst>
              </a:tr>
              <a:tr h="47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0.85985297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0.167875721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53970"/>
                  </a:ext>
                </a:extLst>
              </a:tr>
              <a:tr h="47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0.860782287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0.160193916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47128"/>
                  </a:ext>
                </a:extLst>
              </a:tr>
              <a:tr h="472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0.896426098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0.015145438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23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1768" y="1376245"/>
            <a:ext cx="278476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Without normalize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767" y="5035631"/>
            <a:ext cx="278476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normalize Y</a:t>
            </a:r>
          </a:p>
        </p:txBody>
      </p:sp>
    </p:spTree>
    <p:extLst>
      <p:ext uri="{BB962C8B-B14F-4D97-AF65-F5344CB8AC3E}">
        <p14:creationId xmlns:p14="http://schemas.microsoft.com/office/powerpoint/2010/main" val="15743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5774" y="135478"/>
            <a:ext cx="322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Bahnschrift" panose="020B0502040204020203" pitchFamily="34" charset="0"/>
              </a:rPr>
              <a:t>Phase 04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22" y="1246909"/>
            <a:ext cx="896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Consider only the Random Forest model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322" y="1911927"/>
            <a:ext cx="1035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Random Forest with cross-validation and hyperparameter tuning, along with the specified special condition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322" y="2983649"/>
            <a:ext cx="614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>
                <a:solidFill>
                  <a:srgbClr val="FF0000"/>
                </a:solidFill>
              </a:rPr>
              <a:t>Perform cross-validation</a:t>
            </a:r>
          </a:p>
          <a:p>
            <a:r>
              <a:rPr lang="en-US" sz="1600" dirty="0"/>
              <a:t>cv = </a:t>
            </a:r>
            <a:r>
              <a:rPr lang="en-US" sz="1600" dirty="0" err="1"/>
              <a:t>KFold</a:t>
            </a:r>
            <a:r>
              <a:rPr lang="en-US" sz="1600" dirty="0"/>
              <a:t>(</a:t>
            </a:r>
            <a:r>
              <a:rPr lang="en-US" sz="1600" dirty="0" err="1"/>
              <a:t>n_splits</a:t>
            </a:r>
            <a:r>
              <a:rPr lang="en-US" sz="1600" dirty="0"/>
              <a:t>=5, shuffle=True, </a:t>
            </a:r>
            <a:r>
              <a:rPr lang="en-US" sz="1600" dirty="0" err="1"/>
              <a:t>random_state</a:t>
            </a:r>
            <a:r>
              <a:rPr lang="en-US" sz="1600" dirty="0"/>
              <a:t>=42)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322" y="4055371"/>
            <a:ext cx="7140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</a:t>
            </a:r>
            <a:r>
              <a:rPr lang="en-US" sz="1600" dirty="0">
                <a:solidFill>
                  <a:srgbClr val="FF0000"/>
                </a:solidFill>
              </a:rPr>
              <a:t>Initialize the Random Forest model with the best parameters</a:t>
            </a:r>
          </a:p>
          <a:p>
            <a:r>
              <a:rPr lang="en-US" sz="1600" dirty="0"/>
              <a:t>model = </a:t>
            </a:r>
            <a:r>
              <a:rPr lang="en-US" sz="1600" dirty="0" err="1"/>
              <a:t>RandomForestRegressor</a:t>
            </a:r>
            <a:r>
              <a:rPr lang="en-US" sz="1600" dirty="0"/>
              <a:t>(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n_estimators</a:t>
            </a:r>
            <a:r>
              <a:rPr lang="en-US" sz="1600" dirty="0"/>
              <a:t>=500,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max_depth</a:t>
            </a:r>
            <a:r>
              <a:rPr lang="en-US" sz="1600" dirty="0"/>
              <a:t>=20,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max_features</a:t>
            </a:r>
            <a:r>
              <a:rPr lang="en-US" sz="1600" dirty="0"/>
              <a:t>='</a:t>
            </a:r>
            <a:r>
              <a:rPr lang="en-US" sz="1600" dirty="0" err="1"/>
              <a:t>sqrt</a:t>
            </a:r>
            <a:r>
              <a:rPr lang="en-US" sz="1600" dirty="0"/>
              <a:t>',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min_samples_split</a:t>
            </a:r>
            <a:r>
              <a:rPr lang="en-US" sz="1600" dirty="0"/>
              <a:t>=2,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min_samples_leaf</a:t>
            </a:r>
            <a:r>
              <a:rPr lang="en-US" sz="1600" dirty="0"/>
              <a:t>=1,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random_state</a:t>
            </a:r>
            <a:r>
              <a:rPr lang="en-US" sz="1600" dirty="0"/>
              <a:t>=42</a:t>
            </a:r>
          </a:p>
          <a:p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54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9" y="482138"/>
            <a:ext cx="47715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Special Conditions 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259" y="1088967"/>
            <a:ext cx="6367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01). Predicted </a:t>
            </a:r>
            <a:r>
              <a:rPr lang="en-US" sz="1600" dirty="0"/>
              <a:t>medals must be integers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02). No </a:t>
            </a:r>
            <a:r>
              <a:rPr lang="en-US" sz="1600" dirty="0"/>
              <a:t>negative values; minimum is 0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03). </a:t>
            </a:r>
            <a:r>
              <a:rPr lang="en-US" sz="1600" dirty="0" smtClean="0">
                <a:solidFill>
                  <a:srgbClr val="C00000"/>
                </a:solidFill>
              </a:rPr>
              <a:t>Predicted medals must equal actual total medals.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59" y="2527069"/>
            <a:ext cx="524533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 Train Columns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59" y="3192087"/>
            <a:ext cx="1047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'</a:t>
            </a:r>
            <a:r>
              <a:rPr lang="en-US" sz="1600" dirty="0" err="1"/>
              <a:t>Host_or_Not</a:t>
            </a:r>
            <a:r>
              <a:rPr lang="en-US" sz="1600" dirty="0"/>
              <a:t>', 'GDP_PCA', '</a:t>
            </a:r>
            <a:r>
              <a:rPr lang="en-US" sz="1600" dirty="0" err="1"/>
              <a:t>population_PCA</a:t>
            </a:r>
            <a:r>
              <a:rPr lang="en-US" sz="1600" dirty="0"/>
              <a:t>', </a:t>
            </a:r>
            <a:r>
              <a:rPr lang="en-US" sz="1600" dirty="0" smtClean="0"/>
              <a:t>'</a:t>
            </a:r>
            <a:r>
              <a:rPr lang="en-US" sz="1600" dirty="0" err="1" smtClean="0"/>
              <a:t>income_PCA</a:t>
            </a:r>
            <a:r>
              <a:rPr lang="en-US" sz="1600" dirty="0" smtClean="0"/>
              <a:t>‘ , '</a:t>
            </a:r>
            <a:r>
              <a:rPr lang="en-US" sz="1600" dirty="0" err="1" smtClean="0"/>
              <a:t>athletes_PCA</a:t>
            </a:r>
            <a:r>
              <a:rPr lang="en-US" sz="1600" dirty="0" smtClean="0"/>
              <a:t>‘ , '</a:t>
            </a:r>
            <a:r>
              <a:rPr lang="en-US" sz="1600" dirty="0" err="1" smtClean="0"/>
              <a:t>population_growth_zscore</a:t>
            </a:r>
            <a:r>
              <a:rPr lang="en-US" sz="1600" dirty="0" smtClean="0"/>
              <a:t>‘ , '</a:t>
            </a:r>
            <a:r>
              <a:rPr lang="en-US" sz="1600" dirty="0" err="1" smtClean="0"/>
              <a:t>GDP_growth_zscore</a:t>
            </a:r>
            <a:r>
              <a:rPr lang="en-US" sz="1600" dirty="0" smtClean="0"/>
              <a:t>‘ ,'</a:t>
            </a:r>
            <a:r>
              <a:rPr lang="en-US" sz="1600" dirty="0" err="1" smtClean="0"/>
              <a:t>HDI_zscore</a:t>
            </a:r>
            <a:r>
              <a:rPr lang="en-US" sz="1600" dirty="0" smtClean="0"/>
              <a:t>‘ , </a:t>
            </a:r>
            <a:r>
              <a:rPr lang="en-US" sz="1600" dirty="0"/>
              <a:t>'</a:t>
            </a:r>
            <a:r>
              <a:rPr lang="en-US" sz="1600" dirty="0" err="1"/>
              <a:t>Region_Europe</a:t>
            </a:r>
            <a:r>
              <a:rPr lang="en-US" sz="1600" dirty="0"/>
              <a:t> and Central </a:t>
            </a:r>
            <a:r>
              <a:rPr lang="en-US" sz="1600" dirty="0" smtClean="0"/>
              <a:t>Asia‘ , '</a:t>
            </a:r>
            <a:r>
              <a:rPr lang="en-US" sz="1600" dirty="0" err="1" smtClean="0"/>
              <a:t>Region_Latin</a:t>
            </a:r>
            <a:r>
              <a:rPr lang="en-US" sz="1600" dirty="0" smtClean="0"/>
              <a:t> </a:t>
            </a:r>
            <a:r>
              <a:rPr lang="en-US" sz="1600" dirty="0"/>
              <a:t>America and </a:t>
            </a:r>
            <a:r>
              <a:rPr lang="en-US" sz="1600" dirty="0" smtClean="0"/>
              <a:t>Caribbean‘ , '</a:t>
            </a:r>
            <a:r>
              <a:rPr lang="en-US" sz="1600" dirty="0" err="1" smtClean="0"/>
              <a:t>Region_Middle</a:t>
            </a:r>
            <a:r>
              <a:rPr lang="en-US" sz="1600" dirty="0" smtClean="0"/>
              <a:t> </a:t>
            </a:r>
            <a:r>
              <a:rPr lang="en-US" sz="1600" dirty="0"/>
              <a:t>East and North </a:t>
            </a:r>
            <a:r>
              <a:rPr lang="en-US" sz="1600" dirty="0" smtClean="0"/>
              <a:t>Africa‘ , '</a:t>
            </a:r>
            <a:r>
              <a:rPr lang="en-US" sz="1600" dirty="0" err="1" smtClean="0"/>
              <a:t>Region_North</a:t>
            </a:r>
            <a:r>
              <a:rPr lang="en-US" sz="1600" dirty="0" smtClean="0"/>
              <a:t> America‘ , '</a:t>
            </a:r>
            <a:r>
              <a:rPr lang="en-US" sz="1600" dirty="0" err="1" smtClean="0"/>
              <a:t>Region_South</a:t>
            </a:r>
            <a:r>
              <a:rPr lang="en-US" sz="1600" dirty="0" smtClean="0"/>
              <a:t> Asia‘ , </a:t>
            </a:r>
            <a:r>
              <a:rPr lang="en-US" sz="1600" dirty="0"/>
              <a:t>'</a:t>
            </a:r>
            <a:r>
              <a:rPr lang="en-US" sz="1600" dirty="0" err="1"/>
              <a:t>Region_Sub</a:t>
            </a:r>
            <a:r>
              <a:rPr lang="en-US" sz="1600" dirty="0"/>
              <a:t>-Saharan Africa'</a:t>
            </a:r>
          </a:p>
        </p:txBody>
      </p:sp>
    </p:spTree>
    <p:extLst>
      <p:ext uri="{BB962C8B-B14F-4D97-AF65-F5344CB8AC3E}">
        <p14:creationId xmlns:p14="http://schemas.microsoft.com/office/powerpoint/2010/main" val="1882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820"/>
              </p:ext>
            </p:extLst>
          </p:nvPr>
        </p:nvGraphicFramePr>
        <p:xfrm>
          <a:off x="615141" y="1164973"/>
          <a:ext cx="9867206" cy="4487680"/>
        </p:xfrm>
        <a:graphic>
          <a:graphicData uri="http://schemas.openxmlformats.org/drawingml/2006/table">
            <a:tbl>
              <a:tblPr/>
              <a:tblGrid>
                <a:gridCol w="2779313">
                  <a:extLst>
                    <a:ext uri="{9D8B030D-6E8A-4147-A177-3AD203B41FA5}">
                      <a16:colId xmlns:a16="http://schemas.microsoft.com/office/drawing/2014/main" val="3168919343"/>
                    </a:ext>
                  </a:extLst>
                </a:gridCol>
                <a:gridCol w="1793220">
                  <a:extLst>
                    <a:ext uri="{9D8B030D-6E8A-4147-A177-3AD203B41FA5}">
                      <a16:colId xmlns:a16="http://schemas.microsoft.com/office/drawing/2014/main" val="4293810319"/>
                    </a:ext>
                  </a:extLst>
                </a:gridCol>
                <a:gridCol w="1946197">
                  <a:extLst>
                    <a:ext uri="{9D8B030D-6E8A-4147-A177-3AD203B41FA5}">
                      <a16:colId xmlns:a16="http://schemas.microsoft.com/office/drawing/2014/main" val="1622419682"/>
                    </a:ext>
                  </a:extLst>
                </a:gridCol>
                <a:gridCol w="1773499">
                  <a:extLst>
                    <a:ext uri="{9D8B030D-6E8A-4147-A177-3AD203B41FA5}">
                      <a16:colId xmlns:a16="http://schemas.microsoft.com/office/drawing/2014/main" val="1771738271"/>
                    </a:ext>
                  </a:extLst>
                </a:gridCol>
                <a:gridCol w="1574977">
                  <a:extLst>
                    <a:ext uri="{9D8B030D-6E8A-4147-A177-3AD203B41FA5}">
                      <a16:colId xmlns:a16="http://schemas.microsoft.com/office/drawing/2014/main" val="1721096022"/>
                    </a:ext>
                  </a:extLst>
                </a:gridCol>
              </a:tblGrid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Model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Test Set 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Test Set R-squared (R²)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Test Set Std.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Training Set 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77731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Without Condition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0.943308509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0.889830944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6.354889093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5.001277383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749638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 Condition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0.945356072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0.893698103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6.242357965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5.349440748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383038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With Condition + Y Normalized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0.947478312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0.897715151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6.123275716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0.015145438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43260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Condition + Hyper para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0.954382263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0.910845504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5.716757707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5.327314522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798868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Condition + Hyper para + Y Normalized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0.95142506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0.905209645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5.894680038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0.015374254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4659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Condition + Cross Validation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0.945356072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0.893698103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6.242357965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5.349440748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86618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Condition + Cross Validation + Y Normalized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0.947478312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0.897715151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6.123275716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0.111340807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557006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All combined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0.954382263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0.910845504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5.716757707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5.327314522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32401"/>
                  </a:ext>
                </a:extLst>
              </a:tr>
              <a:tr h="448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All combined + Y Normalized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0.950337395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0.903141165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5.958648715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0.016055945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53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2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885" y="415634"/>
            <a:ext cx="10482348" cy="61597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64362"/>
              </p:ext>
            </p:extLst>
          </p:nvPr>
        </p:nvGraphicFramePr>
        <p:xfrm>
          <a:off x="395190" y="531846"/>
          <a:ext cx="4829954" cy="5859623"/>
        </p:xfrm>
        <a:graphic>
          <a:graphicData uri="http://schemas.openxmlformats.org/drawingml/2006/table">
            <a:tbl>
              <a:tblPr/>
              <a:tblGrid>
                <a:gridCol w="1551226">
                  <a:extLst>
                    <a:ext uri="{9D8B030D-6E8A-4147-A177-3AD203B41FA5}">
                      <a16:colId xmlns:a16="http://schemas.microsoft.com/office/drawing/2014/main" val="1583143478"/>
                    </a:ext>
                  </a:extLst>
                </a:gridCol>
                <a:gridCol w="1833267">
                  <a:extLst>
                    <a:ext uri="{9D8B030D-6E8A-4147-A177-3AD203B41FA5}">
                      <a16:colId xmlns:a16="http://schemas.microsoft.com/office/drawing/2014/main" val="3169099000"/>
                    </a:ext>
                  </a:extLst>
                </a:gridCol>
                <a:gridCol w="1445461">
                  <a:extLst>
                    <a:ext uri="{9D8B030D-6E8A-4147-A177-3AD203B41FA5}">
                      <a16:colId xmlns:a16="http://schemas.microsoft.com/office/drawing/2014/main" val="3385960091"/>
                    </a:ext>
                  </a:extLst>
                </a:gridCol>
              </a:tblGrid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Predicted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Medals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Total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Medals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56743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790622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66731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39141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United kingdom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339415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Russia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32276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Australia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478451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Netherlands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76967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70256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285546"/>
                  </a:ext>
                </a:extLst>
              </a:tr>
              <a:tr h="532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Italy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2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Gold Medal Rank , Overall Medal Rank &amp; Years 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50" y="1521229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846235" y="4730012"/>
            <a:ext cx="954467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Engravers MT" panose="02090707080505020304" pitchFamily="18" charset="0"/>
              </a:rPr>
              <a:t>THANK YOU</a:t>
            </a:r>
            <a:endParaRPr lang="en-US" sz="8000" b="1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Gold Medal Rank , Overall Medal Rank &amp; Years 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50" y="1521229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Olympic Medals By Country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50" y="1521229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Medal Percentage Compare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92" y="2319251"/>
            <a:ext cx="8869679" cy="43226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06241" y="1151072"/>
            <a:ext cx="5893724" cy="8395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Host Vs Non Host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950" y="1521229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451" y="299258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" panose="020B0502040204020203" pitchFamily="34" charset="0"/>
              </a:rPr>
              <a:t>Average Medal Count Compare Host and Non Host Years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012" y="1537854"/>
            <a:ext cx="9667701" cy="49045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1388</TotalTime>
  <Words>1907</Words>
  <Application>Microsoft Office PowerPoint</Application>
  <PresentationFormat>Widescreen</PresentationFormat>
  <Paragraphs>632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Bahnschrift</vt:lpstr>
      <vt:lpstr>Calibri</vt:lpstr>
      <vt:lpstr>Century Schoolbook</vt:lpstr>
      <vt:lpstr>Engravers MT</vt:lpstr>
      <vt:lpstr>Times New Roman</vt:lpstr>
      <vt:lpstr>Wingdings</vt:lpstr>
      <vt:lpstr>Wingdings 2</vt:lpstr>
      <vt:lpstr>View</vt:lpstr>
      <vt:lpstr>Summer Olympic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</dc:title>
  <dc:creator>Asus</dc:creator>
  <cp:lastModifiedBy>Asus</cp:lastModifiedBy>
  <cp:revision>50</cp:revision>
  <dcterms:created xsi:type="dcterms:W3CDTF">2024-09-12T03:50:30Z</dcterms:created>
  <dcterms:modified xsi:type="dcterms:W3CDTF">2024-10-04T10:11:57Z</dcterms:modified>
</cp:coreProperties>
</file>