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22F48A-F894-4564-9FF5-D974CD1B2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5D6B58A-9160-4021-9439-AE785B16C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F0E3BC1-6269-46A3-AC5A-4C616DC3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90F0B42-6F40-4230-8CE8-33BA0859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BA0C20-124C-4C89-8258-F624322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6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98FF47-E909-4528-8FDB-8AAF0E9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75B758D-74D9-40FB-BB6B-2FF3B091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D6B4650-EB48-4E7C-9F39-AD8D7F61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6F44DEB-4802-41C8-898C-9C799775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0DE64E-116A-4E61-BE34-2137E3B2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4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6ED32F6-E2F0-4030-86D4-80F2321E7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101B5FE-056D-4B22-858B-76DC13BAB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FE6DCFF-D7EB-4F9D-A94B-56F901A4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6F3EEEA-70BC-4C35-BAD6-073DB02D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944933-74EA-4406-8863-79DE09E8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ED7110-1B61-44E7-BCF0-29583491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619"/>
          </a:xfrm>
        </p:spPr>
        <p:txBody>
          <a:bodyPr>
            <a:normAutofit/>
          </a:bodyPr>
          <a:lstStyle>
            <a:lvl1pPr>
              <a:defRPr sz="3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9325157-6755-484D-A55A-A4912080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25"/>
            <a:ext cx="10515600" cy="467416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B0BFE1A-99C1-4C72-AB8F-BF024F33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4D290B-32B3-49F3-B373-A1761E87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0FE912-83C1-47C9-A3BC-BD34C205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7BAC8E-F602-4422-8E2D-2B1F8F9B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A445856-49AF-4B85-A36F-9E6F4B2C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31A0E14-7725-44B4-89FA-DB535C44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90EE4CC-5D80-4D11-8A73-9602D0C1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6A187E6-7346-4559-A611-47F163EB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3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3EAA69-6474-4609-8F33-18CDCF75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1A8DDD-FD7A-4FCF-8D69-05100FEF0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EA94DD5-7DB5-454E-8072-29EF496F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6289FC1-0C60-4ECD-919F-76291231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22F0FCD-4134-42C0-B87D-AF608485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2BF5873-C8D2-48B0-B362-A61E8CAF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1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BE3989-AD87-40A3-8E10-7471E342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20075C3-CC78-45D9-9A99-5B6463C9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1D6FBA0-5668-45F5-842E-775C0D5E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CBA3589-96F4-464C-9EBD-C9AFD6EEA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02D188A-9563-4825-B9BB-C7BB3900C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76C1E974-CF8A-4DD0-B5EB-61B058F4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63B1585-7FFD-40F6-A51E-34FC9EE6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77BA297-F6E6-4F77-88D7-7ADC21C6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941788-4D98-4804-AF69-B304B82A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3A67C53-29D8-4D29-90A6-E5B1A6A2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503FF17-003B-441C-8BC7-6804ECD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83D82F6-3729-4BE0-B34F-FA3DF3E6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8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214D635D-58FE-426E-B97E-5DFEC33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CF8DD8E-CCBA-43BE-9D75-44CD43B6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6417A8A-7757-4DA4-8F36-823D22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8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30540A2-98EA-4C7E-B3B1-4CA2634B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0679386-926A-45D7-AF40-B8ABEE82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E784F95-F48A-469F-8E06-E8BD46A0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7F9F0B0-116B-49EB-B76A-7B2C697C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A65E8A6-6EC1-4995-942C-6A0DC973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620812D-51E4-4A11-A61F-F1C95C9D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77775D-D7C0-401A-A5DE-183CCC09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C21847E-83DE-4767-A980-6844DEF5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19F0B41-2A27-4E86-9784-D7068F47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1A233DD-B6BD-4FB2-8A51-7FE8ECE0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A139389-FFE0-4913-BAC7-16424F26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BE64213-90A3-4F4E-9086-84E3A86A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133CA92-0702-4730-BAC0-4884FB0A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297C4C1-327E-4192-A51A-5EC1DB3D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A746941-A129-4FF9-AF52-EA2F5F972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B92E-D05E-4ED4-92EE-233559AD4A37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BBB95C9-28DB-43DF-AAF8-1924A4F3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7DFD8E-A669-4435-8BD0-68E5EAB0B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B470-5A7B-4041-8D75-8111B2FB3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7E9BAE3-5E3B-40C8-B740-683B64C4EC1A}"/>
              </a:ext>
            </a:extLst>
          </p:cNvPr>
          <p:cNvSpPr txBox="1"/>
          <p:nvPr/>
        </p:nvSpPr>
        <p:spPr>
          <a:xfrm>
            <a:off x="1519848" y="1698230"/>
            <a:ext cx="9147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Data-driven Autocompletion for Keyframe Animation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FEF6445-8824-4D3B-B11A-49AA46715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99" y="2561028"/>
            <a:ext cx="2866667" cy="11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92E6110-2A81-4290-AEBA-BCF0E22A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68" y="2544023"/>
            <a:ext cx="2933333" cy="11714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4B6DF35-A5CB-4C66-A5B2-67ED59DFBE66}"/>
              </a:ext>
            </a:extLst>
          </p:cNvPr>
          <p:cNvSpPr txBox="1"/>
          <p:nvPr/>
        </p:nvSpPr>
        <p:spPr>
          <a:xfrm>
            <a:off x="4980699" y="5096635"/>
            <a:ext cx="222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118039910141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6F96174D-98DF-4226-9D2F-D688BDC41B07}"/>
              </a:ext>
            </a:extLst>
          </p:cNvPr>
          <p:cNvSpPr txBox="1"/>
          <p:nvPr/>
        </p:nvSpPr>
        <p:spPr>
          <a:xfrm>
            <a:off x="5539666" y="4294368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于泽汉</a:t>
            </a:r>
          </a:p>
        </p:txBody>
      </p:sp>
    </p:spTree>
    <p:extLst>
      <p:ext uri="{BB962C8B-B14F-4D97-AF65-F5344CB8AC3E}">
        <p14:creationId xmlns:p14="http://schemas.microsoft.com/office/powerpoint/2010/main" val="14552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3E8602-9780-4A14-8364-360D9786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The Articulated Lamp Model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E713E19-4F1A-4551-8934-9C7F4F36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4 links and 6 DOF</a:t>
            </a:r>
          </a:p>
          <a:p>
            <a:r>
              <a:rPr lang="en-US" altLang="zh-CN"/>
              <a:t>Euip each joint with a PD controller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69BC4BD-586A-4A86-8EC4-9B6FBA15C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95" y="2538958"/>
            <a:ext cx="4923809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002500E-DC57-4768-8643-66585327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4" y="2229430"/>
            <a:ext cx="6265333" cy="45575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949340-1DD0-4BFF-96F3-C457F4D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Control Scheme for Jumping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5CC8A1-7303-4A29-BD7C-2DB51AB0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274492"/>
            <a:ext cx="10515600" cy="4674166"/>
          </a:xfrm>
        </p:spPr>
        <p:txBody>
          <a:bodyPr/>
          <a:lstStyle/>
          <a:p>
            <a:r>
              <a:rPr lang="en-US" altLang="zh-CN"/>
              <a:t>periodic controller synthesis technique</a:t>
            </a:r>
          </a:p>
          <a:p>
            <a:pPr lvl="1"/>
            <a:r>
              <a:rPr lang="en-US" altLang="zh-CN"/>
              <a:t>a simple fnite state machine (FSM)</a:t>
            </a:r>
          </a:p>
          <a:p>
            <a:pPr lvl="1"/>
            <a:r>
              <a:rPr lang="en-US" altLang="zh-CN"/>
              <a:t>a cyclic sequence of timed state transitions</a:t>
            </a:r>
          </a:p>
          <a:p>
            <a:pPr lvl="1"/>
            <a:r>
              <a:rPr lang="en-US" altLang="zh-CN"/>
              <a:t>the FSM behavior is governed by</a:t>
            </a:r>
          </a:p>
          <a:p>
            <a:pPr lvl="2"/>
            <a:r>
              <a:rPr lang="en-US" altLang="zh-CN"/>
              <a:t>a set of transition duration parameters</a:t>
            </a:r>
          </a:p>
          <a:p>
            <a:pPr lvl="2"/>
            <a:r>
              <a:rPr lang="en-US" altLang="zh-CN"/>
              <a:t>the target poses for each state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AC2E05-A989-44E6-855D-F8064E64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Finding Motions with Simulated Annealing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A2C4400-D3E4-4475-80B5-7BFB01D5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25"/>
            <a:ext cx="4105152" cy="4674166"/>
          </a:xfrm>
        </p:spPr>
        <p:txBody>
          <a:bodyPr>
            <a:normAutofit/>
          </a:bodyPr>
          <a:lstStyle/>
          <a:p>
            <a:r>
              <a:rPr lang="en-US" altLang="zh-CN" sz="2400"/>
              <a:t>The Energy Function</a:t>
            </a:r>
          </a:p>
          <a:p>
            <a:r>
              <a:rPr lang="en-US" altLang="zh-CN" sz="2400"/>
              <a:t>Picking Neighboring Candidate Solutions</a:t>
            </a:r>
          </a:p>
          <a:p>
            <a:r>
              <a:rPr lang="en-US" altLang="zh-CN" sz="2400"/>
              <a:t>Temperature And Acceptance Probability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3433E3C-4915-4257-AA11-CF37DAC18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52" y="1252809"/>
            <a:ext cx="6504762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8447631-A420-48B2-9D75-5B729701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58" y="122199"/>
            <a:ext cx="6028409" cy="66136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BD74B6-F73E-443F-A0C6-7A71D668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Data Preprocessing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C470F00-0A0C-4974-84C9-FA25AD7C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25"/>
            <a:ext cx="5486400" cy="467416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raw simulated data</a:t>
            </a:r>
          </a:p>
          <a:p>
            <a:pPr lvl="1"/>
            <a:r>
              <a:rPr lang="en-US" altLang="zh-CN" sz="2000" dirty="0"/>
              <a:t>generated from the above procedure</a:t>
            </a:r>
          </a:p>
          <a:p>
            <a:pPr lvl="1"/>
            <a:r>
              <a:rPr lang="en-US" altLang="zh-CN" sz="2000" dirty="0"/>
              <a:t>consists of densely sampled pose information for jumps </a:t>
            </a:r>
          </a:p>
          <a:p>
            <a:r>
              <a:rPr lang="en-US" altLang="zh-CN" sz="2400" dirty="0" err="1"/>
              <a:t>Neet</a:t>
            </a:r>
            <a:r>
              <a:rPr lang="en-US" altLang="zh-CN" sz="2400"/>
              <a:t> to be preprocessed into a suitable format</a:t>
            </a:r>
          </a:p>
          <a:p>
            <a:pPr lvl="1"/>
            <a:r>
              <a:rPr lang="en-US" altLang="zh-CN" sz="2000"/>
              <a:t>includes plausible keyframes for training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406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980A5FB-4068-402A-A704-3E2FCCFC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34" y="1072658"/>
            <a:ext cx="7910666" cy="51858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3AB6FD-9D6A-4D42-B29F-6C289AD0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ARNN Network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E499BD3-3DC2-4257-AFBB-A11C1044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67625"/>
            <a:ext cx="10515600" cy="4674166"/>
          </a:xfrm>
        </p:spPr>
        <p:txBody>
          <a:bodyPr>
            <a:normAutofit/>
          </a:bodyPr>
          <a:lstStyle/>
          <a:p>
            <a:r>
              <a:rPr lang="en-US" altLang="zh-CN" sz="2400"/>
              <a:t>Pose Feature Preprocessing</a:t>
            </a:r>
          </a:p>
          <a:p>
            <a:r>
              <a:rPr lang="en-US" altLang="zh-CN" sz="2400"/>
              <a:t>Recurrent Network</a:t>
            </a:r>
          </a:p>
          <a:p>
            <a:pPr lvl="1"/>
            <a:r>
              <a:rPr lang="en-US" altLang="zh-CN" sz="2000"/>
              <a:t>GRU (Gated Recurrent Unit) Layer</a:t>
            </a:r>
            <a:endParaRPr lang="zh-CN" altLang="en-US" sz="2000"/>
          </a:p>
          <a:p>
            <a:r>
              <a:rPr lang="en-US" altLang="zh-CN" sz="2400"/>
              <a:t>Feedforward Network</a:t>
            </a:r>
          </a:p>
          <a:p>
            <a:pPr lvl="1"/>
            <a:r>
              <a:rPr lang="en-US" altLang="zh-CN" sz="2000"/>
              <a:t>FC (Fully Connected) Layer</a:t>
            </a:r>
          </a:p>
          <a:p>
            <a:r>
              <a:rPr lang="en-US" altLang="zh-CN" sz="2400"/>
              <a:t>Output</a:t>
            </a:r>
          </a:p>
          <a:p>
            <a:pPr lvl="1"/>
            <a:r>
              <a:rPr lang="en-US" altLang="zh-CN" sz="2000"/>
              <a:t>Ouput Layer</a:t>
            </a:r>
          </a:p>
        </p:txBody>
      </p:sp>
    </p:spTree>
    <p:extLst>
      <p:ext uri="{BB962C8B-B14F-4D97-AF65-F5344CB8AC3E}">
        <p14:creationId xmlns:p14="http://schemas.microsoft.com/office/powerpoint/2010/main" val="26011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35" y="2370124"/>
            <a:ext cx="5416892" cy="41130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A20744B-E0BA-4036-A039-D72B4F73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 TRAINING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4E511F2-CD50-41F7-B741-0034B99D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130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hours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NVIDIA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GTX 1080 GPU</a:t>
            </a:r>
            <a:endParaRPr lang="en-US" altLang="zh-CN" dirty="0" smtClean="0"/>
          </a:p>
          <a:p>
            <a:r>
              <a:rPr lang="en-US" altLang="zh-CN" dirty="0" smtClean="0"/>
              <a:t>Curriculum Learning</a:t>
            </a:r>
          </a:p>
          <a:p>
            <a:r>
              <a:rPr lang="en-US" altLang="zh-CN" dirty="0" smtClean="0"/>
              <a:t>Loss Function</a:t>
            </a:r>
          </a:p>
          <a:p>
            <a:pPr lvl="1"/>
            <a:r>
              <a:rPr lang="en-US" altLang="zh-CN" dirty="0" smtClean="0"/>
              <a:t>key loss</a:t>
            </a:r>
          </a:p>
          <a:p>
            <a:pPr lvl="1"/>
            <a:r>
              <a:rPr lang="en-US" altLang="zh-CN" dirty="0" smtClean="0"/>
              <a:t>frame prediction loss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87529"/>
            <a:ext cx="4393785" cy="774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73" y="5586577"/>
            <a:ext cx="2400000" cy="6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17" y="388946"/>
            <a:ext cx="5565892" cy="19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4F05EB2-189D-4D19-B09B-17263F8F1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21" y="5298128"/>
            <a:ext cx="5978558" cy="14886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C3D1C0-FE88-4946-A915-658C21BF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Results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B56A669-126F-4F94-8C57-BF529EDF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51" y="1184744"/>
            <a:ext cx="3096913" cy="41133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08583F-6801-4023-A7B7-EF864285E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85" y="1030497"/>
            <a:ext cx="3257181" cy="434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04EB90-0416-4981-94A5-689E82D8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Results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F935A7D-3539-4332-8C2C-A51DE737E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365125"/>
            <a:ext cx="4889500" cy="6161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B3F091F-B422-406E-B333-836014589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5" y="2851809"/>
            <a:ext cx="5479248" cy="11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04EB90-0416-4981-94A5-689E82D8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Results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18EA243-3095-4774-9902-EDFA067B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31" y="190970"/>
            <a:ext cx="5474869" cy="64760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DBDD1CD-96A9-4AE9-A5FD-46B86152F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4" y="2774091"/>
            <a:ext cx="552733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265698"/>
            <a:ext cx="6616700" cy="64400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1" y="3048000"/>
            <a:ext cx="6080242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15A7A7-F290-4BA0-8634-1C4E8F2D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D398C1E-BBB6-4188-BC24-78B716A2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92"/>
            <a:ext cx="1103206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/>
              <a:t>Animation is a beautiful art form that has evolved artistically and technically for over many years</a:t>
            </a:r>
          </a:p>
          <a:p>
            <a:pPr>
              <a:lnSpc>
                <a:spcPct val="110000"/>
              </a:lnSpc>
            </a:pPr>
            <a:r>
              <a:rPr lang="en-US" altLang="zh-CN" sz="2000" dirty="0"/>
              <a:t>Artists still spend many hours posing and </a:t>
            </a:r>
            <a:r>
              <a:rPr lang="en-US" altLang="zh-CN" sz="2000" dirty="0" err="1"/>
              <a:t>defning</a:t>
            </a:r>
            <a:r>
              <a:rPr lang="en-US" altLang="zh-CN" sz="2000"/>
              <a:t> key frames or poses to choreograph motions</a:t>
            </a:r>
          </a:p>
          <a:p>
            <a:pPr lvl="1">
              <a:lnSpc>
                <a:spcPct val="110000"/>
              </a:lnSpc>
            </a:pPr>
            <a:r>
              <a:rPr lang="en-US" altLang="zh-CN" sz="1800"/>
              <a:t>a typical animator at Pixar</a:t>
            </a:r>
          </a:p>
          <a:p>
            <a:pPr lvl="1">
              <a:lnSpc>
                <a:spcPct val="110000"/>
              </a:lnSpc>
            </a:pPr>
            <a:r>
              <a:rPr lang="en-US" altLang="zh-CN" sz="1800"/>
              <a:t>around only 4 seconds of animation every one or two weeks</a:t>
            </a:r>
          </a:p>
          <a:p>
            <a:pPr>
              <a:lnSpc>
                <a:spcPct val="110000"/>
              </a:lnSpc>
            </a:pPr>
            <a:r>
              <a:rPr lang="en-US" altLang="zh-CN" sz="2000"/>
              <a:t>Over the years, many researchers have explored ways to help support and automate the animation process</a:t>
            </a:r>
          </a:p>
          <a:p>
            <a:pPr lvl="1">
              <a:lnSpc>
                <a:spcPct val="110000"/>
              </a:lnSpc>
            </a:pPr>
            <a:r>
              <a:rPr lang="en-US" altLang="zh-CN" sz="1800"/>
              <a:t>an ideal system should support and accelerate the workﬂow</a:t>
            </a:r>
          </a:p>
          <a:p>
            <a:pPr lvl="1">
              <a:lnSpc>
                <a:spcPct val="110000"/>
              </a:lnSpc>
            </a:pPr>
            <a:r>
              <a:rPr lang="en-US" altLang="zh-CN" sz="1800"/>
              <a:t>while still allowing for precise art-direction of motions by the animator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62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28" y="365125"/>
            <a:ext cx="3401819" cy="63744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62" y="2819401"/>
            <a:ext cx="6119306" cy="12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90" y="512230"/>
            <a:ext cx="5678010" cy="60285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9" y="2835956"/>
            <a:ext cx="5648728" cy="13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 Comparison to Other Architectures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83" y="1981200"/>
            <a:ext cx="7844233" cy="27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17323" y="25146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谢谢！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7679E6-2156-4447-BB1B-875A4903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Introduction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E67B976-C393-49AF-9087-A7F0F91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In this paper, they explore a data-driven method for motion-aware inbetweening</a:t>
            </a:r>
          </a:p>
          <a:p>
            <a:pPr lvl="1"/>
            <a:r>
              <a:rPr lang="en-US" altLang="zh-CN" sz="2000"/>
              <a:t>sparser keyframes</a:t>
            </a:r>
          </a:p>
          <a:p>
            <a:pPr lvl="1"/>
            <a:r>
              <a:rPr lang="en-US" altLang="zh-CN" sz="2000"/>
              <a:t>faster experimentation</a:t>
            </a:r>
          </a:p>
          <a:p>
            <a:r>
              <a:rPr lang="en-US" altLang="zh-CN" sz="2400"/>
              <a:t>Given a set of target key frames and their associated times</a:t>
            </a:r>
          </a:p>
          <a:p>
            <a:pPr lvl="1"/>
            <a:r>
              <a:rPr lang="en-US" altLang="zh-CN" sz="2000"/>
              <a:t>automatically synthesizes interpolating frames between keys</a:t>
            </a:r>
          </a:p>
          <a:p>
            <a:pPr lvl="1"/>
            <a:r>
              <a:rPr lang="en-US" altLang="zh-CN" sz="2000"/>
              <a:t>yielding an output motion that follows the movement patterns that it has seen during training</a:t>
            </a:r>
          </a:p>
          <a:p>
            <a:pPr lvl="1"/>
            <a:r>
              <a:rPr lang="en-US" altLang="zh-CN" sz="2000"/>
              <a:t>as well as allowing for a degree of extrapolation</a:t>
            </a:r>
          </a:p>
          <a:p>
            <a:r>
              <a:rPr lang="en-US" altLang="zh-CN" sz="2400"/>
              <a:t>Autoregressive Recurrent Neural Network (ARNN)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427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E4426A-98C0-40E5-B013-36D1D2DB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620749D-7A7B-4382-A675-733665C6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33" y="1110243"/>
            <a:ext cx="8627934" cy="46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76163AB-710B-45D2-800D-23E84C64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Related Work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EEE164E-0E3B-42D3-B4EE-521411BB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491"/>
            <a:ext cx="11125200" cy="5014384"/>
          </a:xfrm>
        </p:spPr>
        <p:txBody>
          <a:bodyPr>
            <a:normAutofit/>
          </a:bodyPr>
          <a:lstStyle/>
          <a:p>
            <a:r>
              <a:rPr lang="en-US" altLang="zh-CN" sz="2000"/>
              <a:t>Hand-drawn In-Betweening</a:t>
            </a:r>
          </a:p>
          <a:p>
            <a:pPr lvl="1"/>
            <a:r>
              <a:rPr lang="en-US" altLang="zh-CN" sz="1800"/>
              <a:t>graph-based representation of strokes to find correspondences</a:t>
            </a:r>
          </a:p>
          <a:p>
            <a:pPr lvl="1"/>
            <a:r>
              <a:rPr lang="en-US" altLang="zh-CN" sz="1800"/>
              <a:t>geometric interpolation to create natural, arc shaped motion between keys</a:t>
            </a:r>
          </a:p>
          <a:p>
            <a:r>
              <a:rPr lang="en-US" altLang="zh-CN" sz="2000"/>
              <a:t>Physics-based Methods for Animation</a:t>
            </a:r>
          </a:p>
          <a:p>
            <a:pPr lvl="1"/>
            <a:r>
              <a:rPr lang="en-US" altLang="zh-CN" sz="1800"/>
              <a:t>excel at producing realistic and plausible motions</a:t>
            </a:r>
          </a:p>
          <a:p>
            <a:pPr lvl="1"/>
            <a:r>
              <a:rPr lang="en-US" altLang="zh-CN" sz="1800"/>
              <a:t>inherently difcult to control</a:t>
            </a:r>
          </a:p>
          <a:p>
            <a:r>
              <a:rPr lang="en-US" altLang="zh-CN" sz="2000"/>
              <a:t>Data-driven Motion Synthesis</a:t>
            </a:r>
          </a:p>
          <a:p>
            <a:pPr lvl="1"/>
            <a:r>
              <a:rPr lang="en-US" altLang="zh-CN" sz="1800"/>
              <a:t>Motion graphs organize large datasets of motion clips into a graph</a:t>
            </a:r>
          </a:p>
          <a:p>
            <a:pPr lvl="2"/>
            <a:r>
              <a:rPr lang="en-US" altLang="zh-CN" sz="1600"/>
              <a:t>New motions can be generated by traversing walks on the graph</a:t>
            </a:r>
          </a:p>
          <a:p>
            <a:pPr lvl="2"/>
            <a:r>
              <a:rPr lang="en-US" altLang="zh-CN" sz="1600"/>
              <a:t>can follow high-level constraints placed by the user</a:t>
            </a:r>
          </a:p>
          <a:p>
            <a:pPr lvl="1"/>
            <a:r>
              <a:rPr lang="en-US" altLang="zh-CN" sz="1800"/>
              <a:t>Motion blending techniques can generate new motions</a:t>
            </a:r>
          </a:p>
          <a:p>
            <a:pPr lvl="2"/>
            <a:r>
              <a:rPr lang="en-US" altLang="zh-CN" sz="1600"/>
              <a:t>Satisfying high-level control parameters by interpolating between motion examples</a:t>
            </a:r>
          </a:p>
          <a:p>
            <a:r>
              <a:rPr lang="en-US" altLang="zh-CN" sz="2000"/>
              <a:t>Deep Learning for Motion Synthesis</a:t>
            </a:r>
          </a:p>
          <a:p>
            <a:pPr lvl="1"/>
            <a:r>
              <a:rPr lang="en-US" altLang="zh-CN" sz="1800"/>
              <a:t>Ecurrent Neural Networks (RNNs)</a:t>
            </a:r>
          </a:p>
          <a:p>
            <a:pPr lvl="1"/>
            <a:r>
              <a:rPr lang="en-US" altLang="zh-CN" sz="1800"/>
              <a:t>Encoder-Recurrent-Decoder Network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750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EA4957F-C7C7-46D6-ABA3-BFF65D70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Method Review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79C779E-87C6-43C4-A8F3-6C89F581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Create the dataset for training</a:t>
            </a:r>
          </a:p>
          <a:p>
            <a:pPr lvl="1"/>
            <a:r>
              <a:rPr lang="en-US" altLang="zh-CN"/>
              <a:t>use simulation to generate a set of jumping motions</a:t>
            </a:r>
          </a:p>
          <a:p>
            <a:pPr lvl="1"/>
            <a:r>
              <a:rPr lang="en-US" altLang="zh-CN"/>
              <a:t>preprocess the simulation data</a:t>
            </a:r>
          </a:p>
          <a:p>
            <a:r>
              <a:rPr lang="en-US" altLang="zh-CN"/>
              <a:t>During training</a:t>
            </a:r>
          </a:p>
          <a:p>
            <a:pPr lvl="1"/>
            <a:r>
              <a:rPr lang="en-US" altLang="zh-CN"/>
              <a:t>feed the ARNN network keyframes of sequences </a:t>
            </a:r>
          </a:p>
          <a:p>
            <a:pPr lvl="1"/>
            <a:r>
              <a:rPr lang="en-US" altLang="zh-CN"/>
              <a:t>learn to reproduce the corresponding animation sequence</a:t>
            </a:r>
          </a:p>
          <a:p>
            <a:pPr lvl="1"/>
            <a:r>
              <a:rPr lang="en-US" altLang="zh-CN"/>
              <a:t>using a custom loss function</a:t>
            </a:r>
          </a:p>
          <a:p>
            <a:r>
              <a:rPr lang="en-US" altLang="zh-CN"/>
              <a:t>Once the network is trained</a:t>
            </a:r>
          </a:p>
          <a:p>
            <a:pPr lvl="1"/>
            <a:r>
              <a:rPr lang="en-US" altLang="zh-CN"/>
              <a:t>users can synthesize new animations</a:t>
            </a:r>
          </a:p>
          <a:p>
            <a:pPr lvl="1"/>
            <a:r>
              <a:rPr lang="en-US" altLang="zh-CN"/>
              <a:t>by providing a sequence of input keyframes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CF548E-D5B9-4A03-9C7D-13D37673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Method Review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3FC007-1190-4825-8AC1-163E0CC8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Inputs</a:t>
            </a:r>
          </a:p>
          <a:p>
            <a:pPr lvl="1"/>
            <a:r>
              <a:rPr lang="en-US" altLang="zh-CN"/>
              <a:t>a sequence of n key frames</a:t>
            </a:r>
          </a:p>
          <a:p>
            <a:pPr lvl="2"/>
            <a:r>
              <a:rPr lang="en-US" altLang="zh-CN"/>
              <a:t>X = {X0, X1, ..., Xn }</a:t>
            </a:r>
          </a:p>
          <a:p>
            <a:pPr lvl="1"/>
            <a:r>
              <a:rPr lang="en-US" altLang="zh-CN"/>
              <a:t>timing information describing the temporal location of keys</a:t>
            </a:r>
          </a:p>
          <a:p>
            <a:pPr lvl="2"/>
            <a:r>
              <a:rPr lang="en-US" altLang="zh-CN"/>
              <a:t>T = {T0,T1, ...,Tn }</a:t>
            </a:r>
          </a:p>
          <a:p>
            <a:r>
              <a:rPr lang="en-US" altLang="zh-CN"/>
              <a:t>Outputs</a:t>
            </a:r>
          </a:p>
          <a:p>
            <a:pPr lvl="1"/>
            <a:r>
              <a:rPr lang="en-US" altLang="zh-CN"/>
              <a:t>a fnal interpolating sequence of frames</a:t>
            </a:r>
          </a:p>
          <a:p>
            <a:pPr lvl="2"/>
            <a:r>
              <a:rPr lang="en-US" altLang="zh-CN"/>
              <a:t>Y = {Y0,Y1, ...,Ym } </a:t>
            </a:r>
          </a:p>
          <a:p>
            <a:pPr lvl="2"/>
            <a:r>
              <a:rPr lang="en-US" altLang="zh-CN"/>
              <a:t>length m = Tn - T0 + 1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310513-360A-4769-ACC1-5D1356BE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The Animation Database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FA79C6-B76E-4184-9DEC-D06754A4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Physics-based Method for Generating Animations</a:t>
            </a:r>
          </a:p>
          <a:p>
            <a:r>
              <a:rPr lang="en-US" altLang="zh-CN"/>
              <a:t>The Articulated Lamp Model</a:t>
            </a:r>
          </a:p>
          <a:p>
            <a:r>
              <a:rPr lang="en-US" altLang="zh-CN"/>
              <a:t>Control Scheme for Jumping</a:t>
            </a:r>
          </a:p>
          <a:p>
            <a:r>
              <a:rPr lang="en-US" altLang="zh-CN"/>
              <a:t>Finding Motions with Simulated Annealing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DE9570-04E8-4F65-A368-F8849186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1353801" cy="845607"/>
          </a:xfrm>
        </p:spPr>
        <p:txBody>
          <a:bodyPr>
            <a:noAutofit/>
          </a:bodyPr>
          <a:lstStyle/>
          <a:p>
            <a:r>
              <a:rPr lang="en-US" altLang="zh-CN" sz="3200"/>
              <a:t>4.1 Physics-based Method for Generating Animations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E62FFC9-CD8A-45D7-8333-DE6EAB5F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To efciently train an expressive network</a:t>
            </a:r>
          </a:p>
          <a:p>
            <a:pPr lvl="1"/>
            <a:r>
              <a:rPr lang="en-US" altLang="zh-CN" sz="2000"/>
              <a:t>we need a sufficiently-sized motion database</a:t>
            </a:r>
          </a:p>
          <a:p>
            <a:pPr lvl="1"/>
            <a:r>
              <a:rPr lang="en-US" altLang="zh-CN" sz="2000"/>
              <a:t>containing a variety of jumping motions</a:t>
            </a:r>
          </a:p>
          <a:p>
            <a:r>
              <a:rPr lang="en-US" altLang="zh-CN" sz="2400"/>
              <a:t>Creating such a dataset of jumps by hand would be impractical</a:t>
            </a:r>
          </a:p>
          <a:p>
            <a:pPr lvl="1"/>
            <a:r>
              <a:rPr lang="en-US" altLang="zh-CN" sz="2000"/>
              <a:t>a physics-based solution to generate our motion samples</a:t>
            </a:r>
          </a:p>
          <a:p>
            <a:r>
              <a:rPr lang="en-US" altLang="zh-CN" sz="2400"/>
              <a:t>Build a physics-based model of the Luxo character in Bullet with actuated joints</a:t>
            </a:r>
          </a:p>
          <a:p>
            <a:pPr lvl="1"/>
            <a:r>
              <a:rPr lang="en-US" altLang="zh-CN" sz="2000"/>
              <a:t>use simulated annealing to search for control policies that make Luxo hop oﬀ the ground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632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b="1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661</Words>
  <Application>Microsoft Office PowerPoint</Application>
  <PresentationFormat>宽屏</PresentationFormat>
  <Paragraphs>115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1. Introduction</vt:lpstr>
      <vt:lpstr>1. Introduction</vt:lpstr>
      <vt:lpstr>Example</vt:lpstr>
      <vt:lpstr>2. Related Work</vt:lpstr>
      <vt:lpstr>3. Method Review</vt:lpstr>
      <vt:lpstr>3. Method Review</vt:lpstr>
      <vt:lpstr>4. The Animation Database</vt:lpstr>
      <vt:lpstr>4.1 Physics-based Method for Generating Animations</vt:lpstr>
      <vt:lpstr>4.2 The Articulated Lamp Model</vt:lpstr>
      <vt:lpstr>4.3 Control Scheme for Jumping</vt:lpstr>
      <vt:lpstr>4.4 Finding Motions with Simulated Annealing</vt:lpstr>
      <vt:lpstr>5. Data Preprocessing</vt:lpstr>
      <vt:lpstr>6. ARNN Network</vt:lpstr>
      <vt:lpstr>7. TRAINING</vt:lpstr>
      <vt:lpstr>8. Results</vt:lpstr>
      <vt:lpstr>8. Results</vt:lpstr>
      <vt:lpstr>8. Results</vt:lpstr>
      <vt:lpstr>8. Results</vt:lpstr>
      <vt:lpstr>8. Results</vt:lpstr>
      <vt:lpstr>8. Results</vt:lpstr>
      <vt:lpstr>9. Comparison to Other Architectures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Zehan</dc:creator>
  <cp:lastModifiedBy>HAL 9000</cp:lastModifiedBy>
  <cp:revision>122</cp:revision>
  <dcterms:created xsi:type="dcterms:W3CDTF">2019-06-03T14:55:27Z</dcterms:created>
  <dcterms:modified xsi:type="dcterms:W3CDTF">2019-06-04T03:08:27Z</dcterms:modified>
</cp:coreProperties>
</file>